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2" r:id="rId17"/>
    <p:sldId id="270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2512" autoAdjust="0"/>
  </p:normalViewPr>
  <p:slideViewPr>
    <p:cSldViewPr>
      <p:cViewPr varScale="1">
        <p:scale>
          <a:sx n="80" d="100"/>
          <a:sy n="80" d="100"/>
        </p:scale>
        <p:origin x="90" y="9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60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E58E8-4433-4969-9FA2-C96DD3FD6EF3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1CC16-C435-4978-B665-4B9D5552CA6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1CC16-C435-4978-B665-4B9D5552CA62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5996B4-D946-400B-93AF-3150D5F6E633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F9D1CF-1F90-47E0-BB7F-32A76BBBCEF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996B4-D946-400B-93AF-3150D5F6E633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D1CF-1F90-47E0-BB7F-32A76BBBCEF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996B4-D946-400B-93AF-3150D5F6E633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D1CF-1F90-47E0-BB7F-32A76BBBCEF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996B4-D946-400B-93AF-3150D5F6E633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D1CF-1F90-47E0-BB7F-32A76BBBCEF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996B4-D946-400B-93AF-3150D5F6E633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D1CF-1F90-47E0-BB7F-32A76BBBCEF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996B4-D946-400B-93AF-3150D5F6E633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D1CF-1F90-47E0-BB7F-32A76BBBCEF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996B4-D946-400B-93AF-3150D5F6E633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D1CF-1F90-47E0-BB7F-32A76BBBCEF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996B4-D946-400B-93AF-3150D5F6E633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D1CF-1F90-47E0-BB7F-32A76BBBCEF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996B4-D946-400B-93AF-3150D5F6E633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D1CF-1F90-47E0-BB7F-32A76BBBCEF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85996B4-D946-400B-93AF-3150D5F6E633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D1CF-1F90-47E0-BB7F-32A76BBBCEF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5996B4-D946-400B-93AF-3150D5F6E633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F9D1CF-1F90-47E0-BB7F-32A76BBBCEF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5996B4-D946-400B-93AF-3150D5F6E633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AF9D1CF-1F90-47E0-BB7F-32A76BBBCEF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39906"/>
            <a:ext cx="7772400" cy="20717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l-GR" sz="4400" b="1" dirty="0"/>
              <a:t>Η Ροδόπη μέσα από τη μουσική της</a:t>
            </a:r>
            <a:br>
              <a:rPr lang="bg-BG" sz="4400" b="1" dirty="0"/>
            </a:br>
            <a:br>
              <a:rPr lang="bg-BG" sz="4400" b="1" dirty="0"/>
            </a:br>
            <a:r>
              <a:rPr lang="bg-BG" sz="4400" b="1" dirty="0"/>
              <a:t>Родопите през музиката ѝ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32048" y="3611607"/>
            <a:ext cx="7772400" cy="1199704"/>
          </a:xfrm>
        </p:spPr>
        <p:txBody>
          <a:bodyPr>
            <a:normAutofit/>
          </a:bodyPr>
          <a:lstStyle/>
          <a:p>
            <a:r>
              <a:rPr lang="el-GR" b="1" dirty="0"/>
              <a:t> </a:t>
            </a:r>
            <a:r>
              <a:rPr lang="en-US" b="1" dirty="0"/>
              <a:t>M</a:t>
            </a:r>
            <a:r>
              <a:rPr lang="el-GR" b="1" dirty="0"/>
              <a:t>ε αφορμή το κείμενο του Ιβάν </a:t>
            </a:r>
            <a:r>
              <a:rPr lang="el-GR" b="1" dirty="0" err="1"/>
              <a:t>Βάζωβ</a:t>
            </a:r>
            <a:r>
              <a:rPr lang="el-GR" b="1" dirty="0"/>
              <a:t> “</a:t>
            </a:r>
            <a:r>
              <a:rPr lang="en-GB" b="1" dirty="0"/>
              <a:t>В </a:t>
            </a:r>
            <a:r>
              <a:rPr lang="en-GB" b="1" dirty="0" err="1"/>
              <a:t>недрата</a:t>
            </a:r>
            <a:r>
              <a:rPr lang="en-GB" b="1" dirty="0"/>
              <a:t> </a:t>
            </a:r>
            <a:r>
              <a:rPr lang="en-GB" b="1" dirty="0" err="1"/>
              <a:t>на</a:t>
            </a:r>
            <a:r>
              <a:rPr lang="en-GB" b="1" dirty="0"/>
              <a:t> </a:t>
            </a:r>
            <a:r>
              <a:rPr lang="en-GB" b="1" dirty="0" err="1"/>
              <a:t>Родо</a:t>
            </a:r>
            <a:r>
              <a:rPr lang="ru-RU" b="1" dirty="0"/>
              <a:t>п</a:t>
            </a:r>
            <a:r>
              <a:rPr lang="en-GB" b="1" dirty="0" err="1"/>
              <a:t>ите</a:t>
            </a:r>
            <a:r>
              <a:rPr lang="el-GR" b="1" dirty="0"/>
              <a:t>”</a:t>
            </a:r>
            <a:r>
              <a:rPr lang="en-US" b="1" dirty="0"/>
              <a:t>, </a:t>
            </a:r>
            <a:r>
              <a:rPr lang="el-GR" b="1" dirty="0"/>
              <a:t>1892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sz="1800" dirty="0"/>
          </a:p>
          <a:p>
            <a:r>
              <a:rPr lang="el-GR" dirty="0"/>
              <a:t>Τραγούδια που αναφέρονται στην καθημερινή ζωή: τραγούδια της ξενιτιάς, μοιρολόγια κτλ.</a:t>
            </a:r>
          </a:p>
          <a:p>
            <a:r>
              <a:rPr lang="el-GR" dirty="0"/>
              <a:t>Τραγούδια που έχουν ως θέμα τους το ποιμενικό βίο των κατοίκων</a:t>
            </a:r>
          </a:p>
          <a:p>
            <a:r>
              <a:rPr lang="el-GR" dirty="0"/>
              <a:t>Τραγούδια που έχουν σχέση με τις τελετές του γάμου (νυφιάτικα)</a:t>
            </a:r>
          </a:p>
          <a:p>
            <a:r>
              <a:rPr lang="el-GR" dirty="0"/>
              <a:t>Ερωτικά τραγούδια</a:t>
            </a:r>
          </a:p>
          <a:p>
            <a:r>
              <a:rPr lang="el-GR" dirty="0"/>
              <a:t>Πολεμικά ή ηρωικά τραγούδια</a:t>
            </a:r>
          </a:p>
        </p:txBody>
      </p:sp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dirty="0"/>
              <a:t>Η θεματολογία των τραγουδιών της περιοχής της Ροδόπης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Ερωτικό τραγούδι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8596" y="1714488"/>
            <a:ext cx="4040188" cy="47149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bg-BG" b="1" i="1" dirty="0"/>
              <a:t>Запяла мома в гора зелена,</a:t>
            </a:r>
            <a:endParaRPr lang="el-GR" b="1" dirty="0"/>
          </a:p>
          <a:p>
            <a:pPr algn="ctr">
              <a:buNone/>
            </a:pPr>
            <a:r>
              <a:rPr lang="bg-BG" b="1" i="1" dirty="0"/>
              <a:t>в гора зелена, в темно усое.</a:t>
            </a:r>
            <a:endParaRPr lang="el-GR" b="1" dirty="0"/>
          </a:p>
          <a:p>
            <a:pPr algn="ctr">
              <a:buNone/>
            </a:pPr>
            <a:r>
              <a:rPr lang="bg-BG" b="1" i="1" dirty="0"/>
              <a:t>Ка’я зачул млад калугерин,</a:t>
            </a:r>
            <a:endParaRPr lang="el-GR" b="1" dirty="0"/>
          </a:p>
          <a:p>
            <a:pPr algn="ctr">
              <a:buNone/>
            </a:pPr>
            <a:r>
              <a:rPr lang="bg-BG" b="1" i="1" dirty="0"/>
              <a:t>той си момата люто кълнеше:</a:t>
            </a:r>
            <a:endParaRPr lang="el-GR" b="1" dirty="0"/>
          </a:p>
          <a:p>
            <a:pPr algn="ctr">
              <a:buNone/>
            </a:pPr>
            <a:r>
              <a:rPr lang="bg-BG" b="1" i="1" dirty="0"/>
              <a:t>— Убил те господ, бре малка моме,</a:t>
            </a:r>
            <a:endParaRPr lang="el-GR" b="1" dirty="0"/>
          </a:p>
          <a:p>
            <a:pPr algn="ctr">
              <a:buNone/>
            </a:pPr>
            <a:r>
              <a:rPr lang="bg-BG" b="1" i="1" dirty="0"/>
              <a:t>че що не запя от-отзарана,</a:t>
            </a:r>
            <a:endParaRPr lang="el-GR" b="1" dirty="0"/>
          </a:p>
          <a:p>
            <a:pPr algn="ctr">
              <a:buNone/>
            </a:pPr>
            <a:r>
              <a:rPr lang="bg-BG" b="1" i="1" dirty="0"/>
              <a:t>дорде не бях се покалугерил?</a:t>
            </a:r>
            <a:endParaRPr lang="el-GR" b="1" dirty="0"/>
          </a:p>
          <a:p>
            <a:pPr algn="ctr">
              <a:buNone/>
            </a:pPr>
            <a:r>
              <a:rPr lang="bg-BG" b="1" i="1" dirty="0"/>
              <a:t>Пусто останало черното рухо,</a:t>
            </a:r>
            <a:endParaRPr lang="el-GR" b="1" dirty="0"/>
          </a:p>
          <a:p>
            <a:pPr algn="ctr">
              <a:buNone/>
            </a:pPr>
            <a:r>
              <a:rPr lang="bg-BG" b="1" i="1" dirty="0"/>
              <a:t>огън да гори калимявката,</a:t>
            </a:r>
            <a:endParaRPr lang="el-GR" b="1" dirty="0"/>
          </a:p>
          <a:p>
            <a:pPr algn="ctr">
              <a:buNone/>
            </a:pPr>
            <a:r>
              <a:rPr lang="bg-BG" b="1" i="1" dirty="0"/>
              <a:t>вода да носи бялата книга!</a:t>
            </a:r>
            <a:endParaRPr lang="el-GR" b="1" dirty="0"/>
          </a:p>
          <a:p>
            <a:endParaRPr lang="el-GR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3438" y="1142984"/>
            <a:ext cx="4041775" cy="550072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el-GR" sz="3100" i="1" dirty="0"/>
          </a:p>
          <a:p>
            <a:pPr algn="ctr">
              <a:buNone/>
            </a:pPr>
            <a:endParaRPr lang="el-GR" sz="3100" b="1" i="1" dirty="0"/>
          </a:p>
          <a:p>
            <a:pPr algn="ctr">
              <a:buNone/>
            </a:pPr>
            <a:r>
              <a:rPr lang="el-GR" sz="3100" b="1" i="1" dirty="0"/>
              <a:t>Τραγούδησε </a:t>
            </a:r>
            <a:r>
              <a:rPr lang="en-US" sz="3100" b="1" i="1" dirty="0"/>
              <a:t> </a:t>
            </a:r>
            <a:r>
              <a:rPr lang="el-GR" sz="3100" b="1" i="1" dirty="0"/>
              <a:t>κοπέλα μες το </a:t>
            </a:r>
          </a:p>
          <a:p>
            <a:pPr algn="ctr">
              <a:buNone/>
            </a:pPr>
            <a:r>
              <a:rPr lang="el-GR" sz="3100" b="1" i="1" dirty="0"/>
              <a:t>μες το δάσος</a:t>
            </a:r>
            <a:r>
              <a:rPr lang="en-US" sz="3100" b="1" i="1" dirty="0"/>
              <a:t>,</a:t>
            </a:r>
            <a:r>
              <a:rPr lang="el-GR" sz="3100" b="1" i="1" dirty="0"/>
              <a:t> στα κρύα σκοτάδια</a:t>
            </a:r>
          </a:p>
          <a:p>
            <a:pPr algn="ctr">
              <a:buNone/>
            </a:pPr>
            <a:r>
              <a:rPr lang="el-GR" sz="3100" b="1" i="1" dirty="0"/>
              <a:t>Σαν την άκουσε νιός καλόγερος </a:t>
            </a:r>
          </a:p>
          <a:p>
            <a:pPr algn="ctr">
              <a:buNone/>
            </a:pPr>
            <a:r>
              <a:rPr lang="el-GR" sz="3100" b="1" i="1" dirty="0"/>
              <a:t>την κοπέλα με θυμό καταριόταν:</a:t>
            </a:r>
          </a:p>
          <a:p>
            <a:pPr algn="ctr">
              <a:buFontTx/>
              <a:buChar char="-"/>
            </a:pPr>
            <a:r>
              <a:rPr lang="el-GR" sz="3100" b="1" i="1" dirty="0"/>
              <a:t>Να σε κάψει ο Θεός, </a:t>
            </a:r>
            <a:r>
              <a:rPr lang="el-GR" sz="3100" b="1" i="1" dirty="0" err="1"/>
              <a:t>βρε</a:t>
            </a:r>
            <a:r>
              <a:rPr lang="el-GR" sz="3100" b="1" i="1" dirty="0"/>
              <a:t> μικρή κοπέλα,</a:t>
            </a:r>
          </a:p>
          <a:p>
            <a:pPr algn="ctr">
              <a:buFontTx/>
              <a:buChar char="-"/>
            </a:pPr>
            <a:r>
              <a:rPr lang="el-GR" sz="3100" b="1" i="1" dirty="0"/>
              <a:t>Γιατί δεν τραγούδησες πιο νωρίς,</a:t>
            </a:r>
          </a:p>
          <a:p>
            <a:pPr algn="ctr">
              <a:buFontTx/>
              <a:buChar char="-"/>
            </a:pPr>
            <a:r>
              <a:rPr lang="el-GR" sz="3100" b="1" i="1" dirty="0"/>
              <a:t>όσο δεν είχα ακόμα καλογερέψει;</a:t>
            </a:r>
          </a:p>
          <a:p>
            <a:pPr algn="ctr">
              <a:buFontTx/>
              <a:buChar char="-"/>
            </a:pPr>
            <a:r>
              <a:rPr lang="el-GR" sz="3100" b="1" i="1" dirty="0"/>
              <a:t>Στα κομμάτια να πάει το μαύρο τούτο ρούχο,</a:t>
            </a:r>
          </a:p>
          <a:p>
            <a:pPr algn="ctr">
              <a:buFontTx/>
              <a:buChar char="-"/>
            </a:pPr>
            <a:r>
              <a:rPr lang="el-GR" sz="3100" b="1" i="1" dirty="0"/>
              <a:t>Φωτιά να κάψει το καλυμμαύκι,</a:t>
            </a:r>
          </a:p>
          <a:p>
            <a:pPr algn="ctr">
              <a:buFontTx/>
              <a:buChar char="-"/>
            </a:pPr>
            <a:r>
              <a:rPr lang="el-GR" sz="3100" b="1" i="1" dirty="0"/>
              <a:t>Το ποτάμι να πάρει το άσπρο βιβλίο!</a:t>
            </a:r>
            <a:endParaRPr lang="el-GR" sz="3100" b="1" dirty="0"/>
          </a:p>
          <a:p>
            <a:pPr algn="ctr"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2"/>
            <a:ext cx="8186766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dirty="0"/>
              <a:t>Νυφιάτικο τραγούδι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8596" y="857232"/>
            <a:ext cx="4068792" cy="55721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ctr">
              <a:buNone/>
            </a:pPr>
            <a:endParaRPr lang="el-GR" sz="2900" b="1" i="1" dirty="0"/>
          </a:p>
          <a:p>
            <a:pPr algn="ctr">
              <a:buNone/>
            </a:pPr>
            <a:r>
              <a:rPr lang="bg-BG" sz="2900" b="1" i="1" dirty="0"/>
              <a:t>Мари да не си се уплашила,</a:t>
            </a:r>
            <a:endParaRPr lang="el-GR" sz="2900" b="1" dirty="0"/>
          </a:p>
          <a:p>
            <a:pPr algn="ctr">
              <a:buNone/>
            </a:pPr>
            <a:r>
              <a:rPr lang="bg-BG" sz="2900" b="1" i="1" dirty="0"/>
              <a:t>гелино, гелино!</a:t>
            </a:r>
            <a:endParaRPr lang="el-GR" sz="2900" b="1" dirty="0"/>
          </a:p>
          <a:p>
            <a:pPr algn="ctr">
              <a:buNone/>
            </a:pPr>
            <a:r>
              <a:rPr lang="bg-BG" sz="2900" b="1" i="1" dirty="0"/>
              <a:t>Мари да не си се засрамила, гелино, гелино!</a:t>
            </a:r>
            <a:endParaRPr lang="el-GR" sz="2900" b="1" dirty="0"/>
          </a:p>
          <a:p>
            <a:pPr algn="ctr">
              <a:buNone/>
            </a:pPr>
            <a:r>
              <a:rPr lang="bg-BG" sz="2900" b="1" i="1" dirty="0"/>
              <a:t>Когато дойде лудо младо</a:t>
            </a:r>
            <a:endParaRPr lang="el-GR" sz="2900" b="1" dirty="0"/>
          </a:p>
          <a:p>
            <a:pPr algn="ctr">
              <a:buNone/>
            </a:pPr>
            <a:r>
              <a:rPr lang="bg-BG" sz="2900" b="1" i="1" dirty="0"/>
              <a:t>при тебе, при тебе:</a:t>
            </a:r>
            <a:endParaRPr lang="el-GR" sz="2900" b="1" dirty="0"/>
          </a:p>
          <a:p>
            <a:pPr algn="ctr">
              <a:buNone/>
            </a:pPr>
            <a:r>
              <a:rPr lang="bg-BG" sz="2900" b="1" i="1" dirty="0"/>
              <a:t>да съблечеш мор фереджа</a:t>
            </a:r>
            <a:endParaRPr lang="el-GR" sz="2900" b="1" dirty="0"/>
          </a:p>
          <a:p>
            <a:pPr algn="ctr">
              <a:buNone/>
            </a:pPr>
            <a:r>
              <a:rPr lang="bg-BG" sz="2900" b="1" i="1" dirty="0"/>
              <a:t>гелино, гелино!</a:t>
            </a:r>
            <a:endParaRPr lang="el-GR" sz="2900" b="1" dirty="0"/>
          </a:p>
          <a:p>
            <a:pPr algn="ctr">
              <a:buNone/>
            </a:pPr>
            <a:r>
              <a:rPr lang="bg-BG" sz="2900" b="1" i="1" dirty="0"/>
              <a:t>да разбулиш дюлбер яшмак</a:t>
            </a:r>
            <a:endParaRPr lang="el-GR" sz="2900" b="1" dirty="0"/>
          </a:p>
          <a:p>
            <a:pPr algn="ctr">
              <a:buNone/>
            </a:pPr>
            <a:r>
              <a:rPr lang="bg-BG" sz="2900" b="1" i="1" dirty="0"/>
              <a:t>от тебе, от тебе,</a:t>
            </a:r>
            <a:endParaRPr lang="el-GR" sz="2900" b="1" dirty="0"/>
          </a:p>
          <a:p>
            <a:pPr algn="ctr">
              <a:buNone/>
            </a:pPr>
            <a:r>
              <a:rPr lang="bg-BG" sz="2900" b="1" i="1" dirty="0"/>
              <a:t>да съблечеш тел-ярмаг,</a:t>
            </a:r>
            <a:endParaRPr lang="el-GR" sz="2900" b="1" dirty="0"/>
          </a:p>
          <a:p>
            <a:pPr algn="ctr">
              <a:buNone/>
            </a:pPr>
            <a:r>
              <a:rPr lang="bg-BG" sz="2900" b="1" i="1" dirty="0"/>
              <a:t>гелино, гелино.</a:t>
            </a:r>
            <a:endParaRPr lang="el-GR" sz="2900" b="1" dirty="0"/>
          </a:p>
          <a:p>
            <a:pPr algn="ctr">
              <a:buNone/>
            </a:pPr>
            <a:r>
              <a:rPr lang="bg-BG" sz="2900" b="1" i="1" dirty="0"/>
              <a:t>Да се лъскат теловете</a:t>
            </a:r>
            <a:endParaRPr lang="el-GR" sz="2900" b="1" dirty="0"/>
          </a:p>
          <a:p>
            <a:pPr algn="ctr">
              <a:buNone/>
            </a:pPr>
            <a:r>
              <a:rPr lang="bg-BG" sz="2900" b="1" i="1" dirty="0"/>
              <a:t>гелино, гелино,</a:t>
            </a:r>
            <a:endParaRPr lang="el-GR" sz="2900" b="1" dirty="0"/>
          </a:p>
          <a:p>
            <a:pPr algn="ctr">
              <a:buNone/>
            </a:pPr>
            <a:r>
              <a:rPr lang="bg-BG" sz="2900" b="1" i="1" dirty="0"/>
              <a:t>да съблечеш херин риза</a:t>
            </a:r>
            <a:endParaRPr lang="el-GR" sz="2900" b="1" dirty="0"/>
          </a:p>
          <a:p>
            <a:pPr algn="ctr">
              <a:buNone/>
            </a:pPr>
            <a:r>
              <a:rPr lang="bg-BG" sz="2900" b="1" i="1" dirty="0"/>
              <a:t>от тебе, от тебе.</a:t>
            </a:r>
            <a:endParaRPr lang="el-GR" sz="2900" b="1" dirty="0"/>
          </a:p>
          <a:p>
            <a:pPr algn="ctr">
              <a:buNone/>
            </a:pPr>
            <a:r>
              <a:rPr lang="bg-BG" sz="2900" b="1" i="1" dirty="0"/>
              <a:t>Да събуеш жълти месте</a:t>
            </a:r>
            <a:endParaRPr lang="el-GR" sz="2900" b="1" dirty="0"/>
          </a:p>
          <a:p>
            <a:pPr algn="ctr">
              <a:buNone/>
            </a:pPr>
            <a:r>
              <a:rPr lang="bg-BG" sz="2900" b="1" i="1" dirty="0"/>
              <a:t>за двесте, за стриста…</a:t>
            </a:r>
            <a:endParaRPr lang="el-GR" sz="2900" b="1" dirty="0"/>
          </a:p>
          <a:p>
            <a:pPr algn="ctr">
              <a:buNone/>
            </a:pPr>
            <a:r>
              <a:rPr lang="bg-BG" sz="2900" b="1" i="1" dirty="0"/>
              <a:t>………………………………</a:t>
            </a:r>
            <a:endParaRPr lang="el-GR" sz="2900" b="1" dirty="0"/>
          </a:p>
          <a:p>
            <a:pPr algn="ctr">
              <a:buNone/>
            </a:pPr>
            <a:r>
              <a:rPr lang="bg-BG" sz="2900" b="1" i="1" dirty="0"/>
              <a:t>Мила ли е майка ти,</a:t>
            </a:r>
            <a:endParaRPr lang="el-GR" sz="2900" b="1" dirty="0"/>
          </a:p>
          <a:p>
            <a:pPr algn="ctr">
              <a:buNone/>
            </a:pPr>
            <a:r>
              <a:rPr lang="bg-BG" sz="2900" b="1" i="1" dirty="0"/>
              <a:t>гелино, гелино?</a:t>
            </a:r>
            <a:endParaRPr lang="el-GR" sz="2900" b="1" dirty="0"/>
          </a:p>
          <a:p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857232"/>
            <a:ext cx="4041775" cy="5572164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1800" b="1" i="1" dirty="0"/>
          </a:p>
          <a:p>
            <a:pPr algn="ctr">
              <a:buNone/>
            </a:pPr>
            <a:r>
              <a:rPr lang="el-GR" sz="1600" b="1" i="1" dirty="0" err="1"/>
              <a:t>Μαρή</a:t>
            </a:r>
            <a:r>
              <a:rPr lang="el-GR" sz="1600" b="1" i="1" dirty="0"/>
              <a:t> </a:t>
            </a:r>
            <a:r>
              <a:rPr lang="en-US" sz="1600" b="1" i="1" dirty="0"/>
              <a:t>[</a:t>
            </a:r>
            <a:r>
              <a:rPr lang="el-GR" sz="1600" b="1" i="1" dirty="0" err="1"/>
              <a:t>μωρή</a:t>
            </a:r>
            <a:r>
              <a:rPr lang="en-US" sz="1600" b="1" i="1" dirty="0"/>
              <a:t>]</a:t>
            </a:r>
            <a:r>
              <a:rPr lang="el-GR" sz="1600" b="1" i="1" dirty="0"/>
              <a:t> μήπως φοβήθηκες, </a:t>
            </a:r>
          </a:p>
          <a:p>
            <a:pPr algn="ctr">
              <a:buNone/>
            </a:pPr>
            <a:r>
              <a:rPr lang="el-GR" sz="1600" b="1" i="1" dirty="0"/>
              <a:t>νυφούλα, νυφούλα! </a:t>
            </a:r>
          </a:p>
          <a:p>
            <a:pPr algn="ctr">
              <a:buNone/>
            </a:pPr>
            <a:r>
              <a:rPr lang="el-GR" sz="1600" b="1" i="1" dirty="0" err="1"/>
              <a:t>Μαρή</a:t>
            </a:r>
            <a:r>
              <a:rPr lang="el-GR" sz="1600" b="1" i="1" dirty="0"/>
              <a:t> μήπως ντράπηκες,</a:t>
            </a:r>
          </a:p>
          <a:p>
            <a:pPr algn="ctr">
              <a:buNone/>
            </a:pPr>
            <a:r>
              <a:rPr lang="el-GR" sz="1600" b="1" i="1" dirty="0" err="1"/>
              <a:t>νυφουλα</a:t>
            </a:r>
            <a:r>
              <a:rPr lang="el-GR" sz="1600" b="1" i="1" dirty="0"/>
              <a:t>, νυφούλα! </a:t>
            </a:r>
            <a:br>
              <a:rPr lang="el-GR" sz="1600" b="1" i="1" dirty="0"/>
            </a:br>
            <a:r>
              <a:rPr lang="el-GR" sz="1600" b="1" i="1" dirty="0"/>
              <a:t>Όταν ήρθε ο νιος γαμπρός</a:t>
            </a:r>
          </a:p>
          <a:p>
            <a:pPr algn="ctr">
              <a:buNone/>
            </a:pPr>
            <a:r>
              <a:rPr lang="el-GR" sz="1600" b="1" i="1" dirty="0"/>
              <a:t>σε </a:t>
            </a:r>
            <a:r>
              <a:rPr lang="el-GR" sz="1600" b="1" i="1" dirty="0" err="1"/>
              <a:t>σένανε</a:t>
            </a:r>
            <a:r>
              <a:rPr lang="el-GR" sz="1600" b="1" i="1" dirty="0"/>
              <a:t>, σε </a:t>
            </a:r>
            <a:r>
              <a:rPr lang="el-GR" sz="1600" b="1" i="1" dirty="0" err="1"/>
              <a:t>σένανε</a:t>
            </a:r>
            <a:r>
              <a:rPr lang="el-GR" sz="1600" b="1" i="1" dirty="0"/>
              <a:t> </a:t>
            </a:r>
            <a:r>
              <a:rPr lang="en-US" sz="1600" b="1" i="1" dirty="0"/>
              <a:t>[</a:t>
            </a:r>
            <a:r>
              <a:rPr lang="el-GR" sz="1600" b="1" i="1" dirty="0"/>
              <a:t>λέγοντας</a:t>
            </a:r>
            <a:r>
              <a:rPr lang="en-US" sz="1600" b="1" i="1" dirty="0"/>
              <a:t>]</a:t>
            </a:r>
            <a:r>
              <a:rPr lang="el-GR" sz="1600" b="1" i="1" dirty="0"/>
              <a:t>: </a:t>
            </a:r>
          </a:p>
          <a:p>
            <a:pPr algn="ctr">
              <a:buNone/>
            </a:pPr>
            <a:r>
              <a:rPr lang="el-GR" sz="1600" b="1" i="1" dirty="0"/>
              <a:t>να βγάλεις </a:t>
            </a:r>
            <a:r>
              <a:rPr lang="el-GR" sz="1600" b="1" i="1" dirty="0" err="1"/>
              <a:t>μαρή</a:t>
            </a:r>
            <a:r>
              <a:rPr lang="el-GR" sz="1600" b="1" i="1" dirty="0"/>
              <a:t> τον φερετζέ, </a:t>
            </a:r>
          </a:p>
          <a:p>
            <a:pPr algn="ctr">
              <a:buNone/>
            </a:pPr>
            <a:r>
              <a:rPr lang="el-GR" sz="1600" b="1" i="1" dirty="0" err="1"/>
              <a:t>νυφουλα</a:t>
            </a:r>
            <a:r>
              <a:rPr lang="el-GR" sz="1600" b="1" i="1" dirty="0"/>
              <a:t>, νυφούλα! </a:t>
            </a:r>
          </a:p>
          <a:p>
            <a:pPr algn="ctr">
              <a:buNone/>
            </a:pPr>
            <a:r>
              <a:rPr lang="el-GR" sz="1600" b="1" i="1" dirty="0"/>
              <a:t>να σηκώσεις το </a:t>
            </a:r>
            <a:r>
              <a:rPr lang="el-GR" sz="1600" b="1" i="1" dirty="0" err="1"/>
              <a:t>ντιλμπέρ</a:t>
            </a:r>
            <a:r>
              <a:rPr lang="el-GR" sz="1600" b="1" i="1" dirty="0"/>
              <a:t> γιασμάκι </a:t>
            </a:r>
          </a:p>
          <a:p>
            <a:pPr algn="ctr">
              <a:buNone/>
            </a:pPr>
            <a:r>
              <a:rPr lang="el-GR" sz="1600" b="1" i="1" dirty="0"/>
              <a:t>από </a:t>
            </a:r>
            <a:r>
              <a:rPr lang="el-GR" sz="1600" b="1" i="1" dirty="0" err="1"/>
              <a:t>σένανε</a:t>
            </a:r>
            <a:r>
              <a:rPr lang="el-GR" sz="1600" b="1" i="1" dirty="0"/>
              <a:t>, από </a:t>
            </a:r>
            <a:r>
              <a:rPr lang="el-GR" sz="1600" b="1" i="1" dirty="0" err="1"/>
              <a:t>σένανε</a:t>
            </a:r>
            <a:r>
              <a:rPr lang="el-GR" sz="1600" b="1" i="1" dirty="0"/>
              <a:t>,</a:t>
            </a:r>
          </a:p>
          <a:p>
            <a:pPr algn="ctr">
              <a:buNone/>
            </a:pPr>
            <a:r>
              <a:rPr lang="el-GR" sz="1600" b="1" i="1" dirty="0"/>
              <a:t>να βγάλεις το </a:t>
            </a:r>
            <a:r>
              <a:rPr lang="el-GR" sz="1600" b="1" i="1" dirty="0" err="1"/>
              <a:t>τελ</a:t>
            </a:r>
            <a:r>
              <a:rPr lang="el-GR" sz="1600" b="1" i="1" dirty="0"/>
              <a:t>-</a:t>
            </a:r>
            <a:r>
              <a:rPr lang="el-GR" sz="1600" b="1" i="1" dirty="0" err="1"/>
              <a:t>γιαρμάκι</a:t>
            </a:r>
            <a:r>
              <a:rPr lang="el-GR" sz="1600" b="1" i="1" dirty="0"/>
              <a:t>,</a:t>
            </a:r>
          </a:p>
          <a:p>
            <a:pPr algn="ctr">
              <a:buNone/>
            </a:pPr>
            <a:r>
              <a:rPr lang="el-GR" sz="1600" b="1" i="1" dirty="0"/>
              <a:t>νυφούλα, νυφούλα!</a:t>
            </a:r>
          </a:p>
          <a:p>
            <a:pPr algn="ctr">
              <a:buNone/>
            </a:pPr>
            <a:r>
              <a:rPr lang="el-GR" sz="1600" b="1" i="1" dirty="0"/>
              <a:t>να λάμψουν τα στολίδια, </a:t>
            </a:r>
          </a:p>
          <a:p>
            <a:pPr algn="ctr">
              <a:buNone/>
            </a:pPr>
            <a:r>
              <a:rPr lang="el-GR" sz="1600" b="1" i="1" dirty="0"/>
              <a:t>νυφούλα, νυφούλα!</a:t>
            </a:r>
          </a:p>
          <a:p>
            <a:pPr algn="ctr">
              <a:buNone/>
            </a:pPr>
            <a:r>
              <a:rPr lang="el-GR" sz="1600" b="1" i="1" dirty="0"/>
              <a:t>να βγάλεις το πουκάμισο</a:t>
            </a:r>
          </a:p>
          <a:p>
            <a:pPr algn="ctr">
              <a:buNone/>
            </a:pPr>
            <a:r>
              <a:rPr lang="el-GR" sz="1600" b="1" i="1" dirty="0"/>
              <a:t>από </a:t>
            </a:r>
            <a:r>
              <a:rPr lang="el-GR" sz="1600" b="1" i="1" dirty="0" err="1"/>
              <a:t>σένανε</a:t>
            </a:r>
            <a:r>
              <a:rPr lang="el-GR" sz="1600" b="1" i="1" dirty="0"/>
              <a:t>, από </a:t>
            </a:r>
            <a:r>
              <a:rPr lang="el-GR" sz="1600" b="1" i="1" dirty="0" err="1"/>
              <a:t>σένανε</a:t>
            </a:r>
            <a:r>
              <a:rPr lang="el-GR" sz="1600" b="1" i="1" dirty="0"/>
              <a:t>,</a:t>
            </a:r>
          </a:p>
          <a:p>
            <a:pPr algn="ctr">
              <a:buNone/>
            </a:pPr>
            <a:r>
              <a:rPr lang="el-GR" sz="1600" b="1" i="1" dirty="0"/>
              <a:t>να βγάλεις τα κίτρινα τσουράπια</a:t>
            </a:r>
          </a:p>
          <a:p>
            <a:pPr algn="ctr">
              <a:buNone/>
            </a:pPr>
            <a:r>
              <a:rPr lang="el-GR" sz="1600" b="1" i="1" dirty="0"/>
              <a:t>για διακόσια, για τρακόσια </a:t>
            </a:r>
            <a:r>
              <a:rPr lang="bg-BG" sz="1600" b="1" i="1" dirty="0"/>
              <a:t>………………………………</a:t>
            </a:r>
            <a:endParaRPr lang="el-GR" sz="1600" b="1" i="1" dirty="0"/>
          </a:p>
          <a:p>
            <a:pPr algn="ctr">
              <a:buNone/>
            </a:pPr>
            <a:r>
              <a:rPr lang="el-GR" sz="1600" b="1" i="1" dirty="0"/>
              <a:t>Την αγαπάς τη μητέρα σου</a:t>
            </a:r>
            <a:r>
              <a:rPr lang="bg-BG" sz="1600" b="1" i="1" dirty="0"/>
              <a:t>,</a:t>
            </a:r>
            <a:endParaRPr lang="el-GR" sz="1600" b="1" i="1" dirty="0"/>
          </a:p>
          <a:p>
            <a:pPr algn="ctr">
              <a:buNone/>
            </a:pPr>
            <a:r>
              <a:rPr lang="el-GR" sz="1600" b="1" i="1" dirty="0"/>
              <a:t>νυφούλα, νυφούλα</a:t>
            </a:r>
            <a:r>
              <a:rPr lang="el-GR" sz="1800" b="1" i="1" dirty="0"/>
              <a:t>;</a:t>
            </a:r>
            <a:endParaRPr lang="el-GR" sz="1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Τραγούδι με κυρίως θέμα την προίκα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357298"/>
            <a:ext cx="3757610" cy="49292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endParaRPr lang="el-GR" sz="1600" i="1" dirty="0"/>
          </a:p>
          <a:p>
            <a:pPr>
              <a:buNone/>
            </a:pPr>
            <a:r>
              <a:rPr lang="bg-BG" sz="1600" b="1" i="1" dirty="0"/>
              <a:t>Аман веке, мале мила, от сеймене,</a:t>
            </a:r>
            <a:endParaRPr lang="el-GR" sz="1600" b="1" dirty="0"/>
          </a:p>
          <a:p>
            <a:pPr>
              <a:buNone/>
            </a:pPr>
            <a:r>
              <a:rPr lang="bg-BG" sz="1600" b="1" i="1" dirty="0"/>
              <a:t>от сеймене, мале мила, хаджиюви,</a:t>
            </a:r>
            <a:endParaRPr lang="el-GR" sz="1600" b="1" dirty="0"/>
          </a:p>
          <a:p>
            <a:pPr>
              <a:buNone/>
            </a:pPr>
            <a:r>
              <a:rPr lang="bg-BG" sz="1600" b="1" i="1" dirty="0"/>
              <a:t>хаджиюви, мале мила, бимбашови.</a:t>
            </a:r>
            <a:endParaRPr lang="el-GR" sz="1600" b="1" dirty="0"/>
          </a:p>
          <a:p>
            <a:pPr>
              <a:buNone/>
            </a:pPr>
            <a:r>
              <a:rPr lang="bg-BG" sz="1600" b="1" i="1" dirty="0"/>
              <a:t>Един седне, мале мила, други стане.</a:t>
            </a:r>
            <a:endParaRPr lang="el-GR" sz="1600" b="1" dirty="0"/>
          </a:p>
          <a:p>
            <a:pPr>
              <a:buNone/>
            </a:pPr>
            <a:r>
              <a:rPr lang="bg-BG" sz="1600" b="1" i="1" dirty="0"/>
              <a:t>Останахме, мале мила, без работа.</a:t>
            </a:r>
            <a:endParaRPr lang="el-GR" sz="1600" b="1" dirty="0"/>
          </a:p>
          <a:p>
            <a:pPr>
              <a:buNone/>
            </a:pPr>
            <a:r>
              <a:rPr lang="el-GR" sz="1600" b="1" i="1" dirty="0"/>
              <a:t>-</a:t>
            </a:r>
            <a:r>
              <a:rPr lang="bg-BG" sz="1600" b="1" i="1" dirty="0"/>
              <a:t>Не грижи се, Вахо мари, не тъжи се,</a:t>
            </a:r>
            <a:endParaRPr lang="el-GR" sz="1600" b="1" dirty="0"/>
          </a:p>
          <a:p>
            <a:pPr>
              <a:buNone/>
            </a:pPr>
            <a:r>
              <a:rPr lang="bg-BG" sz="1600" b="1" i="1" dirty="0"/>
              <a:t>не тъжи се, Вахо мари, за дарове:</a:t>
            </a:r>
            <a:endParaRPr lang="el-GR" sz="1600" b="1" i="1" dirty="0"/>
          </a:p>
          <a:p>
            <a:pPr>
              <a:buNone/>
            </a:pPr>
            <a:r>
              <a:rPr lang="bg-BG" sz="1600" b="1" i="1" dirty="0"/>
              <a:t>да са живи, Вахо мари</a:t>
            </a:r>
            <a:r>
              <a:rPr lang="el-GR" sz="1600" b="1" i="1" dirty="0"/>
              <a:t>, </a:t>
            </a:r>
            <a:r>
              <a:rPr lang="bg-BG" sz="1600" b="1" i="1" dirty="0"/>
              <a:t>твойте лели,</a:t>
            </a:r>
            <a:endParaRPr lang="el-GR" sz="1600" b="1" dirty="0"/>
          </a:p>
          <a:p>
            <a:pPr>
              <a:buNone/>
            </a:pPr>
            <a:r>
              <a:rPr lang="bg-BG" sz="1600" b="1" i="1" dirty="0"/>
              <a:t>твойте лели, Вахо мари, каменченки,</a:t>
            </a:r>
            <a:endParaRPr lang="el-GR" sz="1600" b="1" dirty="0"/>
          </a:p>
          <a:p>
            <a:pPr>
              <a:buNone/>
            </a:pPr>
            <a:r>
              <a:rPr lang="bg-BG" sz="1600" b="1" i="1" dirty="0"/>
              <a:t>каменченки, Вахо мари, белювченки;</a:t>
            </a:r>
            <a:endParaRPr lang="el-GR" sz="1600" b="1" dirty="0"/>
          </a:p>
          <a:p>
            <a:pPr>
              <a:buNone/>
            </a:pPr>
            <a:r>
              <a:rPr lang="bg-BG" sz="1600" b="1" i="1" dirty="0"/>
              <a:t>ша напредат, Вахо мари, даровете,</a:t>
            </a:r>
            <a:endParaRPr lang="el-GR" sz="1600" b="1" dirty="0"/>
          </a:p>
          <a:p>
            <a:pPr>
              <a:buNone/>
            </a:pPr>
            <a:r>
              <a:rPr lang="bg-BG" sz="1600" b="1" i="1" dirty="0"/>
              <a:t>ша изтакат, Вахо мари, тънки кърпи,</a:t>
            </a:r>
            <a:endParaRPr lang="el-GR" sz="1600" b="1" dirty="0"/>
          </a:p>
          <a:p>
            <a:pPr>
              <a:buNone/>
            </a:pPr>
            <a:r>
              <a:rPr lang="bg-BG" sz="1600" b="1" i="1" dirty="0"/>
              <a:t>ша одарим, Вахо мари, сватовете,</a:t>
            </a:r>
            <a:endParaRPr lang="el-GR" sz="1600" b="1" dirty="0"/>
          </a:p>
          <a:p>
            <a:pPr>
              <a:buNone/>
            </a:pPr>
            <a:r>
              <a:rPr lang="bg-BG" sz="1600" b="1" i="1" dirty="0"/>
              <a:t>сватовете, Вахо мари, деверите.</a:t>
            </a:r>
            <a:endParaRPr lang="el-GR" sz="1600" b="1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357298"/>
            <a:ext cx="4041775" cy="4929222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1600" b="1" i="1" dirty="0"/>
          </a:p>
          <a:p>
            <a:pPr>
              <a:buNone/>
            </a:pPr>
            <a:r>
              <a:rPr lang="el-GR" sz="1600" b="1" i="1" dirty="0"/>
              <a:t>Αμάν πια από τους </a:t>
            </a:r>
            <a:r>
              <a:rPr lang="el-GR" sz="1600" b="1" i="1" dirty="0" err="1"/>
              <a:t>σεϊμένης</a:t>
            </a:r>
            <a:r>
              <a:rPr lang="el-GR" sz="1600" b="1" i="1" dirty="0"/>
              <a:t> (χριστιανός</a:t>
            </a:r>
          </a:p>
          <a:p>
            <a:pPr>
              <a:buNone/>
            </a:pPr>
            <a:r>
              <a:rPr lang="el-GR" sz="1600" b="1" i="1" dirty="0"/>
              <a:t> οπλοφόρος), μανούλα μου, τους χατζήδες, </a:t>
            </a:r>
          </a:p>
          <a:p>
            <a:pPr>
              <a:buNone/>
            </a:pPr>
            <a:r>
              <a:rPr lang="el-GR" sz="1600" b="1" i="1" dirty="0"/>
              <a:t>τους χατζήδες, μανούλα μου, </a:t>
            </a:r>
            <a:r>
              <a:rPr lang="el-GR" sz="1600" b="1" i="1" dirty="0" err="1"/>
              <a:t>μπιμπασήδες</a:t>
            </a:r>
            <a:r>
              <a:rPr lang="el-GR" sz="1600" b="1" i="1" dirty="0"/>
              <a:t>. </a:t>
            </a:r>
          </a:p>
          <a:p>
            <a:pPr>
              <a:buNone/>
            </a:pPr>
            <a:r>
              <a:rPr lang="el-GR" sz="1600" b="1" i="1" dirty="0"/>
              <a:t>Ένας</a:t>
            </a:r>
            <a:r>
              <a:rPr lang="en-US" sz="1600" b="1" i="1" dirty="0"/>
              <a:t> </a:t>
            </a:r>
            <a:r>
              <a:rPr lang="el-GR" sz="1600" b="1" i="1" dirty="0"/>
              <a:t>να καθίσει, μανούλα μου, άλλος να σηκωθεί.</a:t>
            </a:r>
          </a:p>
          <a:p>
            <a:pPr>
              <a:buNone/>
            </a:pPr>
            <a:r>
              <a:rPr lang="el-GR" sz="1600" b="1" i="1" dirty="0"/>
              <a:t>Μείναμε, μανούλα μου, χωρίς δουλειά.</a:t>
            </a:r>
          </a:p>
          <a:p>
            <a:pPr>
              <a:buNone/>
            </a:pPr>
            <a:r>
              <a:rPr lang="bg-BG" sz="1600" b="1" i="1" dirty="0"/>
              <a:t>—</a:t>
            </a:r>
            <a:r>
              <a:rPr lang="el-GR" sz="1600" b="1" i="1" dirty="0"/>
              <a:t> Μη ανησυχείς, </a:t>
            </a:r>
            <a:r>
              <a:rPr lang="el-GR" sz="1600" b="1" i="1" dirty="0" err="1"/>
              <a:t>μαρή</a:t>
            </a:r>
            <a:r>
              <a:rPr lang="el-GR" sz="1600" b="1" i="1" dirty="0"/>
              <a:t> </a:t>
            </a:r>
            <a:r>
              <a:rPr lang="el-GR" sz="1600" b="1" i="1" dirty="0" err="1"/>
              <a:t>Βαχιδέ</a:t>
            </a:r>
            <a:r>
              <a:rPr lang="el-GR" sz="1600" b="1" i="1" dirty="0"/>
              <a:t>, μη κλαις,</a:t>
            </a:r>
          </a:p>
          <a:p>
            <a:pPr>
              <a:buNone/>
            </a:pPr>
            <a:r>
              <a:rPr lang="el-GR" sz="1600" b="1" i="1" dirty="0"/>
              <a:t>μη κλαις, </a:t>
            </a:r>
            <a:r>
              <a:rPr lang="el-GR" sz="1600" b="1" i="1" dirty="0" err="1"/>
              <a:t>μαρή</a:t>
            </a:r>
            <a:r>
              <a:rPr lang="el-GR" sz="1600" b="1" i="1" dirty="0"/>
              <a:t> </a:t>
            </a:r>
            <a:r>
              <a:rPr lang="el-GR" sz="1600" b="1" i="1" dirty="0" err="1"/>
              <a:t>Βαχιδέ</a:t>
            </a:r>
            <a:r>
              <a:rPr lang="el-GR" sz="1600" b="1" i="1" dirty="0"/>
              <a:t>, για τα δώρα:</a:t>
            </a:r>
          </a:p>
          <a:p>
            <a:pPr>
              <a:buNone/>
            </a:pPr>
            <a:r>
              <a:rPr lang="el-GR" sz="1600" b="1" i="1" dirty="0"/>
              <a:t>ζωή να έχουν, </a:t>
            </a:r>
            <a:r>
              <a:rPr lang="el-GR" sz="1600" b="1" i="1" dirty="0" err="1"/>
              <a:t>μαρή</a:t>
            </a:r>
            <a:r>
              <a:rPr lang="el-GR" sz="1600" b="1" i="1" dirty="0"/>
              <a:t> </a:t>
            </a:r>
            <a:r>
              <a:rPr lang="el-GR" sz="1600" b="1" i="1" dirty="0" err="1"/>
              <a:t>Βαχιδέ</a:t>
            </a:r>
            <a:r>
              <a:rPr lang="el-GR" sz="1600" b="1" i="1" dirty="0"/>
              <a:t>, οι θείες σου,</a:t>
            </a:r>
          </a:p>
          <a:p>
            <a:pPr>
              <a:buNone/>
            </a:pPr>
            <a:r>
              <a:rPr lang="el-GR" sz="1600" b="1" i="1" dirty="0"/>
              <a:t>οι θείες σου, </a:t>
            </a:r>
            <a:r>
              <a:rPr lang="el-GR" sz="1600" b="1" i="1" dirty="0" err="1"/>
              <a:t>μαρή</a:t>
            </a:r>
            <a:r>
              <a:rPr lang="el-GR" sz="1600" b="1" i="1" dirty="0"/>
              <a:t> </a:t>
            </a:r>
            <a:r>
              <a:rPr lang="el-GR" sz="1600" b="1" i="1" dirty="0" err="1"/>
              <a:t>Βαχιδέ</a:t>
            </a:r>
            <a:r>
              <a:rPr lang="el-GR" sz="1600" b="1" i="1" dirty="0"/>
              <a:t>, απ’ την </a:t>
            </a:r>
            <a:r>
              <a:rPr lang="el-GR" sz="1600" b="1" i="1" dirty="0" err="1"/>
              <a:t>Κάμενιτσα</a:t>
            </a:r>
            <a:r>
              <a:rPr lang="el-GR" sz="1600" b="1" i="1" dirty="0"/>
              <a:t>,</a:t>
            </a:r>
          </a:p>
          <a:p>
            <a:pPr>
              <a:buNone/>
            </a:pPr>
            <a:r>
              <a:rPr lang="el-GR" sz="1600" b="1" i="1" dirty="0"/>
              <a:t>από την </a:t>
            </a:r>
            <a:r>
              <a:rPr lang="el-GR" sz="1600" b="1" i="1" dirty="0" err="1"/>
              <a:t>Κάμενιτσα</a:t>
            </a:r>
            <a:r>
              <a:rPr lang="el-GR" sz="1600" b="1" i="1" dirty="0"/>
              <a:t>, </a:t>
            </a:r>
            <a:r>
              <a:rPr lang="el-GR" sz="1600" b="1" i="1" dirty="0" err="1"/>
              <a:t>μαρή</a:t>
            </a:r>
            <a:r>
              <a:rPr lang="el-GR" sz="1600" b="1" i="1" dirty="0"/>
              <a:t> </a:t>
            </a:r>
            <a:r>
              <a:rPr lang="el-GR" sz="1600" b="1" i="1" dirty="0" err="1"/>
              <a:t>Βαχιδέ</a:t>
            </a:r>
            <a:r>
              <a:rPr lang="el-GR" sz="1600" b="1" i="1" dirty="0"/>
              <a:t>, από το </a:t>
            </a:r>
            <a:br>
              <a:rPr lang="el-GR" sz="1600" b="1" i="1" dirty="0"/>
            </a:br>
            <a:r>
              <a:rPr lang="el-GR" sz="1600" b="1" i="1" dirty="0"/>
              <a:t>                                               Μπέλοβο – </a:t>
            </a:r>
          </a:p>
          <a:p>
            <a:pPr>
              <a:buNone/>
            </a:pPr>
            <a:r>
              <a:rPr lang="el-GR" sz="1600" b="1" i="1" dirty="0"/>
              <a:t>θα </a:t>
            </a:r>
            <a:r>
              <a:rPr lang="el-GR" sz="1600" b="1" i="1" dirty="0" err="1"/>
              <a:t>γνάθουν</a:t>
            </a:r>
            <a:r>
              <a:rPr lang="el-GR" sz="1600" b="1" i="1" dirty="0"/>
              <a:t>, </a:t>
            </a:r>
            <a:r>
              <a:rPr lang="el-GR" sz="1600" b="1" i="1" dirty="0" err="1"/>
              <a:t>μαρή</a:t>
            </a:r>
            <a:r>
              <a:rPr lang="el-GR" sz="1600" b="1" i="1" dirty="0"/>
              <a:t> </a:t>
            </a:r>
            <a:r>
              <a:rPr lang="el-GR" sz="1600" b="1" i="1" dirty="0" err="1"/>
              <a:t>Βαχιδέ</a:t>
            </a:r>
            <a:r>
              <a:rPr lang="el-GR" sz="1600" b="1" i="1" dirty="0"/>
              <a:t>, τα δώρα,</a:t>
            </a:r>
          </a:p>
          <a:p>
            <a:pPr>
              <a:buNone/>
            </a:pPr>
            <a:r>
              <a:rPr lang="el-GR" sz="1600" b="1" i="1" dirty="0"/>
              <a:t>θα υφάνουν, </a:t>
            </a:r>
            <a:r>
              <a:rPr lang="el-GR" sz="1600" b="1" i="1" dirty="0" err="1"/>
              <a:t>μαρή</a:t>
            </a:r>
            <a:r>
              <a:rPr lang="el-GR" sz="1600" b="1" i="1" dirty="0"/>
              <a:t> </a:t>
            </a:r>
            <a:r>
              <a:rPr lang="el-GR" sz="1600" b="1" i="1" dirty="0" err="1"/>
              <a:t>Βαχιδέ</a:t>
            </a:r>
            <a:r>
              <a:rPr lang="el-GR" sz="1600" b="1" i="1" dirty="0"/>
              <a:t>, λεπτές πετσέτες,</a:t>
            </a:r>
          </a:p>
          <a:p>
            <a:pPr>
              <a:buNone/>
            </a:pPr>
            <a:r>
              <a:rPr lang="el-GR" sz="1600" b="1" i="1" dirty="0"/>
              <a:t>θα δώσουμε δώρα, </a:t>
            </a:r>
            <a:r>
              <a:rPr lang="el-GR" sz="1600" b="1" i="1" dirty="0" err="1"/>
              <a:t>μαρή</a:t>
            </a:r>
            <a:r>
              <a:rPr lang="el-GR" sz="1600" b="1" i="1" dirty="0"/>
              <a:t> </a:t>
            </a:r>
            <a:r>
              <a:rPr lang="el-GR" sz="1600" b="1" i="1" dirty="0" err="1"/>
              <a:t>Βαχιδέ</a:t>
            </a:r>
            <a:r>
              <a:rPr lang="el-GR" sz="1600" b="1" i="1" dirty="0"/>
              <a:t>, στους</a:t>
            </a:r>
            <a:br>
              <a:rPr lang="el-GR" sz="1600" b="1" i="1" dirty="0"/>
            </a:br>
            <a:r>
              <a:rPr lang="el-GR" sz="1600" b="1" i="1" dirty="0"/>
              <a:t>                                            συμπεθέρους,</a:t>
            </a:r>
          </a:p>
          <a:p>
            <a:pPr>
              <a:buNone/>
            </a:pPr>
            <a:r>
              <a:rPr lang="el-GR" sz="1600" b="1" i="1" dirty="0"/>
              <a:t>στους συμπεθέρους, </a:t>
            </a:r>
            <a:r>
              <a:rPr lang="el-GR" sz="1600" b="1" i="1" dirty="0" err="1"/>
              <a:t>μαρή</a:t>
            </a:r>
            <a:r>
              <a:rPr lang="el-GR" sz="1600" b="1" i="1" dirty="0"/>
              <a:t> </a:t>
            </a:r>
            <a:r>
              <a:rPr lang="el-GR" sz="1600" b="1" i="1" dirty="0" err="1"/>
              <a:t>Βαχιδέ</a:t>
            </a:r>
            <a:r>
              <a:rPr lang="el-GR" sz="1600" b="1" i="1" dirty="0"/>
              <a:t>, στους</a:t>
            </a:r>
            <a:br>
              <a:rPr lang="el-GR" sz="1600" b="1" i="1" dirty="0"/>
            </a:br>
            <a:r>
              <a:rPr lang="el-GR" sz="1600" b="1" i="1" dirty="0"/>
              <a:t>                                                  κουνιάδους.</a:t>
            </a:r>
          </a:p>
          <a:p>
            <a:endParaRPr lang="el-GR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rmAutofit/>
          </a:bodyPr>
          <a:lstStyle/>
          <a:p>
            <a:pPr algn="ctr"/>
            <a:r>
              <a:rPr lang="el-GR" sz="2800" dirty="0"/>
              <a:t>Μοιρολόι- ηρωικό τραγούδι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8596" y="857232"/>
            <a:ext cx="4040188" cy="57150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bg-BG" sz="3500" b="1" i="1" dirty="0"/>
              <a:t>Майката отговаря:</a:t>
            </a:r>
            <a:endParaRPr lang="el-GR" sz="3500" b="1" dirty="0"/>
          </a:p>
          <a:p>
            <a:pPr algn="ctr">
              <a:buNone/>
            </a:pPr>
            <a:r>
              <a:rPr lang="bg-BG" sz="3500" b="1" i="1" dirty="0"/>
              <a:t>„Иой ми, сино, мили сино,</a:t>
            </a:r>
            <a:endParaRPr lang="el-GR" sz="3500" b="1" dirty="0"/>
          </a:p>
          <a:p>
            <a:pPr algn="ctr">
              <a:buNone/>
            </a:pPr>
            <a:r>
              <a:rPr lang="bg-BG" sz="3500" b="1" i="1" dirty="0"/>
              <a:t>щъ те жалим, щъ те тъжъ,</a:t>
            </a:r>
            <a:endParaRPr lang="el-GR" sz="3500" b="1" dirty="0"/>
          </a:p>
          <a:p>
            <a:pPr algn="ctr">
              <a:buNone/>
            </a:pPr>
            <a:r>
              <a:rPr lang="bg-BG" sz="3500" b="1" i="1" dirty="0"/>
              <a:t>дорде дойда; при тебека,</a:t>
            </a:r>
            <a:endParaRPr lang="el-GR" sz="3500" b="1" dirty="0"/>
          </a:p>
          <a:p>
            <a:pPr algn="ctr">
              <a:buNone/>
            </a:pPr>
            <a:r>
              <a:rPr lang="bg-BG" sz="3500" b="1" i="1" dirty="0"/>
              <a:t>при тебе-ка, в черна земя!“</a:t>
            </a:r>
            <a:endParaRPr lang="el-GR" sz="3500" b="1" dirty="0"/>
          </a:p>
          <a:p>
            <a:pPr>
              <a:buNone/>
            </a:pPr>
            <a:r>
              <a:rPr lang="bg-BG" sz="3500" b="1" dirty="0"/>
              <a:t>Бащата отговаря:</a:t>
            </a:r>
            <a:endParaRPr lang="el-GR" sz="3500" b="1" dirty="0"/>
          </a:p>
          <a:p>
            <a:pPr algn="ctr">
              <a:buNone/>
            </a:pPr>
            <a:r>
              <a:rPr lang="bg-BG" sz="3500" b="1" i="1" dirty="0"/>
              <a:t>„Щъ те жалъ, ща те тъжъ,</a:t>
            </a:r>
            <a:endParaRPr lang="el-GR" sz="3500" b="1" dirty="0"/>
          </a:p>
          <a:p>
            <a:pPr algn="ctr">
              <a:buNone/>
            </a:pPr>
            <a:r>
              <a:rPr lang="bg-BG" sz="3500" b="1" i="1" dirty="0"/>
              <a:t>дорде гарван побелее</a:t>
            </a:r>
            <a:endParaRPr lang="el-GR" sz="3500" b="1" dirty="0"/>
          </a:p>
          <a:p>
            <a:pPr algn="ctr">
              <a:buNone/>
            </a:pPr>
            <a:r>
              <a:rPr lang="bg-BG" sz="3500" b="1" i="1" dirty="0"/>
              <a:t>дорде сухар филиз пусте!“</a:t>
            </a:r>
            <a:endParaRPr lang="el-GR" sz="3500" b="1" dirty="0"/>
          </a:p>
          <a:p>
            <a:pPr>
              <a:buNone/>
            </a:pPr>
            <a:r>
              <a:rPr lang="bg-BG" sz="3500" b="1" dirty="0"/>
              <a:t>Сестрата отговаря:</a:t>
            </a:r>
            <a:endParaRPr lang="el-GR" sz="3500" b="1" dirty="0"/>
          </a:p>
          <a:p>
            <a:pPr algn="ctr">
              <a:buNone/>
            </a:pPr>
            <a:r>
              <a:rPr lang="bg-BG" sz="3500" b="1" i="1" dirty="0"/>
              <a:t>„Щъ те жалъ, братко мили,</a:t>
            </a:r>
            <a:endParaRPr lang="el-GR" sz="3500" b="1" dirty="0"/>
          </a:p>
          <a:p>
            <a:pPr algn="ctr">
              <a:buNone/>
            </a:pPr>
            <a:r>
              <a:rPr lang="bg-BG" sz="3500" b="1" i="1" dirty="0"/>
              <a:t>до три годин, дорде родъ,</a:t>
            </a:r>
            <a:endParaRPr lang="el-GR" sz="3500" b="1" dirty="0"/>
          </a:p>
          <a:p>
            <a:pPr algn="ctr">
              <a:buNone/>
            </a:pPr>
            <a:r>
              <a:rPr lang="bg-BG" sz="3500" b="1" i="1" dirty="0"/>
              <a:t>дорде родъ мъжко дете,</a:t>
            </a:r>
            <a:endParaRPr lang="el-GR" sz="3500" b="1" dirty="0"/>
          </a:p>
          <a:p>
            <a:pPr algn="ctr">
              <a:buNone/>
            </a:pPr>
            <a:r>
              <a:rPr lang="bg-BG" sz="3500" b="1" i="1" dirty="0"/>
              <a:t>да го зовъ на тебека,</a:t>
            </a:r>
            <a:endParaRPr lang="el-GR" sz="3500" b="1" dirty="0"/>
          </a:p>
          <a:p>
            <a:pPr>
              <a:buNone/>
            </a:pPr>
            <a:r>
              <a:rPr lang="bg-BG" sz="3500" b="1" i="1" dirty="0"/>
              <a:t>на тебека — Мехмед Али“</a:t>
            </a:r>
            <a:endParaRPr lang="el-GR" sz="3500" b="1" dirty="0"/>
          </a:p>
          <a:p>
            <a:pPr>
              <a:buNone/>
            </a:pPr>
            <a:r>
              <a:rPr lang="bg-BG" sz="3500" b="1" dirty="0"/>
              <a:t>Либето отговаря:</a:t>
            </a:r>
            <a:endParaRPr lang="el-GR" sz="3500" b="1" dirty="0"/>
          </a:p>
          <a:p>
            <a:pPr algn="ctr">
              <a:buNone/>
            </a:pPr>
            <a:r>
              <a:rPr lang="bg-BG" sz="3500" b="1" i="1" dirty="0"/>
              <a:t>„Щъ те жалъ, щъ те тъжа,</a:t>
            </a:r>
            <a:endParaRPr lang="el-GR" sz="3500" b="1" dirty="0"/>
          </a:p>
          <a:p>
            <a:pPr algn="ctr">
              <a:buNone/>
            </a:pPr>
            <a:r>
              <a:rPr lang="bg-BG" sz="3500" b="1" i="1" dirty="0"/>
              <a:t>щъ те тъжъ ден до пладне,</a:t>
            </a:r>
            <a:endParaRPr lang="el-GR" sz="3500" b="1" dirty="0"/>
          </a:p>
          <a:p>
            <a:pPr algn="ctr">
              <a:buNone/>
            </a:pPr>
            <a:r>
              <a:rPr lang="bg-BG" sz="3500" b="1" i="1" dirty="0"/>
              <a:t>дорде вляза в градината,</a:t>
            </a:r>
            <a:endParaRPr lang="el-GR" sz="3500" b="1" dirty="0"/>
          </a:p>
          <a:p>
            <a:pPr algn="ctr">
              <a:buNone/>
            </a:pPr>
            <a:r>
              <a:rPr lang="bg-BG" sz="3500" b="1" i="1" dirty="0"/>
              <a:t>да наберъ росна китка,</a:t>
            </a:r>
            <a:endParaRPr lang="el-GR" sz="3500" b="1" dirty="0"/>
          </a:p>
          <a:p>
            <a:pPr algn="ctr">
              <a:buNone/>
            </a:pPr>
            <a:r>
              <a:rPr lang="bg-BG" sz="3500" b="1" i="1" dirty="0"/>
              <a:t>да завтъкна на две бузи,</a:t>
            </a:r>
            <a:endParaRPr lang="el-GR" sz="3500" b="1" dirty="0"/>
          </a:p>
          <a:p>
            <a:pPr algn="ctr">
              <a:buNone/>
            </a:pPr>
            <a:r>
              <a:rPr lang="bg-BG" sz="3500" b="1" i="1" dirty="0"/>
              <a:t>да излезъ на две порти</a:t>
            </a:r>
            <a:endParaRPr lang="el-GR" sz="3500" b="1" dirty="0"/>
          </a:p>
          <a:p>
            <a:pPr algn="ctr">
              <a:buNone/>
            </a:pPr>
            <a:r>
              <a:rPr lang="bg-BG" sz="3500" b="1" i="1" dirty="0"/>
              <a:t>да залибъ друго либе,</a:t>
            </a:r>
            <a:endParaRPr lang="el-GR" sz="3500" b="1" dirty="0"/>
          </a:p>
          <a:p>
            <a:pPr algn="ctr">
              <a:buNone/>
            </a:pPr>
            <a:r>
              <a:rPr lang="bg-BG" sz="3500" b="1" i="1" dirty="0"/>
              <a:t>друго либе по-хубаво,</a:t>
            </a:r>
            <a:endParaRPr lang="el-GR" sz="3500" b="1" dirty="0"/>
          </a:p>
          <a:p>
            <a:pPr algn="ctr">
              <a:buNone/>
            </a:pPr>
            <a:r>
              <a:rPr lang="bg-BG" sz="3500" b="1" i="1" dirty="0"/>
              <a:t>по-хубаво, по-гиздаво!“</a:t>
            </a:r>
            <a:endParaRPr lang="el-GR" sz="3500" b="1" dirty="0"/>
          </a:p>
          <a:p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714356"/>
            <a:ext cx="4041775" cy="614364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sz="2600" i="1" dirty="0"/>
          </a:p>
          <a:p>
            <a:pPr>
              <a:buNone/>
            </a:pPr>
            <a:r>
              <a:rPr lang="el-GR" sz="2600" i="1" dirty="0"/>
              <a:t>Η μητέρα απαντάει</a:t>
            </a:r>
            <a:r>
              <a:rPr lang="bg-BG" sz="2600" i="1" dirty="0"/>
              <a:t>:</a:t>
            </a:r>
            <a:endParaRPr lang="el-GR" sz="2600" i="1" dirty="0"/>
          </a:p>
          <a:p>
            <a:pPr algn="ctr">
              <a:buNone/>
            </a:pPr>
            <a:r>
              <a:rPr lang="el-GR" sz="2600" i="1" dirty="0"/>
              <a:t>«Αχ, γιόκα μου, αγαπημένε γιε μου</a:t>
            </a:r>
          </a:p>
          <a:p>
            <a:pPr algn="ctr">
              <a:buNone/>
            </a:pPr>
            <a:r>
              <a:rPr lang="el-GR" sz="2600" i="1" dirty="0"/>
              <a:t>θα σε θρηνώ, θα σε κλαίω,</a:t>
            </a:r>
          </a:p>
          <a:p>
            <a:pPr algn="ctr">
              <a:buNone/>
            </a:pPr>
            <a:r>
              <a:rPr lang="el-GR" sz="2600" b="1" i="1" u="sng" dirty="0"/>
              <a:t>μέχρι να έρθω σε </a:t>
            </a:r>
            <a:r>
              <a:rPr lang="el-GR" sz="2600" b="1" i="1" u="sng" dirty="0" err="1"/>
              <a:t>σένανε</a:t>
            </a:r>
            <a:endParaRPr lang="el-GR" sz="2600" b="1" i="1" u="sng" dirty="0"/>
          </a:p>
          <a:p>
            <a:pPr algn="ctr">
              <a:buNone/>
            </a:pPr>
            <a:r>
              <a:rPr lang="el-GR" sz="2600" b="1" i="1" u="sng" dirty="0"/>
              <a:t>σε </a:t>
            </a:r>
            <a:r>
              <a:rPr lang="el-GR" sz="2600" b="1" i="1" u="sng" dirty="0" err="1"/>
              <a:t>σένανε</a:t>
            </a:r>
            <a:r>
              <a:rPr lang="el-GR" sz="2600" b="1" i="1" u="sng" dirty="0"/>
              <a:t>, στο μαύρο χώμα!</a:t>
            </a:r>
            <a:r>
              <a:rPr lang="el-GR" sz="2600" b="1" i="1" dirty="0"/>
              <a:t>»</a:t>
            </a:r>
            <a:endParaRPr lang="en-US" sz="2600" b="1" i="1" dirty="0"/>
          </a:p>
          <a:p>
            <a:pPr algn="ctr">
              <a:buNone/>
            </a:pPr>
            <a:endParaRPr lang="el-GR" sz="2600" b="1" dirty="0"/>
          </a:p>
          <a:p>
            <a:pPr>
              <a:buNone/>
            </a:pPr>
            <a:r>
              <a:rPr lang="el-GR" sz="2600" i="1" dirty="0"/>
              <a:t>Ο πατέρας απαντάει</a:t>
            </a:r>
            <a:r>
              <a:rPr lang="bg-BG" sz="2600" i="1" dirty="0"/>
              <a:t>:</a:t>
            </a:r>
            <a:endParaRPr lang="el-GR" sz="2600" dirty="0"/>
          </a:p>
          <a:p>
            <a:pPr algn="ctr">
              <a:buNone/>
            </a:pPr>
            <a:r>
              <a:rPr lang="el-GR" sz="2600" i="1" dirty="0"/>
              <a:t>«θα σε θρηνώ, θα σε κλαίω,</a:t>
            </a:r>
          </a:p>
          <a:p>
            <a:pPr algn="ctr">
              <a:buNone/>
            </a:pPr>
            <a:r>
              <a:rPr lang="el-GR" sz="2600" b="1" i="1" u="sng" dirty="0"/>
              <a:t>μέχρι ο κόρακας να ασπρίσει</a:t>
            </a:r>
          </a:p>
          <a:p>
            <a:pPr algn="ctr">
              <a:buNone/>
            </a:pPr>
            <a:r>
              <a:rPr lang="el-GR" sz="2600" b="1" i="1" u="sng" dirty="0"/>
              <a:t>μέχρι το </a:t>
            </a:r>
            <a:r>
              <a:rPr lang="el-GR" sz="2600" b="1" i="1" u="sng" dirty="0" err="1"/>
              <a:t>ξερόκλαδο</a:t>
            </a:r>
            <a:r>
              <a:rPr lang="el-GR" sz="2600" b="1" i="1" u="sng" dirty="0"/>
              <a:t> να βλαστήσει!»</a:t>
            </a:r>
            <a:endParaRPr lang="en-US" sz="2600" b="1" i="1" u="sng" dirty="0"/>
          </a:p>
          <a:p>
            <a:pPr algn="ctr">
              <a:buNone/>
            </a:pPr>
            <a:endParaRPr lang="el-GR" sz="2600" b="1" i="1" u="sng" dirty="0"/>
          </a:p>
          <a:p>
            <a:pPr>
              <a:buNone/>
            </a:pPr>
            <a:r>
              <a:rPr lang="el-GR" sz="2600" dirty="0"/>
              <a:t>Η αδελφή απαντάει</a:t>
            </a:r>
            <a:r>
              <a:rPr lang="bg-BG" sz="2600" dirty="0"/>
              <a:t>:</a:t>
            </a:r>
            <a:endParaRPr lang="el-GR" sz="2600" dirty="0"/>
          </a:p>
          <a:p>
            <a:pPr algn="ctr">
              <a:buNone/>
            </a:pPr>
            <a:r>
              <a:rPr lang="el-GR" sz="2600" i="1" dirty="0"/>
              <a:t>«Θα σε κλαίω, αδελφούλη μου</a:t>
            </a:r>
          </a:p>
          <a:p>
            <a:pPr algn="ctr">
              <a:buNone/>
            </a:pPr>
            <a:r>
              <a:rPr lang="el-GR" sz="2600" i="1" dirty="0"/>
              <a:t>για τρία χρόνια, </a:t>
            </a:r>
            <a:r>
              <a:rPr lang="el-GR" sz="2600" b="1" i="1" u="sng" dirty="0"/>
              <a:t>μέχρι να γεννήσω,</a:t>
            </a:r>
          </a:p>
          <a:p>
            <a:pPr algn="ctr">
              <a:buNone/>
            </a:pPr>
            <a:r>
              <a:rPr lang="el-GR" sz="2600" b="1" i="1" u="sng" dirty="0"/>
              <a:t>μέχρι να γεννήσω παιδί αγόρι,</a:t>
            </a:r>
          </a:p>
          <a:p>
            <a:pPr algn="ctr">
              <a:buNone/>
            </a:pPr>
            <a:r>
              <a:rPr lang="el-GR" sz="2600" b="1" i="1" u="sng" dirty="0"/>
              <a:t>να το δώσω το όνομά σου,</a:t>
            </a:r>
          </a:p>
          <a:p>
            <a:pPr algn="ctr">
              <a:buNone/>
            </a:pPr>
            <a:r>
              <a:rPr lang="el-GR" sz="2600" b="1" i="1" u="sng" dirty="0"/>
              <a:t>το όνομά σου  - </a:t>
            </a:r>
            <a:r>
              <a:rPr lang="el-GR" sz="2600" b="1" i="1" u="sng" dirty="0" err="1"/>
              <a:t>Μεχμέτ</a:t>
            </a:r>
            <a:r>
              <a:rPr lang="el-GR" sz="2600" b="1" i="1" u="sng" dirty="0"/>
              <a:t> Αλή</a:t>
            </a:r>
            <a:r>
              <a:rPr lang="el-GR" sz="2600" b="1" i="1" dirty="0"/>
              <a:t>» </a:t>
            </a:r>
            <a:endParaRPr lang="en-US" sz="2600" b="1" i="1" dirty="0"/>
          </a:p>
          <a:p>
            <a:pPr algn="ctr">
              <a:buNone/>
            </a:pPr>
            <a:endParaRPr lang="el-GR" sz="2600" b="1" i="1" dirty="0"/>
          </a:p>
          <a:p>
            <a:pPr>
              <a:buNone/>
            </a:pPr>
            <a:r>
              <a:rPr lang="el-GR" sz="2600" dirty="0"/>
              <a:t>Η αγαπημένη απαντάει</a:t>
            </a:r>
            <a:r>
              <a:rPr lang="bg-BG" sz="2600" dirty="0"/>
              <a:t>:</a:t>
            </a:r>
            <a:endParaRPr lang="el-GR" sz="2600" dirty="0"/>
          </a:p>
          <a:p>
            <a:pPr algn="ctr">
              <a:buNone/>
            </a:pPr>
            <a:r>
              <a:rPr lang="el-GR" sz="2600" i="1" dirty="0"/>
              <a:t>«Θα σε θρηνώ, θα σε κλαίω,</a:t>
            </a:r>
          </a:p>
          <a:p>
            <a:pPr algn="ctr">
              <a:buNone/>
            </a:pPr>
            <a:r>
              <a:rPr lang="el-GR" sz="2600" i="1" dirty="0"/>
              <a:t>θα σε κλαίω </a:t>
            </a:r>
            <a:r>
              <a:rPr lang="el-GR" sz="2600" b="1" i="1" u="sng" dirty="0"/>
              <a:t>μέχρι το μεσημέρι</a:t>
            </a:r>
            <a:r>
              <a:rPr lang="el-GR" sz="2600" i="1" dirty="0"/>
              <a:t>, </a:t>
            </a:r>
          </a:p>
          <a:p>
            <a:pPr algn="ctr">
              <a:buNone/>
            </a:pPr>
            <a:r>
              <a:rPr lang="el-GR" sz="2600" i="1" dirty="0"/>
              <a:t>μέχρι να μπω στον κήπο</a:t>
            </a:r>
          </a:p>
          <a:p>
            <a:pPr algn="ctr">
              <a:buNone/>
            </a:pPr>
            <a:r>
              <a:rPr lang="el-GR" sz="2600" i="1" dirty="0"/>
              <a:t>να μαζέψω μια ανθοδέσμη,</a:t>
            </a:r>
          </a:p>
          <a:p>
            <a:pPr algn="ctr">
              <a:buNone/>
            </a:pPr>
            <a:r>
              <a:rPr lang="el-GR" sz="2600" i="1" dirty="0"/>
              <a:t>να στολίσω τα δυο μάγουλα,</a:t>
            </a:r>
          </a:p>
          <a:p>
            <a:pPr algn="ctr">
              <a:buNone/>
            </a:pPr>
            <a:r>
              <a:rPr lang="el-GR" sz="2600" i="1" dirty="0"/>
              <a:t>να βγω στις δυο πόρτες,</a:t>
            </a:r>
          </a:p>
          <a:p>
            <a:pPr algn="ctr">
              <a:buNone/>
            </a:pPr>
            <a:r>
              <a:rPr lang="el-GR" sz="2600" b="1" i="1" u="sng" dirty="0"/>
              <a:t>να αγαπήσω άλλο παλικάρι,</a:t>
            </a:r>
          </a:p>
          <a:p>
            <a:pPr algn="ctr">
              <a:buNone/>
            </a:pPr>
            <a:r>
              <a:rPr lang="el-GR" sz="2600" b="1" i="1" u="sng" dirty="0"/>
              <a:t>άλλο παλικάρι πιο όμορφο,</a:t>
            </a:r>
          </a:p>
          <a:p>
            <a:pPr algn="ctr">
              <a:buNone/>
            </a:pPr>
            <a:r>
              <a:rPr lang="el-GR" sz="2600" b="1" i="1" u="sng" dirty="0"/>
              <a:t>πιο όμορφο και </a:t>
            </a:r>
            <a:r>
              <a:rPr lang="el-GR" sz="2600" b="1" i="1" u="sng" dirty="0" err="1"/>
              <a:t>καλοστολισμένο</a:t>
            </a:r>
            <a:r>
              <a:rPr lang="el-GR" sz="2600" b="1" i="1" u="sng" dirty="0"/>
              <a:t>!»</a:t>
            </a:r>
            <a:endParaRPr lang="el-GR" sz="2600" b="1" u="sng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53766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bg-BG" sz="3400" i="1" dirty="0"/>
              <a:t>Бела съм, бела, юначе,</a:t>
            </a:r>
            <a:endParaRPr lang="en-US" sz="3400" dirty="0"/>
          </a:p>
          <a:p>
            <a:pPr>
              <a:buNone/>
            </a:pPr>
            <a:r>
              <a:rPr lang="bg-BG" sz="3400" i="1" dirty="0"/>
              <a:t>цела съм света огрела.</a:t>
            </a:r>
            <a:endParaRPr lang="en-US" sz="3400" dirty="0"/>
          </a:p>
          <a:p>
            <a:pPr>
              <a:buNone/>
            </a:pPr>
            <a:r>
              <a:rPr lang="bg-BG" sz="3400" i="1" dirty="0"/>
              <a:t>Един бе Карлък останал,</a:t>
            </a:r>
            <a:endParaRPr lang="en-US" sz="3400" dirty="0"/>
          </a:p>
          <a:p>
            <a:pPr>
              <a:buNone/>
            </a:pPr>
            <a:r>
              <a:rPr lang="bg-BG" sz="3400" i="1" dirty="0"/>
              <a:t>и той не щеше остана </a:t>
            </a:r>
            <a:endParaRPr lang="en-US" sz="3400" dirty="0"/>
          </a:p>
          <a:p>
            <a:pPr>
              <a:buNone/>
            </a:pPr>
            <a:r>
              <a:rPr lang="bg-BG" sz="3400" i="1" dirty="0"/>
              <a:t>ам беше в могла йотонал.</a:t>
            </a:r>
            <a:endParaRPr lang="en-US" sz="3400" dirty="0"/>
          </a:p>
          <a:p>
            <a:pPr>
              <a:buNone/>
            </a:pPr>
            <a:r>
              <a:rPr lang="bg-BG" sz="3400" i="1" dirty="0"/>
              <a:t>В маглона нищо немаше.</a:t>
            </a:r>
            <a:endParaRPr lang="en-US" sz="3400" dirty="0"/>
          </a:p>
          <a:p>
            <a:pPr>
              <a:buNone/>
            </a:pPr>
            <a:r>
              <a:rPr lang="bg-BG" sz="3400" i="1" dirty="0"/>
              <a:t>Лю адно вакло овчерче,</a:t>
            </a:r>
            <a:endParaRPr lang="en-US" sz="3400" dirty="0"/>
          </a:p>
          <a:p>
            <a:pPr>
              <a:buNone/>
            </a:pPr>
            <a:r>
              <a:rPr lang="bg-BG" sz="3400" i="1" dirty="0"/>
              <a:t>сиво си стадо пасеше,</a:t>
            </a:r>
            <a:endParaRPr lang="en-US" sz="3400" dirty="0"/>
          </a:p>
          <a:p>
            <a:pPr>
              <a:buNone/>
            </a:pPr>
            <a:r>
              <a:rPr lang="bg-BG" sz="3400" i="1" dirty="0"/>
              <a:t>с шеряна гайда свиреше</a:t>
            </a:r>
            <a:r>
              <a:rPr lang="bg-BG" sz="2400" i="1" dirty="0"/>
              <a:t>.</a:t>
            </a:r>
            <a:endParaRPr lang="en-US" sz="2400" dirty="0"/>
          </a:p>
          <a:p>
            <a:endParaRPr lang="el-GR" sz="2400" dirty="0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0" y="1428736"/>
            <a:ext cx="4038600" cy="52864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l-GR" sz="3100" dirty="0"/>
              <a:t>Άσπρη/Ασπροπρόσωπη που είμαι παλικαράκι μου,</a:t>
            </a:r>
            <a:endParaRPr lang="en-US" sz="3100" dirty="0"/>
          </a:p>
          <a:p>
            <a:pPr>
              <a:buNone/>
            </a:pPr>
            <a:r>
              <a:rPr lang="el-GR" sz="3100" dirty="0"/>
              <a:t>φωτίζω όλο τον κόσμο.</a:t>
            </a:r>
            <a:endParaRPr lang="en-US" sz="3100" dirty="0"/>
          </a:p>
          <a:p>
            <a:pPr>
              <a:buNone/>
            </a:pPr>
            <a:r>
              <a:rPr lang="el-GR" sz="3100" dirty="0"/>
              <a:t>Μονάχα </a:t>
            </a:r>
            <a:r>
              <a:rPr lang="en-US" sz="3100" dirty="0"/>
              <a:t>o</a:t>
            </a:r>
            <a:r>
              <a:rPr lang="el-GR" sz="3100" dirty="0"/>
              <a:t> </a:t>
            </a:r>
            <a:r>
              <a:rPr lang="el-GR" sz="3100" dirty="0" err="1"/>
              <a:t>Καρλίκης</a:t>
            </a:r>
            <a:r>
              <a:rPr lang="el-GR" sz="3100" dirty="0"/>
              <a:t> (βουνοκορφή) είχε μείνει,</a:t>
            </a:r>
            <a:endParaRPr lang="en-US" sz="3100" dirty="0"/>
          </a:p>
          <a:p>
            <a:pPr>
              <a:buNone/>
            </a:pPr>
            <a:r>
              <a:rPr lang="el-GR" sz="3100" dirty="0"/>
              <a:t>κι αυτός δεν θα έμεινε [χωρίς να φωτιστεί]</a:t>
            </a:r>
            <a:endParaRPr lang="en-US" sz="3100" dirty="0"/>
          </a:p>
          <a:p>
            <a:pPr>
              <a:buNone/>
            </a:pPr>
            <a:r>
              <a:rPr lang="el-GR" sz="3100" dirty="0"/>
              <a:t>άλλα είχε βυθιστεί μέσα στην ομίχλη.</a:t>
            </a:r>
            <a:endParaRPr lang="en-US" sz="3100" dirty="0"/>
          </a:p>
          <a:p>
            <a:pPr>
              <a:buNone/>
            </a:pPr>
            <a:r>
              <a:rPr lang="el-GR" sz="3100" dirty="0"/>
              <a:t>Στην ομίχλη δεν είχε τίποτα,</a:t>
            </a:r>
            <a:endParaRPr lang="en-US" sz="3100" dirty="0"/>
          </a:p>
          <a:p>
            <a:pPr>
              <a:buNone/>
            </a:pPr>
            <a:r>
              <a:rPr lang="el-GR" sz="3100" dirty="0"/>
              <a:t>παρά μονάχα ένα όροφο </a:t>
            </a:r>
            <a:r>
              <a:rPr lang="el-GR" sz="3100" b="1" i="1" dirty="0" err="1"/>
              <a:t>τσομπανόπαιδο</a:t>
            </a:r>
            <a:endParaRPr lang="en-US" sz="3100" b="1" i="1" dirty="0"/>
          </a:p>
          <a:p>
            <a:pPr>
              <a:buNone/>
            </a:pPr>
            <a:r>
              <a:rPr lang="el-GR" sz="3100" dirty="0"/>
              <a:t>που έβοσκε το γκρίζο </a:t>
            </a:r>
            <a:r>
              <a:rPr lang="el-GR" sz="3100" b="1" i="1" dirty="0"/>
              <a:t>κοπάδι</a:t>
            </a:r>
            <a:r>
              <a:rPr lang="el-GR" sz="3100" dirty="0"/>
              <a:t> του</a:t>
            </a:r>
            <a:endParaRPr lang="en-US" sz="3100" dirty="0"/>
          </a:p>
          <a:p>
            <a:pPr>
              <a:buNone/>
            </a:pPr>
            <a:r>
              <a:rPr lang="el-GR" sz="3100" dirty="0"/>
              <a:t>[και] έπαιζε την όμορφη</a:t>
            </a:r>
            <a:r>
              <a:rPr lang="en-US" sz="3100" dirty="0"/>
              <a:t> </a:t>
            </a:r>
            <a:r>
              <a:rPr lang="el-GR" sz="3100" dirty="0"/>
              <a:t>γκάιντα του.</a:t>
            </a:r>
            <a:endParaRPr lang="en-US" sz="3100" dirty="0"/>
          </a:p>
          <a:p>
            <a:endParaRPr lang="el-GR" dirty="0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3600" dirty="0"/>
              <a:t>Τραγούδι με χαρακτηριστικές αναφορές στον ποιμενικό βίο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dirty="0"/>
            </a:br>
            <a:r>
              <a:rPr lang="el-GR" dirty="0"/>
              <a:t>Σύνδεση με καθημερινό βίο</a:t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Ποιμενική ζωή (επιλογή μουσικών οργάνων, συχνές αναφορές μέσα στα τραγούδια)</a:t>
            </a:r>
          </a:p>
          <a:p>
            <a:endParaRPr lang="el-GR" dirty="0"/>
          </a:p>
          <a:p>
            <a:r>
              <a:rPr lang="el-GR" dirty="0"/>
              <a:t>Μετακίνηση σε άλλες περιοχές προς αναζήτηση εργασίας (τραγούδια του κουρμπετιού)</a:t>
            </a:r>
          </a:p>
          <a:p>
            <a:endParaRPr lang="el-GR" dirty="0"/>
          </a:p>
          <a:p>
            <a:r>
              <a:rPr lang="el-GR" dirty="0"/>
              <a:t>Συχνές πολεμικές διενέξεις (ηρωικά- πολεμικά τραγούδια)</a:t>
            </a:r>
          </a:p>
          <a:p>
            <a:endParaRPr lang="el-GR" dirty="0"/>
          </a:p>
          <a:p>
            <a:r>
              <a:rPr lang="el-GR" dirty="0"/>
              <a:t>Ανθρώπινες πτυχές κατοίκων (νυφιάτικα, ερωτικά</a:t>
            </a:r>
            <a:r>
              <a:rPr lang="en-US" dirty="0"/>
              <a:t>, </a:t>
            </a:r>
            <a:r>
              <a:rPr lang="el-GR" dirty="0"/>
              <a:t>θρησκευτικά κτλ.)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42852"/>
            <a:ext cx="7772400" cy="1428760"/>
          </a:xfrm>
        </p:spPr>
        <p:txBody>
          <a:bodyPr>
            <a:noAutofit/>
          </a:bodyPr>
          <a:lstStyle/>
          <a:p>
            <a:pPr algn="ctr"/>
            <a:br>
              <a:rPr lang="el-GR" sz="3600" dirty="0"/>
            </a:br>
            <a:r>
              <a:rPr lang="ru-RU" sz="3600" dirty="0"/>
              <a:t>Излел е Дельо хайдутин </a:t>
            </a:r>
            <a:br>
              <a:rPr lang="ru-RU" sz="3600" dirty="0"/>
            </a:br>
            <a:endParaRPr lang="el-GR" sz="3600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type="body" idx="1"/>
          </p:nvPr>
        </p:nvSpPr>
        <p:spPr>
          <a:xfrm>
            <a:off x="4786314" y="1142984"/>
            <a:ext cx="4214841" cy="5286412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l-GR" sz="2000" dirty="0"/>
          </a:p>
          <a:p>
            <a:pPr algn="ctr">
              <a:buNone/>
            </a:pPr>
            <a:r>
              <a:rPr lang="ru-RU" sz="2000" dirty="0"/>
              <a:t>Излел е Дельо хайдутин</a:t>
            </a:r>
            <a:r>
              <a:rPr lang="el-GR" sz="2000" dirty="0"/>
              <a:t>,</a:t>
            </a:r>
          </a:p>
          <a:p>
            <a:pPr algn="ctr">
              <a:buNone/>
            </a:pPr>
            <a:r>
              <a:rPr lang="ru-RU" sz="2000" dirty="0"/>
              <a:t> хайдутин ен</a:t>
            </a:r>
            <a:r>
              <a:rPr lang="el-GR" sz="2000" dirty="0"/>
              <a:t> </a:t>
            </a:r>
            <a:r>
              <a:rPr lang="ru-RU" sz="2000" dirty="0"/>
              <a:t>кесаджие,</a:t>
            </a:r>
          </a:p>
          <a:p>
            <a:pPr algn="ctr">
              <a:buNone/>
            </a:pPr>
            <a:r>
              <a:rPr lang="ru-RU" sz="2000" dirty="0"/>
              <a:t> с Думбовци и с Караджовци.</a:t>
            </a:r>
          </a:p>
          <a:p>
            <a:pPr algn="ctr">
              <a:buNone/>
            </a:pPr>
            <a:r>
              <a:rPr lang="ru-RU" sz="2000" dirty="0"/>
              <a:t> Зарочал Дельо, пурочал даридерскимнем аене, аене кабадайлие.</a:t>
            </a:r>
          </a:p>
          <a:p>
            <a:pPr algn="ctr">
              <a:buNone/>
            </a:pPr>
            <a:r>
              <a:rPr lang="ru-RU" sz="2000" dirty="0"/>
              <a:t> –В селоно имам две лели, да ми ги не потурчите,</a:t>
            </a:r>
          </a:p>
          <a:p>
            <a:pPr algn="ctr">
              <a:buNone/>
            </a:pPr>
            <a:r>
              <a:rPr lang="ru-RU" sz="2000" dirty="0"/>
              <a:t> да ми ги ни почорните, </a:t>
            </a:r>
          </a:p>
          <a:p>
            <a:pPr algn="ctr">
              <a:buNone/>
            </a:pPr>
            <a:r>
              <a:rPr lang="ru-RU" sz="2000" dirty="0"/>
              <a:t>чи га си слезам в селоно,</a:t>
            </a:r>
            <a:r>
              <a:rPr lang="el-GR" sz="2000" dirty="0"/>
              <a:t>  </a:t>
            </a:r>
            <a:r>
              <a:rPr lang="ru-RU" sz="2000" dirty="0"/>
              <a:t>мночко щат майки да плакнат, </a:t>
            </a:r>
          </a:p>
          <a:p>
            <a:pPr algn="ctr">
              <a:buNone/>
            </a:pPr>
            <a:r>
              <a:rPr lang="ru-RU" sz="2000" dirty="0"/>
              <a:t>по-мночко, млади невести.</a:t>
            </a:r>
            <a:endParaRPr lang="el-GR" sz="2000" dirty="0"/>
          </a:p>
        </p:txBody>
      </p:sp>
      <p:pic>
        <p:nvPicPr>
          <p:cNvPr id="5" name="Picture 2" descr="C:\Users\Anastasia\Desktop\i25000_w1000_h8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928802"/>
            <a:ext cx="4082172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l-GR" dirty="0"/>
              <a:t>Παρουσίαση της μουσικής παράδοσης των κατοίκων των χωριών της Βουλγαρικής Ροδόπης</a:t>
            </a:r>
          </a:p>
          <a:p>
            <a:endParaRPr lang="el-GR" dirty="0"/>
          </a:p>
          <a:p>
            <a:r>
              <a:rPr lang="el-GR" dirty="0"/>
              <a:t>Ανάδειξη του καθημερινού βίου και της πολιτισμικής τους ζωής μέσα από αυτή</a:t>
            </a:r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dirty="0"/>
            </a:br>
            <a:r>
              <a:rPr lang="el-GR" b="1" dirty="0"/>
              <a:t>Στόχος της εργασίας</a:t>
            </a:r>
            <a:br>
              <a:rPr lang="el-GR" dirty="0"/>
            </a:b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3600" dirty="0"/>
              <a:t>“</a:t>
            </a:r>
            <a:r>
              <a:rPr lang="ru-RU" sz="3600" dirty="0"/>
              <a:t>В недрата на Родопите</a:t>
            </a:r>
            <a:r>
              <a:rPr lang="el-GR" sz="3600" dirty="0"/>
              <a:t>” (Στα σπλάχνα της Ροδόπης), 1892</a:t>
            </a:r>
            <a:endParaRPr lang="el-GR" sz="3600" b="1" dirty="0"/>
          </a:p>
        </p:txBody>
      </p:sp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1000100" y="1714488"/>
            <a:ext cx="7143800" cy="4071966"/>
          </a:xfrm>
          <a:ln/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l-GR" dirty="0"/>
          </a:p>
          <a:p>
            <a:r>
              <a:rPr lang="el-GR" sz="3200" dirty="0"/>
              <a:t>Έργο του λογοτέχνη και λαογράφου Ιβάν </a:t>
            </a:r>
            <a:r>
              <a:rPr lang="el-GR" sz="3200" dirty="0" err="1"/>
              <a:t>Βάζωβ</a:t>
            </a:r>
            <a:r>
              <a:rPr lang="el-GR" sz="3200" dirty="0"/>
              <a:t> </a:t>
            </a:r>
          </a:p>
          <a:p>
            <a:r>
              <a:rPr lang="el-GR" sz="2800" dirty="0"/>
              <a:t>Γεωγραφικό, ιστορικό και πολιτισμικό οδοιπορικό στα χωριά της βουλγαρικής Ροδόπης</a:t>
            </a:r>
          </a:p>
          <a:p>
            <a:r>
              <a:rPr lang="el-GR" sz="2800" dirty="0"/>
              <a:t>Πολλές αναφορές σε τραγούδια αλλά και έθιμα της περιοχής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l-GR" dirty="0"/>
              <a:t>Μορφή και ρυθμός της παραδοσιακής μουσικής των χωριών της Βουλγαρικής Ροδόπης</a:t>
            </a:r>
            <a:endParaRPr lang="en-US" dirty="0"/>
          </a:p>
          <a:p>
            <a:pPr>
              <a:buNone/>
            </a:pPr>
            <a:endParaRPr lang="el-GR" sz="1400" dirty="0"/>
          </a:p>
          <a:p>
            <a:r>
              <a:rPr lang="el-GR" dirty="0"/>
              <a:t>Μουσικά όργανα</a:t>
            </a:r>
            <a:endParaRPr lang="en-US" dirty="0"/>
          </a:p>
          <a:p>
            <a:pPr>
              <a:buNone/>
            </a:pPr>
            <a:endParaRPr lang="el-GR" dirty="0"/>
          </a:p>
          <a:p>
            <a:r>
              <a:rPr lang="el-GR" dirty="0"/>
              <a:t>Θεματολογία των τραγουδιών</a:t>
            </a:r>
            <a:endParaRPr lang="en-US" dirty="0"/>
          </a:p>
          <a:p>
            <a:pPr>
              <a:buNone/>
            </a:pPr>
            <a:endParaRPr lang="el-GR" dirty="0"/>
          </a:p>
          <a:p>
            <a:r>
              <a:rPr lang="el-GR" dirty="0"/>
              <a:t>Σύνδεση με καθημερινό βίο των κατοίκων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dirty="0"/>
              <a:t>Θέματα που θα μας απασχολήσουν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sz="3600" b="1" i="1" dirty="0"/>
              <a:t>Τονικό σύστημα</a:t>
            </a:r>
          </a:p>
          <a:p>
            <a:pPr>
              <a:buNone/>
            </a:pPr>
            <a:endParaRPr lang="el-GR" dirty="0"/>
          </a:p>
          <a:p>
            <a:r>
              <a:rPr lang="el-GR" dirty="0"/>
              <a:t>Τροπικό μουσικό σύστημα</a:t>
            </a:r>
          </a:p>
          <a:p>
            <a:r>
              <a:rPr lang="el-GR" dirty="0"/>
              <a:t>Πεντατονικό</a:t>
            </a:r>
          </a:p>
          <a:p>
            <a:endParaRPr lang="el-GR" dirty="0"/>
          </a:p>
          <a:p>
            <a:pPr>
              <a:buNone/>
            </a:pP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l-GR" sz="3600" b="1" i="1" dirty="0"/>
              <a:t>Ρυθμός</a:t>
            </a:r>
          </a:p>
          <a:p>
            <a:pPr>
              <a:buNone/>
            </a:pPr>
            <a:endParaRPr lang="el-GR" dirty="0"/>
          </a:p>
          <a:p>
            <a:r>
              <a:rPr lang="el-GR" dirty="0"/>
              <a:t>Κυρίως 2/4</a:t>
            </a:r>
          </a:p>
          <a:p>
            <a:r>
              <a:rPr lang="el-GR" dirty="0"/>
              <a:t>Σπάνια 12/8, 9/8 και άλλοι πιο σύνθετοι ρυθμοί</a:t>
            </a:r>
          </a:p>
          <a:p>
            <a:r>
              <a:rPr lang="el-GR" dirty="0"/>
              <a:t>Πολλά άρρυθμα (καθιστικά) τραγούδια</a:t>
            </a:r>
          </a:p>
          <a:p>
            <a:pPr>
              <a:buNone/>
            </a:pPr>
            <a:endParaRPr lang="el-GR" dirty="0"/>
          </a:p>
          <a:p>
            <a:endParaRPr lang="el-GR" dirty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dirty="0"/>
              <a:t>Τονικό σύστημα και ρυθμός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i="1" dirty="0"/>
              <a:t>Μονοφωνικά Τραγούδια</a:t>
            </a:r>
          </a:p>
          <a:p>
            <a:pPr>
              <a:buNone/>
            </a:pPr>
            <a:endParaRPr lang="el-GR" i="1" dirty="0"/>
          </a:p>
          <a:p>
            <a:r>
              <a:rPr lang="el-GR" dirty="0"/>
              <a:t>Άνδρες και γυναίκες</a:t>
            </a:r>
          </a:p>
          <a:p>
            <a:r>
              <a:rPr lang="el-GR" dirty="0"/>
              <a:t>Μεγάλη έκταση φωνής</a:t>
            </a:r>
          </a:p>
          <a:p>
            <a:r>
              <a:rPr lang="el-GR" dirty="0"/>
              <a:t>Μακρόσυρτες φράσεις, δραματικός τόνος</a:t>
            </a:r>
          </a:p>
          <a:p>
            <a:r>
              <a:rPr lang="el-GR" dirty="0"/>
              <a:t>Στολίδια που θυμίζουν γκάιντα</a:t>
            </a:r>
          </a:p>
          <a:p>
            <a:r>
              <a:rPr lang="el-GR" dirty="0"/>
              <a:t>Χαρακτηριστικό «</a:t>
            </a:r>
            <a:r>
              <a:rPr lang="el-GR" dirty="0" err="1"/>
              <a:t>Γκλισάντο</a:t>
            </a:r>
            <a:r>
              <a:rPr lang="el-GR" dirty="0"/>
              <a:t>»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i="1" dirty="0"/>
              <a:t>Πολυφωνικά Τραγούδια</a:t>
            </a:r>
          </a:p>
          <a:p>
            <a:pPr>
              <a:buNone/>
            </a:pPr>
            <a:endParaRPr lang="el-GR" i="1" dirty="0"/>
          </a:p>
          <a:p>
            <a:r>
              <a:rPr lang="el-GR" dirty="0"/>
              <a:t>3 περιοχές: </a:t>
            </a:r>
            <a:r>
              <a:rPr lang="el-GR" dirty="0" err="1"/>
              <a:t>Велинград</a:t>
            </a:r>
            <a:r>
              <a:rPr lang="el-GR" dirty="0"/>
              <a:t>, </a:t>
            </a:r>
            <a:r>
              <a:rPr lang="el-GR" dirty="0" err="1"/>
              <a:t>Неделино</a:t>
            </a:r>
            <a:r>
              <a:rPr lang="el-GR" dirty="0"/>
              <a:t>, </a:t>
            </a:r>
            <a:r>
              <a:rPr lang="el-GR" dirty="0" err="1"/>
              <a:t>Златоград</a:t>
            </a:r>
            <a:endParaRPr lang="el-GR" dirty="0"/>
          </a:p>
          <a:p>
            <a:r>
              <a:rPr lang="el-GR" dirty="0"/>
              <a:t>Διφωνίες</a:t>
            </a:r>
          </a:p>
          <a:p>
            <a:r>
              <a:rPr lang="el-GR" dirty="0" err="1"/>
              <a:t>Ισοκράτημα</a:t>
            </a:r>
            <a:endParaRPr lang="el-GR" dirty="0"/>
          </a:p>
          <a:p>
            <a:r>
              <a:rPr lang="el-GR" dirty="0"/>
              <a:t>«Διαφωνία», λόγω πολύ κοντινών διαστημάτων</a:t>
            </a:r>
          </a:p>
          <a:p>
            <a:endParaRPr lang="el-GR" i="1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Φωνή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714612" y="357166"/>
            <a:ext cx="4071966" cy="1077934"/>
          </a:xfrm>
        </p:spPr>
        <p:txBody>
          <a:bodyPr>
            <a:noAutofit/>
          </a:bodyPr>
          <a:lstStyle/>
          <a:p>
            <a:pPr algn="ctr"/>
            <a:r>
              <a:rPr lang="el-GR" sz="4000" b="1" dirty="0"/>
              <a:t>Τα παραδοσιακά       μουσικά όργανα</a:t>
            </a:r>
          </a:p>
        </p:txBody>
      </p:sp>
      <p:sp>
        <p:nvSpPr>
          <p:cNvPr id="7" name="6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543296" cy="5065734"/>
          </a:xfrm>
        </p:spPr>
        <p:txBody>
          <a:bodyPr>
            <a:normAutofit fontScale="85000" lnSpcReduction="10000"/>
          </a:bodyPr>
          <a:lstStyle/>
          <a:p>
            <a:endParaRPr lang="el-GR" sz="2000" b="1" kern="150" dirty="0">
              <a:latin typeface="Times New Roman CYR"/>
              <a:ea typeface="SimSun"/>
            </a:endParaRPr>
          </a:p>
          <a:p>
            <a:endParaRPr lang="el-GR" sz="2000" b="1" kern="150" dirty="0">
              <a:latin typeface="Times New Roman CYR"/>
              <a:ea typeface="SimSun"/>
            </a:endParaRPr>
          </a:p>
          <a:p>
            <a:pPr algn="l"/>
            <a:r>
              <a:rPr lang="ru-RU" sz="3800" b="1" kern="150" dirty="0">
                <a:solidFill>
                  <a:schemeClr val="accent1">
                    <a:lumMod val="50000"/>
                  </a:schemeClr>
                </a:solidFill>
                <a:latin typeface="Times New Roman CYR"/>
                <a:ea typeface="SimSun"/>
              </a:rPr>
              <a:t>Гайда</a:t>
            </a:r>
            <a:r>
              <a:rPr lang="el-GR" sz="3800" b="1" kern="150" dirty="0">
                <a:solidFill>
                  <a:schemeClr val="accent1">
                    <a:lumMod val="50000"/>
                  </a:schemeClr>
                </a:solidFill>
                <a:latin typeface="Times New Roman CYR"/>
                <a:ea typeface="SimSun"/>
              </a:rPr>
              <a:t> (γκάιντα)</a:t>
            </a:r>
          </a:p>
          <a:p>
            <a:pPr algn="l"/>
            <a:endParaRPr lang="el-GR" sz="2800" b="1" kern="150" dirty="0">
              <a:latin typeface="Times New Roman CYR"/>
              <a:ea typeface="SimSun"/>
            </a:endParaRPr>
          </a:p>
          <a:p>
            <a:pPr algn="l"/>
            <a:r>
              <a:rPr lang="en-US" sz="2800" dirty="0"/>
              <a:t>“</a:t>
            </a:r>
            <a:r>
              <a:rPr lang="ru-RU" sz="3100" dirty="0"/>
              <a:t>Джура</a:t>
            </a:r>
            <a:r>
              <a:rPr lang="el-GR" sz="3100" dirty="0"/>
              <a:t>” (</a:t>
            </a:r>
            <a:r>
              <a:rPr lang="ru-RU" sz="3100" dirty="0"/>
              <a:t>висока</a:t>
            </a:r>
            <a:r>
              <a:rPr lang="el-GR" sz="3100" dirty="0"/>
              <a:t>) </a:t>
            </a:r>
            <a:r>
              <a:rPr lang="ru-RU" sz="3100" dirty="0"/>
              <a:t>гайда </a:t>
            </a:r>
            <a:endParaRPr lang="en-US" sz="3100" dirty="0"/>
          </a:p>
          <a:p>
            <a:pPr algn="l"/>
            <a:r>
              <a:rPr lang="en-US" sz="3100" dirty="0"/>
              <a:t>(</a:t>
            </a:r>
            <a:r>
              <a:rPr lang="el-GR" sz="3100" dirty="0"/>
              <a:t>κουρδισμένη ψηλά, σαν την ελληνική)</a:t>
            </a:r>
          </a:p>
          <a:p>
            <a:pPr algn="l"/>
            <a:endParaRPr lang="el-GR" sz="3100" dirty="0"/>
          </a:p>
          <a:p>
            <a:pPr algn="l">
              <a:buFont typeface="Arial" pitchFamily="34" charset="0"/>
              <a:buChar char="•"/>
            </a:pPr>
            <a:r>
              <a:rPr lang="el-GR" sz="3100" dirty="0"/>
              <a:t> Κ</a:t>
            </a:r>
            <a:r>
              <a:rPr lang="ru-RU" sz="3100" dirty="0"/>
              <a:t>аба гайда</a:t>
            </a:r>
            <a:r>
              <a:rPr lang="el-GR" sz="3100" dirty="0"/>
              <a:t> (μεγάλος αυλός, τονικά χαμηλή)</a:t>
            </a:r>
          </a:p>
          <a:p>
            <a:pPr algn="l">
              <a:buFont typeface="Arial" pitchFamily="34" charset="0"/>
              <a:buChar char="•"/>
            </a:pPr>
            <a:endParaRPr lang="el-GR" sz="3100" dirty="0"/>
          </a:p>
          <a:p>
            <a:pPr algn="l">
              <a:buFont typeface="Arial" pitchFamily="34" charset="0"/>
              <a:buChar char="•"/>
            </a:pPr>
            <a:r>
              <a:rPr lang="el-GR" sz="3100" dirty="0"/>
              <a:t> Κυρίως όργανο της περιοχής</a:t>
            </a:r>
          </a:p>
        </p:txBody>
      </p:sp>
      <p:pic>
        <p:nvPicPr>
          <p:cNvPr id="5" name="4 - Θέση περιεχομένου" descr="gaid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357686" y="2571744"/>
            <a:ext cx="3667132" cy="353093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214810" y="1500174"/>
            <a:ext cx="4271954" cy="5214974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endParaRPr lang="el-GR" sz="2800" dirty="0"/>
          </a:p>
          <a:p>
            <a:pPr>
              <a:buFont typeface="Arial" pitchFamily="34" charset="0"/>
              <a:buChar char="•"/>
            </a:pPr>
            <a:r>
              <a:rPr lang="el-GR" sz="2800" dirty="0"/>
              <a:t> </a:t>
            </a:r>
            <a:r>
              <a:rPr lang="el-GR" sz="2400" dirty="0"/>
              <a:t>Ξύλινο πνευστό μουσικό όργανο</a:t>
            </a:r>
          </a:p>
          <a:p>
            <a:pPr>
              <a:buFont typeface="Arial" pitchFamily="34" charset="0"/>
              <a:buChar char="•"/>
            </a:pPr>
            <a:endParaRPr lang="el-GR" sz="2400" dirty="0"/>
          </a:p>
          <a:p>
            <a:pPr>
              <a:buFont typeface="Arial" pitchFamily="34" charset="0"/>
              <a:buChar char="•"/>
            </a:pPr>
            <a:r>
              <a:rPr lang="el-GR" sz="2400" dirty="0"/>
              <a:t> Μεγάλη έκταση και </a:t>
            </a:r>
            <a:r>
              <a:rPr lang="el-GR" sz="2400" dirty="0" err="1"/>
              <a:t>ηχοχρωματικές</a:t>
            </a:r>
            <a:r>
              <a:rPr lang="el-GR" sz="2400" dirty="0"/>
              <a:t> δυνατότητες</a:t>
            </a:r>
          </a:p>
          <a:p>
            <a:pPr>
              <a:buFont typeface="Arial" pitchFamily="34" charset="0"/>
              <a:buChar char="•"/>
            </a:pPr>
            <a:endParaRPr lang="el-GR" sz="2400" dirty="0"/>
          </a:p>
          <a:p>
            <a:pPr>
              <a:buFont typeface="Arial" pitchFamily="34" charset="0"/>
              <a:buChar char="•"/>
            </a:pPr>
            <a:r>
              <a:rPr lang="el-GR" sz="2400" dirty="0"/>
              <a:t> Παίζεται συνήθως σαν συνοδευτικό της γκάιντας, αλλά και μόνο του</a:t>
            </a:r>
          </a:p>
          <a:p>
            <a:endParaRPr lang="el-GR" sz="2800" dirty="0"/>
          </a:p>
        </p:txBody>
      </p:sp>
      <p:pic>
        <p:nvPicPr>
          <p:cNvPr id="11" name="10 - Θέση εικόνας" descr="kaval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71538" y="1643050"/>
            <a:ext cx="2619394" cy="1857388"/>
          </a:xfrm>
        </p:spPr>
      </p:pic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2214546" y="642918"/>
            <a:ext cx="5786478" cy="566738"/>
          </a:xfrm>
        </p:spPr>
        <p:txBody>
          <a:bodyPr>
            <a:noAutofit/>
          </a:bodyPr>
          <a:lstStyle/>
          <a:p>
            <a:r>
              <a:rPr lang="ru-RU" sz="4000" dirty="0"/>
              <a:t>Кавал</a:t>
            </a:r>
            <a:r>
              <a:rPr lang="el-GR" sz="4000" dirty="0"/>
              <a:t> (</a:t>
            </a:r>
            <a:r>
              <a:rPr lang="el-GR" sz="4000" dirty="0" err="1"/>
              <a:t>καβάλ</a:t>
            </a:r>
            <a:r>
              <a:rPr lang="el-GR" sz="4000" dirty="0"/>
              <a:t> ή </a:t>
            </a:r>
            <a:r>
              <a:rPr lang="el-GR" sz="4000" dirty="0" err="1"/>
              <a:t>καβάλι</a:t>
            </a:r>
            <a:r>
              <a:rPr lang="el-GR" sz="4000" dirty="0"/>
              <a:t>)</a:t>
            </a:r>
          </a:p>
        </p:txBody>
      </p:sp>
      <p:pic>
        <p:nvPicPr>
          <p:cNvPr id="1026" name="Picture 2" descr="C:\Users\Anastasia\Desktop\κατάλογο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857628"/>
            <a:ext cx="2571768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Θέση περιεχομένου"/>
          <p:cNvSpPr>
            <a:spLocks noGrp="1"/>
          </p:cNvSpPr>
          <p:nvPr>
            <p:ph sz="half" idx="4294967295"/>
          </p:nvPr>
        </p:nvSpPr>
        <p:spPr>
          <a:xfrm>
            <a:off x="5105400" y="285750"/>
            <a:ext cx="4038600" cy="58404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g-BG" sz="3600" b="1" dirty="0">
                <a:solidFill>
                  <a:schemeClr val="accent1">
                    <a:lumMod val="50000"/>
                  </a:schemeClr>
                </a:solidFill>
              </a:rPr>
              <a:t>Тъпан</a:t>
            </a:r>
            <a:r>
              <a:rPr lang="el-GR" sz="3600" b="1" dirty="0">
                <a:solidFill>
                  <a:schemeClr val="accent1">
                    <a:lumMod val="50000"/>
                  </a:schemeClr>
                </a:solidFill>
              </a:rPr>
              <a:t> (νταούλι) </a:t>
            </a:r>
          </a:p>
          <a:p>
            <a:pPr>
              <a:buNone/>
            </a:pPr>
            <a:endParaRPr lang="el-GR" sz="4000" dirty="0"/>
          </a:p>
          <a:p>
            <a:pPr>
              <a:buNone/>
            </a:pPr>
            <a:endParaRPr lang="el-GR" sz="4000" dirty="0"/>
          </a:p>
          <a:p>
            <a:pPr>
              <a:buNone/>
            </a:pPr>
            <a:endParaRPr lang="el-GR" sz="1800" dirty="0"/>
          </a:p>
          <a:p>
            <a:pPr>
              <a:buNone/>
            </a:pPr>
            <a:endParaRPr lang="el-GR" sz="1800" dirty="0"/>
          </a:p>
          <a:p>
            <a:pPr>
              <a:buNone/>
            </a:pPr>
            <a:endParaRPr lang="el-GR" sz="1800" dirty="0"/>
          </a:p>
          <a:p>
            <a:pPr>
              <a:buNone/>
            </a:pPr>
            <a:endParaRPr lang="el-GR" sz="1800" dirty="0"/>
          </a:p>
          <a:p>
            <a:pPr algn="ctr">
              <a:buNone/>
            </a:pPr>
            <a:r>
              <a:rPr lang="el-GR" sz="3600" b="1" dirty="0" err="1">
                <a:solidFill>
                  <a:schemeClr val="accent1">
                    <a:lumMod val="50000"/>
                  </a:schemeClr>
                </a:solidFill>
              </a:rPr>
              <a:t>Чан</a:t>
            </a:r>
            <a:r>
              <a:rPr lang="el-GR" sz="3600" b="1" dirty="0">
                <a:solidFill>
                  <a:schemeClr val="accent1">
                    <a:lumMod val="50000"/>
                  </a:schemeClr>
                </a:solidFill>
              </a:rPr>
              <a:t> (καμπάνα)</a:t>
            </a:r>
          </a:p>
        </p:txBody>
      </p:sp>
      <p:pic>
        <p:nvPicPr>
          <p:cNvPr id="2050" name="Picture 2" descr="C:\Users\Anastasia\Desktop\m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929066"/>
            <a:ext cx="2786081" cy="2089560"/>
          </a:xfrm>
          <a:prstGeom prst="rect">
            <a:avLst/>
          </a:prstGeom>
          <a:noFill/>
        </p:spPr>
      </p:pic>
      <p:pic>
        <p:nvPicPr>
          <p:cNvPr id="2051" name="Picture 3" descr="C:\Users\Anastasia\Desktop\тъпан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1071546"/>
            <a:ext cx="2282256" cy="2143140"/>
          </a:xfrm>
          <a:prstGeom prst="rect">
            <a:avLst/>
          </a:prstGeom>
          <a:noFill/>
        </p:spPr>
      </p:pic>
      <p:pic>
        <p:nvPicPr>
          <p:cNvPr id="2052" name="Picture 4" descr="C:\Users\Anastasia\Desktop\κατάλογος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4429132"/>
            <a:ext cx="2466975" cy="1847850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57158" y="285728"/>
            <a:ext cx="4214842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l-GR" sz="2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SimSun" pitchFamily="2" charset="-122"/>
                <a:cs typeface="Times New Roman" pitchFamily="18" charset="0"/>
              </a:rPr>
              <a:t>Тамбура</a:t>
            </a:r>
            <a:r>
              <a:rPr kumimoji="0" lang="en-GB" sz="3200" b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SimSun" pitchFamily="2" charset="-122"/>
                <a:cs typeface="Times New Roman" pitchFamily="18" charset="0"/>
              </a:rPr>
              <a:t> (</a:t>
            </a:r>
            <a:r>
              <a:rPr kumimoji="0" lang="en-GB" sz="3200" b="1" u="none" strike="noStrike" cap="none" normalizeH="0" baseline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SimSun" pitchFamily="2" charset="-122"/>
                <a:cs typeface="Times New Roman" pitchFamily="18" charset="0"/>
              </a:rPr>
              <a:t>ταμπουράς</a:t>
            </a:r>
            <a:r>
              <a:rPr kumimoji="0" lang="en-GB" sz="3200" b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SimSun" pitchFamily="2" charset="-122"/>
                <a:cs typeface="Times New Roman" pitchFamily="18" charset="0"/>
              </a:rPr>
              <a:t>)</a:t>
            </a:r>
            <a:endParaRPr kumimoji="0" lang="el-GR" sz="3200" b="1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+mj-lt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l-G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l-GR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Έ</a:t>
            </a:r>
            <a:r>
              <a:rPr kumimoji="0" lang="en-GB" sz="24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γχορδο</a:t>
            </a:r>
            <a:r>
              <a:rPr kumimoji="0" lang="en-GB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GB" sz="24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μουσικό</a:t>
            </a:r>
            <a:r>
              <a:rPr kumimoji="0" lang="en-GB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GB" sz="24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όργανο</a:t>
            </a:r>
            <a:r>
              <a:rPr kumimoji="0" lang="en-GB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,</a:t>
            </a:r>
            <a:endParaRPr kumimoji="0" lang="el-GR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GB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GB" sz="24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συνοδευτικό</a:t>
            </a:r>
            <a:r>
              <a:rPr kumimoji="0" lang="en-GB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</a:t>
            </a:r>
            <a:endParaRPr kumimoji="0" lang="el-GR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 </a:t>
            </a:r>
            <a:r>
              <a:rPr kumimoji="0" lang="en-GB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4 </a:t>
            </a:r>
            <a:r>
              <a:rPr kumimoji="0" lang="en-GB" sz="24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ομάδες</a:t>
            </a:r>
            <a:r>
              <a:rPr kumimoji="0" lang="en-GB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GB" sz="24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χορδών</a:t>
            </a:r>
            <a:r>
              <a:rPr kumimoji="0" lang="en-GB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GB" sz="24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μακρύ</a:t>
            </a:r>
            <a:r>
              <a:rPr kumimoji="0" lang="en-GB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GB" sz="24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μπράτσο</a:t>
            </a:r>
            <a:endParaRPr kumimoji="0" lang="el-GR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el-GR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l-GR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Ήχος και κατασκευή που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l-GR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θυμίζουν μπουζούκι</a:t>
            </a:r>
            <a:endParaRPr kumimoji="0" lang="el-GR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299</TotalTime>
  <Words>1491</Words>
  <Application>Microsoft Office PowerPoint</Application>
  <PresentationFormat>On-screen Show (4:3)</PresentationFormat>
  <Paragraphs>276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Times New Roman</vt:lpstr>
      <vt:lpstr>Times New Roman CYR</vt:lpstr>
      <vt:lpstr>Verdana</vt:lpstr>
      <vt:lpstr>Wingdings 2</vt:lpstr>
      <vt:lpstr>Wingdings 3</vt:lpstr>
      <vt:lpstr>Συγκέντρωση</vt:lpstr>
      <vt:lpstr>Η Ροδόπη μέσα από τη μουσική της  Родопите през музиката ѝ </vt:lpstr>
      <vt:lpstr> Στόχος της εργασίας </vt:lpstr>
      <vt:lpstr>“В недрата на Родопите” (Στα σπλάχνα της Ροδόπης), 1892</vt:lpstr>
      <vt:lpstr>Θέματα που θα μας απασχολήσουν</vt:lpstr>
      <vt:lpstr>Τονικό σύστημα και ρυθμός </vt:lpstr>
      <vt:lpstr>Φωνή</vt:lpstr>
      <vt:lpstr>Τα παραδοσιακά       μουσικά όργανα</vt:lpstr>
      <vt:lpstr>Кавал (καβάλ ή καβάλι)</vt:lpstr>
      <vt:lpstr>PowerPoint Presentation</vt:lpstr>
      <vt:lpstr>Η θεματολογία των τραγουδιών της περιοχής της Ροδόπης</vt:lpstr>
      <vt:lpstr>Ερωτικό τραγούδι</vt:lpstr>
      <vt:lpstr>Νυφιάτικο τραγούδι</vt:lpstr>
      <vt:lpstr>Τραγούδι με κυρίως θέμα την προίκα</vt:lpstr>
      <vt:lpstr>Μοιρολόι- ηρωικό τραγούδι</vt:lpstr>
      <vt:lpstr>Τραγούδι με χαρακτηριστικές αναφορές στον ποιμενικό βίο</vt:lpstr>
      <vt:lpstr> Σύνδεση με καθημερινό βίο </vt:lpstr>
      <vt:lpstr> Излел е Дельо хайдутин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Ροδόπη μέσα από τη μουσική της</dc:title>
  <dc:creator>Anastasia</dc:creator>
  <cp:lastModifiedBy>Guentcho Banev</cp:lastModifiedBy>
  <cp:revision>46</cp:revision>
  <dcterms:created xsi:type="dcterms:W3CDTF">2015-05-26T16:21:49Z</dcterms:created>
  <dcterms:modified xsi:type="dcterms:W3CDTF">2020-11-19T01:03:53Z</dcterms:modified>
</cp:coreProperties>
</file>