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69" r:id="rId7"/>
    <p:sldId id="270" r:id="rId8"/>
    <p:sldId id="271" r:id="rId9"/>
    <p:sldId id="272" r:id="rId10"/>
    <p:sldId id="274" r:id="rId11"/>
    <p:sldId id="273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208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11/19/20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11/19/20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11/19/20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11/19/20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11/19/20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11/19/20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11/19/20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11/19/20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11/19/20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11/19/20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11/19/20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11/19/20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11/19/20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2653" y="2259004"/>
            <a:ext cx="6838950" cy="2219691"/>
          </a:xfrm>
        </p:spPr>
        <p:txBody>
          <a:bodyPr anchor="ctr"/>
          <a:lstStyle/>
          <a:p>
            <a:r>
              <a:rPr lang="en-US" sz="6000" dirty="0"/>
              <a:t>Gencho </a:t>
            </a:r>
            <a:r>
              <a:rPr lang="en-US" sz="6000" dirty="0" err="1"/>
              <a:t>stoev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“THE Price of gold”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6701" y="1310656"/>
            <a:ext cx="3479662" cy="4208604"/>
          </a:xfr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26460"/>
          </a:xfrm>
        </p:spPr>
        <p:txBody>
          <a:bodyPr/>
          <a:lstStyle/>
          <a:p>
            <a:pPr algn="ctr"/>
            <a:r>
              <a:rPr lang="en-US" b="1" dirty="0"/>
              <a:t>Gencho </a:t>
            </a:r>
            <a:r>
              <a:rPr lang="en-US" b="1" dirty="0" err="1"/>
              <a:t>Stoev</a:t>
            </a:r>
            <a:r>
              <a:rPr lang="en-US" b="1" dirty="0"/>
              <a:t>, </a:t>
            </a:r>
            <a:br>
              <a:rPr lang="en-US" b="1" dirty="0"/>
            </a:br>
            <a:r>
              <a:rPr lang="en-US" b="1" dirty="0"/>
              <a:t>the first winner of the big all-Balkan literary award </a:t>
            </a:r>
            <a:r>
              <a:rPr lang="en-US" b="1" dirty="0" err="1"/>
              <a:t>Hemus</a:t>
            </a:r>
            <a:endParaRPr lang="en-US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200"/>
            <a:ext cx="5726206" cy="4572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Graffiti on a wall&#10;&#10;Description automatically generated">
            <a:extLst>
              <a:ext uri="{FF2B5EF4-FFF2-40B4-BE49-F238E27FC236}">
                <a16:creationId xmlns:a16="http://schemas.microsoft.com/office/drawing/2014/main" id="{D68CA0D2-E699-1042-B6FE-D5D04D7EB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58" y="1237876"/>
            <a:ext cx="3390900" cy="5054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313BC4-5FAB-9647-99A5-6AD963290198}"/>
              </a:ext>
            </a:extLst>
          </p:cNvPr>
          <p:cNvSpPr/>
          <p:nvPr/>
        </p:nvSpPr>
        <p:spPr>
          <a:xfrm>
            <a:off x="920003" y="217395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the Balkan Nobel Prize, presented to him by the Minister of Culture of Greece personally on December 16, 2000 in Thessaloniki, for his novel The Price of Gold.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E491AA0-9657-6F4F-8837-6E15E9F02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2600"/>
            <a:ext cx="2603500" cy="2565400"/>
          </a:xfrm>
          <a:prstGeom prst="rect">
            <a:avLst/>
          </a:prstGeom>
        </p:spPr>
      </p:pic>
      <p:pic>
        <p:nvPicPr>
          <p:cNvPr id="8" name="Picture 7" descr="A close up of a flag&#10;&#10;Description automatically generated">
            <a:extLst>
              <a:ext uri="{FF2B5EF4-FFF2-40B4-BE49-F238E27FC236}">
                <a16:creationId xmlns:a16="http://schemas.microsoft.com/office/drawing/2014/main" id="{0EB5C017-B673-E64D-AC2B-B2EA6512D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3" y="4132080"/>
            <a:ext cx="3258448" cy="225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DA67-3951-A741-9B30-782C41F4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R" sz="4000" b="1" dirty="0"/>
              <a:t>KOSTAS SIAPERAS</a:t>
            </a:r>
            <a:r>
              <a:rPr lang="en-GR" sz="4000" dirty="0"/>
              <a:t>,</a:t>
            </a:r>
            <a:r>
              <a:rPr lang="en-GB" sz="4000" dirty="0"/>
              <a:t> the Greek translator</a:t>
            </a:r>
            <a:r>
              <a:rPr lang="en-GR" sz="4000" dirty="0"/>
              <a:t> </a:t>
            </a:r>
          </a:p>
        </p:txBody>
      </p:sp>
      <p:pic>
        <p:nvPicPr>
          <p:cNvPr id="5" name="Picture 4" descr="Text, letter, whiteboard&#10;&#10;Description automatically generated">
            <a:extLst>
              <a:ext uri="{FF2B5EF4-FFF2-40B4-BE49-F238E27FC236}">
                <a16:creationId xmlns:a16="http://schemas.microsoft.com/office/drawing/2014/main" id="{12BFED26-C0FD-B442-BD03-F62B97433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600200"/>
            <a:ext cx="3588124" cy="4508500"/>
          </a:xfrm>
          <a:prstGeom prst="rect">
            <a:avLst/>
          </a:prstGeom>
        </p:spPr>
      </p:pic>
      <p:pic>
        <p:nvPicPr>
          <p:cNvPr id="7" name="Picture 6" descr="A person wearing glasses and standing in front of a building&#10;&#10;Description automatically generated">
            <a:extLst>
              <a:ext uri="{FF2B5EF4-FFF2-40B4-BE49-F238E27FC236}">
                <a16:creationId xmlns:a16="http://schemas.microsoft.com/office/drawing/2014/main" id="{AC396564-CADE-E240-BBD6-C3B2586D7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46" y="1651000"/>
            <a:ext cx="40513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94C8-A004-694B-9FA3-F27E97E5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911" y="597390"/>
            <a:ext cx="10038178" cy="957031"/>
          </a:xfrm>
        </p:spPr>
        <p:txBody>
          <a:bodyPr>
            <a:normAutofit/>
          </a:bodyPr>
          <a:lstStyle/>
          <a:p>
            <a:br>
              <a:rPr lang="en-GB" sz="3600" b="1" dirty="0"/>
            </a:br>
            <a:r>
              <a:rPr lang="en-GB" sz="4400" b="1" dirty="0"/>
              <a:t>GENCHO STOEV, </a:t>
            </a:r>
            <a:r>
              <a:rPr lang="en-GB" sz="3600" b="1" dirty="0"/>
              <a:t>the anti-conformist</a:t>
            </a:r>
            <a:br>
              <a:rPr lang="en-GB" sz="3600" b="1" dirty="0"/>
            </a:br>
            <a:r>
              <a:rPr lang="en-GB" sz="4000" b="1" dirty="0"/>
              <a:t>                                    </a:t>
            </a:r>
            <a:endParaRPr lang="en-GR" sz="4400" b="1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46A4D13-037A-934E-8AD9-01DB6358B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26" y="2552800"/>
            <a:ext cx="1448420" cy="2182159"/>
          </a:xfrm>
          <a:prstGeom prst="rect">
            <a:avLst/>
          </a:prstGeom>
        </p:spPr>
      </p:pic>
      <p:pic>
        <p:nvPicPr>
          <p:cNvPr id="11" name="Picture 10" descr="A picture containing building, person, outdoor, person&#10;&#10;Description automatically generated">
            <a:extLst>
              <a:ext uri="{FF2B5EF4-FFF2-40B4-BE49-F238E27FC236}">
                <a16:creationId xmlns:a16="http://schemas.microsoft.com/office/drawing/2014/main" id="{997EDE48-2487-B44C-A273-CE7F6042C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14" y="1935680"/>
            <a:ext cx="3631085" cy="200080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1D72346-641C-5F42-8A42-991BAA690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14" y="4699000"/>
            <a:ext cx="3759200" cy="2082800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D8A1E8B-A261-354C-8002-EA48AB96A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7" y="2552800"/>
            <a:ext cx="4625012" cy="372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8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DACD-8E97-BA4C-897D-34F19699C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941828"/>
          </a:xfrm>
        </p:spPr>
        <p:txBody>
          <a:bodyPr>
            <a:normAutofit/>
          </a:bodyPr>
          <a:lstStyle/>
          <a:p>
            <a:pPr algn="ctr"/>
            <a:r>
              <a:rPr lang="en-GR" sz="4000" dirty="0"/>
              <a:t>PERYSHTITSA, </a:t>
            </a:r>
            <a:r>
              <a:rPr lang="en-GB" sz="4000" dirty="0"/>
              <a:t>nest of heroes</a:t>
            </a:r>
            <a:endParaRPr lang="en-GR" sz="4000" dirty="0"/>
          </a:p>
        </p:txBody>
      </p:sp>
      <p:pic>
        <p:nvPicPr>
          <p:cNvPr id="5" name="Picture 4" descr="A picture containing building, table, sitting, room&#10;&#10;Description automatically generated">
            <a:extLst>
              <a:ext uri="{FF2B5EF4-FFF2-40B4-BE49-F238E27FC236}">
                <a16:creationId xmlns:a16="http://schemas.microsoft.com/office/drawing/2014/main" id="{3415B622-A0EA-5E43-A2E7-05693A4A8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62" y="1371600"/>
            <a:ext cx="8503397" cy="515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FFDA0-842A-F240-BBFF-C1EFB6F9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R" sz="4000" b="1" dirty="0"/>
              <a:t>THE APRIL UPRISING OF 1876</a:t>
            </a:r>
          </a:p>
        </p:txBody>
      </p:sp>
      <p:pic>
        <p:nvPicPr>
          <p:cNvPr id="5" name="Picture 4" descr="A picture containing text, book, photo, indoor&#10;&#10;Description automatically generated">
            <a:extLst>
              <a:ext uri="{FF2B5EF4-FFF2-40B4-BE49-F238E27FC236}">
                <a16:creationId xmlns:a16="http://schemas.microsoft.com/office/drawing/2014/main" id="{868D895C-6DF9-4545-9334-C5C81681C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41" y="1494118"/>
            <a:ext cx="79248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grass, person, mountain&#10;&#10;Description automatically generated">
            <a:extLst>
              <a:ext uri="{FF2B5EF4-FFF2-40B4-BE49-F238E27FC236}">
                <a16:creationId xmlns:a16="http://schemas.microsoft.com/office/drawing/2014/main" id="{F4CED677-5E96-B240-BE8B-F7622A5C6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046118"/>
            <a:ext cx="5920583" cy="3282257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C301EEB-98EC-7B4C-9568-48BEE66DF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138" y="2046118"/>
            <a:ext cx="3145444" cy="412608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C700768-7176-D44E-B3D9-C7A3E3043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199"/>
            <a:ext cx="9980682" cy="1453425"/>
          </a:xfrm>
        </p:spPr>
        <p:txBody>
          <a:bodyPr/>
          <a:lstStyle/>
          <a:p>
            <a:pPr algn="ctr"/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r>
              <a:rPr lang="en-GB" sz="4000" b="1" dirty="0"/>
              <a:t>Heroism and tragedy in the April epic</a:t>
            </a:r>
            <a:br>
              <a:rPr lang="en-GB" b="1" dirty="0"/>
            </a:b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64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820D-E1B2-9B48-8CAC-7052827C5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000" b="1" dirty="0"/>
              <a:t>THE PRICE OF FREEDOM</a:t>
            </a:r>
            <a:br>
              <a:rPr lang="en-GB" sz="4000" b="1" dirty="0"/>
            </a:br>
            <a:endParaRPr lang="en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95255-8F9C-E240-A8A2-4FD25BB9F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25" y="2552007"/>
            <a:ext cx="6535857" cy="3620193"/>
          </a:xfrm>
          <a:prstGeom prst="rect">
            <a:avLst/>
          </a:prstGeom>
        </p:spPr>
      </p:pic>
      <p:pic>
        <p:nvPicPr>
          <p:cNvPr id="7" name="Picture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1A302B85-5AFD-2149-A18E-F70000633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600200"/>
            <a:ext cx="2712314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0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/>
          <a:p>
            <a:pPr algn="ctr"/>
            <a:r>
              <a:rPr lang="en-GB" b="1" dirty="0"/>
              <a:t>the price of   dignity </a:t>
            </a:r>
            <a:endParaRPr lang="en-US" dirty="0"/>
          </a:p>
        </p:txBody>
      </p:sp>
      <p:pic>
        <p:nvPicPr>
          <p:cNvPr id="5" name="Picture 4" descr="A close up of a person smiling for the camera&#10;&#10;Description automatically generated">
            <a:extLst>
              <a:ext uri="{FF2B5EF4-FFF2-40B4-BE49-F238E27FC236}">
                <a16:creationId xmlns:a16="http://schemas.microsoft.com/office/drawing/2014/main" id="{91ABDCD0-395E-9448-A121-7BE46C16A9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r="3" b="7490"/>
          <a:stretch/>
        </p:blipFill>
        <p:spPr>
          <a:xfrm>
            <a:off x="6981063" y="1310656"/>
            <a:ext cx="5210937" cy="4208604"/>
          </a:xfrm>
          <a:prstGeom prst="rect">
            <a:avLst/>
          </a:prstGeom>
          <a:noFill/>
        </p:spPr>
      </p:pic>
      <p:pic>
        <p:nvPicPr>
          <p:cNvPr id="7" name="Picture 6" descr="Graffiti on a wall&#10;&#10;Description automatically generated">
            <a:extLst>
              <a:ext uri="{FF2B5EF4-FFF2-40B4-BE49-F238E27FC236}">
                <a16:creationId xmlns:a16="http://schemas.microsoft.com/office/drawing/2014/main" id="{E60D7F33-0070-7940-8541-A0675376D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5" y="3300045"/>
            <a:ext cx="1488770" cy="221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136</Words>
  <Application>Microsoft Macintosh PowerPoint</Application>
  <PresentationFormat>Widescreen</PresentationFormat>
  <Paragraphs>13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Euphemia</vt:lpstr>
      <vt:lpstr>Plantagenet Cherokee</vt:lpstr>
      <vt:lpstr>Wingdings</vt:lpstr>
      <vt:lpstr>Academic Literature 16x9</vt:lpstr>
      <vt:lpstr>Gencho stoev  “THE Price of gold”</vt:lpstr>
      <vt:lpstr>Gencho Stoev,  the first winner of the big all-Balkan literary award Hemus</vt:lpstr>
      <vt:lpstr>KOSTAS SIAPERAS, the Greek translator </vt:lpstr>
      <vt:lpstr> GENCHO STOEV, the anti-conformist                                     </vt:lpstr>
      <vt:lpstr>PERYSHTITSA, nest of heroes</vt:lpstr>
      <vt:lpstr>THE APRIL UPRISING OF 1876</vt:lpstr>
      <vt:lpstr>       Heroism and tragedy in the April epic </vt:lpstr>
      <vt:lpstr>THE PRICE OF FREEDOM </vt:lpstr>
      <vt:lpstr>the price of   dignity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Gencho stoev  “THE Price of gold”</dc:title>
  <dc:creator>NTELLIS VAIOS</dc:creator>
  <cp:lastModifiedBy>NTELLIS VAIOS</cp:lastModifiedBy>
  <cp:revision>4</cp:revision>
  <dcterms:created xsi:type="dcterms:W3CDTF">2020-11-19T18:10:36Z</dcterms:created>
  <dcterms:modified xsi:type="dcterms:W3CDTF">2020-11-19T18:21:54Z</dcterms:modified>
</cp:coreProperties>
</file>