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9144000" cy="6858000" type="screen4x3"/>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Контейнер за 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99F156-FEE5-4862-8BEF-740DD2C32532}" type="datetimeFigureOut">
              <a:rPr lang="bg-BG" smtClean="0"/>
              <a:t>21.6.2021 г.</a:t>
            </a:fld>
            <a:endParaRPr lang="bg-BG"/>
          </a:p>
        </p:txBody>
      </p:sp>
      <p:sp>
        <p:nvSpPr>
          <p:cNvPr id="4" name="Контейнер за изображение на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bg-BG"/>
          </a:p>
        </p:txBody>
      </p:sp>
      <p:sp>
        <p:nvSpPr>
          <p:cNvPr id="5" name="Контейнер за бележ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6" name="Контейнер за долния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7" name="Контейнер за номер на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DC3541-6935-462F-AD66-0D4443A41284}" type="slidenum">
              <a:rPr lang="bg-BG" smtClean="0"/>
              <a:t>‹#›</a:t>
            </a:fld>
            <a:endParaRPr lang="bg-BG"/>
          </a:p>
        </p:txBody>
      </p:sp>
    </p:spTree>
    <p:extLst>
      <p:ext uri="{BB962C8B-B14F-4D97-AF65-F5344CB8AC3E}">
        <p14:creationId xmlns:p14="http://schemas.microsoft.com/office/powerpoint/2010/main" val="182356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endParaRPr lang="bg-BG" dirty="0"/>
          </a:p>
        </p:txBody>
      </p:sp>
      <p:sp>
        <p:nvSpPr>
          <p:cNvPr id="4" name="Контейнер за номер на слайда 3"/>
          <p:cNvSpPr>
            <a:spLocks noGrp="1"/>
          </p:cNvSpPr>
          <p:nvPr>
            <p:ph type="sldNum" sz="quarter" idx="10"/>
          </p:nvPr>
        </p:nvSpPr>
        <p:spPr/>
        <p:txBody>
          <a:bodyPr/>
          <a:lstStyle/>
          <a:p>
            <a:fld id="{71DC3541-6935-462F-AD66-0D4443A41284}" type="slidenum">
              <a:rPr lang="bg-BG" smtClean="0"/>
              <a:t>11</a:t>
            </a:fld>
            <a:endParaRPr lang="bg-BG"/>
          </a:p>
        </p:txBody>
      </p:sp>
    </p:spTree>
    <p:extLst>
      <p:ext uri="{BB962C8B-B14F-4D97-AF65-F5344CB8AC3E}">
        <p14:creationId xmlns:p14="http://schemas.microsoft.com/office/powerpoint/2010/main" val="3378558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p:cNvSpPr>
            <a:spLocks noGrp="1"/>
          </p:cNvSpPr>
          <p:nvPr>
            <p:ph type="ctrTitle"/>
          </p:nvPr>
        </p:nvSpPr>
        <p:spPr>
          <a:xfrm>
            <a:off x="685800" y="2130425"/>
            <a:ext cx="7772400" cy="1470025"/>
          </a:xfrm>
        </p:spPr>
        <p:txBody>
          <a:bodyPr/>
          <a:lstStyle/>
          <a:p>
            <a:r>
              <a:rPr lang="bg-BG" smtClean="0"/>
              <a:t>Редакт. стил загл. образец</a:t>
            </a:r>
            <a:endParaRPr lang="bg-BG"/>
          </a:p>
        </p:txBody>
      </p:sp>
      <p:sp>
        <p:nvSpPr>
          <p:cNvPr id="3" name="Подзаглавие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bg-BG" smtClean="0"/>
              <a:t>Щракнете за редакция стил подзагл. обр.</a:t>
            </a:r>
            <a:endParaRPr lang="bg-BG"/>
          </a:p>
        </p:txBody>
      </p:sp>
      <p:sp>
        <p:nvSpPr>
          <p:cNvPr id="4" name="Контейнер за дата 3"/>
          <p:cNvSpPr>
            <a:spLocks noGrp="1"/>
          </p:cNvSpPr>
          <p:nvPr>
            <p:ph type="dt" sz="half" idx="10"/>
          </p:nvPr>
        </p:nvSpPr>
        <p:spPr/>
        <p:txBody>
          <a:bodyPr/>
          <a:lstStyle/>
          <a:p>
            <a:fld id="{FA56AABE-825D-42B1-9508-EA40FEB7D278}" type="datetimeFigureOut">
              <a:rPr lang="bg-BG" smtClean="0"/>
              <a:t>21.6.2021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26CA866C-E7C4-4CF1-B90A-D38B9E22647F}" type="slidenum">
              <a:rPr lang="bg-BG" smtClean="0"/>
              <a:t>‹#›</a:t>
            </a:fld>
            <a:endParaRPr lang="bg-BG"/>
          </a:p>
        </p:txBody>
      </p:sp>
    </p:spTree>
    <p:extLst>
      <p:ext uri="{BB962C8B-B14F-4D97-AF65-F5344CB8AC3E}">
        <p14:creationId xmlns:p14="http://schemas.microsoft.com/office/powerpoint/2010/main" val="2058136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bg-BG"/>
          </a:p>
        </p:txBody>
      </p:sp>
      <p:sp>
        <p:nvSpPr>
          <p:cNvPr id="3" name="Контейнер за вертикален текст 2"/>
          <p:cNvSpPr>
            <a:spLocks noGrp="1"/>
          </p:cNvSpPr>
          <p:nvPr>
            <p:ph type="body" orient="vert" idx="1"/>
          </p:nvPr>
        </p:nvSpPr>
        <p:spPr/>
        <p:txBody>
          <a:bodyPr vert="eaVert"/>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Контейнер за дата 3"/>
          <p:cNvSpPr>
            <a:spLocks noGrp="1"/>
          </p:cNvSpPr>
          <p:nvPr>
            <p:ph type="dt" sz="half" idx="10"/>
          </p:nvPr>
        </p:nvSpPr>
        <p:spPr/>
        <p:txBody>
          <a:bodyPr/>
          <a:lstStyle/>
          <a:p>
            <a:fld id="{FA56AABE-825D-42B1-9508-EA40FEB7D278}" type="datetimeFigureOut">
              <a:rPr lang="bg-BG" smtClean="0"/>
              <a:t>21.6.2021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26CA866C-E7C4-4CF1-B90A-D38B9E22647F}" type="slidenum">
              <a:rPr lang="bg-BG" smtClean="0"/>
              <a:t>‹#›</a:t>
            </a:fld>
            <a:endParaRPr lang="bg-BG"/>
          </a:p>
        </p:txBody>
      </p:sp>
    </p:spTree>
    <p:extLst>
      <p:ext uri="{BB962C8B-B14F-4D97-AF65-F5344CB8AC3E}">
        <p14:creationId xmlns:p14="http://schemas.microsoft.com/office/powerpoint/2010/main" val="3624539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p:cNvSpPr>
            <a:spLocks noGrp="1"/>
          </p:cNvSpPr>
          <p:nvPr>
            <p:ph type="title" orient="vert"/>
          </p:nvPr>
        </p:nvSpPr>
        <p:spPr>
          <a:xfrm>
            <a:off x="6629400" y="274638"/>
            <a:ext cx="2057400" cy="5851525"/>
          </a:xfrm>
        </p:spPr>
        <p:txBody>
          <a:bodyPr vert="eaVert"/>
          <a:lstStyle/>
          <a:p>
            <a:r>
              <a:rPr lang="bg-BG" smtClean="0"/>
              <a:t>Редакт. стил загл. образец</a:t>
            </a:r>
            <a:endParaRPr lang="bg-BG"/>
          </a:p>
        </p:txBody>
      </p:sp>
      <p:sp>
        <p:nvSpPr>
          <p:cNvPr id="3" name="Контейнер за вертикален текст 2"/>
          <p:cNvSpPr>
            <a:spLocks noGrp="1"/>
          </p:cNvSpPr>
          <p:nvPr>
            <p:ph type="body" orient="vert" idx="1"/>
          </p:nvPr>
        </p:nvSpPr>
        <p:spPr>
          <a:xfrm>
            <a:off x="457200" y="274638"/>
            <a:ext cx="6019800" cy="5851525"/>
          </a:xfrm>
        </p:spPr>
        <p:txBody>
          <a:bodyPr vert="eaVert"/>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Контейнер за дата 3"/>
          <p:cNvSpPr>
            <a:spLocks noGrp="1"/>
          </p:cNvSpPr>
          <p:nvPr>
            <p:ph type="dt" sz="half" idx="10"/>
          </p:nvPr>
        </p:nvSpPr>
        <p:spPr/>
        <p:txBody>
          <a:bodyPr/>
          <a:lstStyle/>
          <a:p>
            <a:fld id="{FA56AABE-825D-42B1-9508-EA40FEB7D278}" type="datetimeFigureOut">
              <a:rPr lang="bg-BG" smtClean="0"/>
              <a:t>21.6.2021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26CA866C-E7C4-4CF1-B90A-D38B9E22647F}" type="slidenum">
              <a:rPr lang="bg-BG" smtClean="0"/>
              <a:t>‹#›</a:t>
            </a:fld>
            <a:endParaRPr lang="bg-BG"/>
          </a:p>
        </p:txBody>
      </p:sp>
    </p:spTree>
    <p:extLst>
      <p:ext uri="{BB962C8B-B14F-4D97-AF65-F5344CB8AC3E}">
        <p14:creationId xmlns:p14="http://schemas.microsoft.com/office/powerpoint/2010/main" val="3337207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bg-BG"/>
          </a:p>
        </p:txBody>
      </p:sp>
      <p:sp>
        <p:nvSpPr>
          <p:cNvPr id="3" name="Контейнер за съдържание 2"/>
          <p:cNvSpPr>
            <a:spLocks noGrp="1"/>
          </p:cNvSpPr>
          <p:nvPr>
            <p:ph idx="1"/>
          </p:nvPr>
        </p:nvSpPr>
        <p:spPr/>
        <p:txBody>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Контейнер за дата 3"/>
          <p:cNvSpPr>
            <a:spLocks noGrp="1"/>
          </p:cNvSpPr>
          <p:nvPr>
            <p:ph type="dt" sz="half" idx="10"/>
          </p:nvPr>
        </p:nvSpPr>
        <p:spPr/>
        <p:txBody>
          <a:bodyPr/>
          <a:lstStyle/>
          <a:p>
            <a:fld id="{FA56AABE-825D-42B1-9508-EA40FEB7D278}" type="datetimeFigureOut">
              <a:rPr lang="bg-BG" smtClean="0"/>
              <a:t>21.6.2021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26CA866C-E7C4-4CF1-B90A-D38B9E22647F}" type="slidenum">
              <a:rPr lang="bg-BG" smtClean="0"/>
              <a:t>‹#›</a:t>
            </a:fld>
            <a:endParaRPr lang="bg-BG"/>
          </a:p>
        </p:txBody>
      </p:sp>
    </p:spTree>
    <p:extLst>
      <p:ext uri="{BB962C8B-B14F-4D97-AF65-F5344CB8AC3E}">
        <p14:creationId xmlns:p14="http://schemas.microsoft.com/office/powerpoint/2010/main" val="362229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на секция">
    <p:spTree>
      <p:nvGrpSpPr>
        <p:cNvPr id="1" name=""/>
        <p:cNvGrpSpPr/>
        <p:nvPr/>
      </p:nvGrpSpPr>
      <p:grpSpPr>
        <a:xfrm>
          <a:off x="0" y="0"/>
          <a:ext cx="0" cy="0"/>
          <a:chOff x="0" y="0"/>
          <a:chExt cx="0" cy="0"/>
        </a:xfrm>
      </p:grpSpPr>
      <p:sp>
        <p:nvSpPr>
          <p:cNvPr id="2" name="Заглавие 1"/>
          <p:cNvSpPr>
            <a:spLocks noGrp="1"/>
          </p:cNvSpPr>
          <p:nvPr>
            <p:ph type="title"/>
          </p:nvPr>
        </p:nvSpPr>
        <p:spPr>
          <a:xfrm>
            <a:off x="722313" y="4406900"/>
            <a:ext cx="7772400" cy="1362075"/>
          </a:xfrm>
        </p:spPr>
        <p:txBody>
          <a:bodyPr anchor="t"/>
          <a:lstStyle>
            <a:lvl1pPr algn="l">
              <a:defRPr sz="4000" b="1" cap="all"/>
            </a:lvl1pPr>
          </a:lstStyle>
          <a:p>
            <a:r>
              <a:rPr lang="bg-BG" smtClean="0"/>
              <a:t>Редакт. стил загл. образец</a:t>
            </a:r>
            <a:endParaRPr lang="bg-BG"/>
          </a:p>
        </p:txBody>
      </p:sp>
      <p:sp>
        <p:nvSpPr>
          <p:cNvPr id="3" name="Текстов контейне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bg-BG" smtClean="0"/>
              <a:t>Щракнете, за да редактирате стиловете на текста в образеца</a:t>
            </a:r>
          </a:p>
        </p:txBody>
      </p:sp>
      <p:sp>
        <p:nvSpPr>
          <p:cNvPr id="4" name="Контейнер за дата 3"/>
          <p:cNvSpPr>
            <a:spLocks noGrp="1"/>
          </p:cNvSpPr>
          <p:nvPr>
            <p:ph type="dt" sz="half" idx="10"/>
          </p:nvPr>
        </p:nvSpPr>
        <p:spPr/>
        <p:txBody>
          <a:bodyPr/>
          <a:lstStyle/>
          <a:p>
            <a:fld id="{FA56AABE-825D-42B1-9508-EA40FEB7D278}" type="datetimeFigureOut">
              <a:rPr lang="bg-BG" smtClean="0"/>
              <a:t>21.6.2021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26CA866C-E7C4-4CF1-B90A-D38B9E22647F}" type="slidenum">
              <a:rPr lang="bg-BG" smtClean="0"/>
              <a:t>‹#›</a:t>
            </a:fld>
            <a:endParaRPr lang="bg-BG"/>
          </a:p>
        </p:txBody>
      </p:sp>
    </p:spTree>
    <p:extLst>
      <p:ext uri="{BB962C8B-B14F-4D97-AF65-F5344CB8AC3E}">
        <p14:creationId xmlns:p14="http://schemas.microsoft.com/office/powerpoint/2010/main" val="3552997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bg-BG"/>
          </a:p>
        </p:txBody>
      </p:sp>
      <p:sp>
        <p:nvSpPr>
          <p:cNvPr id="3" name="Контейнер за съдържани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Контейнер за съдържани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5" name="Контейнер за дата 4"/>
          <p:cNvSpPr>
            <a:spLocks noGrp="1"/>
          </p:cNvSpPr>
          <p:nvPr>
            <p:ph type="dt" sz="half" idx="10"/>
          </p:nvPr>
        </p:nvSpPr>
        <p:spPr/>
        <p:txBody>
          <a:bodyPr/>
          <a:lstStyle/>
          <a:p>
            <a:fld id="{FA56AABE-825D-42B1-9508-EA40FEB7D278}" type="datetimeFigureOut">
              <a:rPr lang="bg-BG" smtClean="0"/>
              <a:t>21.6.2021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26CA866C-E7C4-4CF1-B90A-D38B9E22647F}" type="slidenum">
              <a:rPr lang="bg-BG" smtClean="0"/>
              <a:t>‹#›</a:t>
            </a:fld>
            <a:endParaRPr lang="bg-BG"/>
          </a:p>
        </p:txBody>
      </p:sp>
    </p:spTree>
    <p:extLst>
      <p:ext uri="{BB962C8B-B14F-4D97-AF65-F5344CB8AC3E}">
        <p14:creationId xmlns:p14="http://schemas.microsoft.com/office/powerpoint/2010/main" val="159117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lvl1pPr>
              <a:defRPr/>
            </a:lvl1pPr>
          </a:lstStyle>
          <a:p>
            <a:r>
              <a:rPr lang="bg-BG" smtClean="0"/>
              <a:t>Редакт. стил загл. образец</a:t>
            </a:r>
            <a:endParaRPr lang="bg-BG"/>
          </a:p>
        </p:txBody>
      </p:sp>
      <p:sp>
        <p:nvSpPr>
          <p:cNvPr id="3" name="Текстов контейне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smtClean="0"/>
              <a:t>Щракнете, за да редактирате стиловете на текста в образеца</a:t>
            </a:r>
          </a:p>
        </p:txBody>
      </p:sp>
      <p:sp>
        <p:nvSpPr>
          <p:cNvPr id="4" name="Контейнер за съдържани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5" name="Текстов контейне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smtClean="0"/>
              <a:t>Щракнете, за да редактирате стиловете на текста в образеца</a:t>
            </a:r>
          </a:p>
        </p:txBody>
      </p:sp>
      <p:sp>
        <p:nvSpPr>
          <p:cNvPr id="6" name="Контейнер за съдържани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7" name="Контейнер за дата 6"/>
          <p:cNvSpPr>
            <a:spLocks noGrp="1"/>
          </p:cNvSpPr>
          <p:nvPr>
            <p:ph type="dt" sz="half" idx="10"/>
          </p:nvPr>
        </p:nvSpPr>
        <p:spPr/>
        <p:txBody>
          <a:bodyPr/>
          <a:lstStyle/>
          <a:p>
            <a:fld id="{FA56AABE-825D-42B1-9508-EA40FEB7D278}" type="datetimeFigureOut">
              <a:rPr lang="bg-BG" smtClean="0"/>
              <a:t>21.6.2021 г.</a:t>
            </a:fld>
            <a:endParaRPr lang="bg-BG"/>
          </a:p>
        </p:txBody>
      </p:sp>
      <p:sp>
        <p:nvSpPr>
          <p:cNvPr id="8" name="Контейнер за долния колонтитул 7"/>
          <p:cNvSpPr>
            <a:spLocks noGrp="1"/>
          </p:cNvSpPr>
          <p:nvPr>
            <p:ph type="ftr" sz="quarter" idx="11"/>
          </p:nvPr>
        </p:nvSpPr>
        <p:spPr/>
        <p:txBody>
          <a:bodyPr/>
          <a:lstStyle/>
          <a:p>
            <a:endParaRPr lang="bg-BG"/>
          </a:p>
        </p:txBody>
      </p:sp>
      <p:sp>
        <p:nvSpPr>
          <p:cNvPr id="9" name="Контейнер за номер на слайда 8"/>
          <p:cNvSpPr>
            <a:spLocks noGrp="1"/>
          </p:cNvSpPr>
          <p:nvPr>
            <p:ph type="sldNum" sz="quarter" idx="12"/>
          </p:nvPr>
        </p:nvSpPr>
        <p:spPr/>
        <p:txBody>
          <a:bodyPr/>
          <a:lstStyle/>
          <a:p>
            <a:fld id="{26CA866C-E7C4-4CF1-B90A-D38B9E22647F}" type="slidenum">
              <a:rPr lang="bg-BG" smtClean="0"/>
              <a:t>‹#›</a:t>
            </a:fld>
            <a:endParaRPr lang="bg-BG"/>
          </a:p>
        </p:txBody>
      </p:sp>
    </p:spTree>
    <p:extLst>
      <p:ext uri="{BB962C8B-B14F-4D97-AF65-F5344CB8AC3E}">
        <p14:creationId xmlns:p14="http://schemas.microsoft.com/office/powerpoint/2010/main" val="2719429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bg-BG"/>
          </a:p>
        </p:txBody>
      </p:sp>
      <p:sp>
        <p:nvSpPr>
          <p:cNvPr id="3" name="Контейнер за дата 2"/>
          <p:cNvSpPr>
            <a:spLocks noGrp="1"/>
          </p:cNvSpPr>
          <p:nvPr>
            <p:ph type="dt" sz="half" idx="10"/>
          </p:nvPr>
        </p:nvSpPr>
        <p:spPr/>
        <p:txBody>
          <a:bodyPr/>
          <a:lstStyle/>
          <a:p>
            <a:fld id="{FA56AABE-825D-42B1-9508-EA40FEB7D278}" type="datetimeFigureOut">
              <a:rPr lang="bg-BG" smtClean="0"/>
              <a:t>21.6.2021 г.</a:t>
            </a:fld>
            <a:endParaRPr lang="bg-BG"/>
          </a:p>
        </p:txBody>
      </p:sp>
      <p:sp>
        <p:nvSpPr>
          <p:cNvPr id="4" name="Контейнер за долния колонтитул 3"/>
          <p:cNvSpPr>
            <a:spLocks noGrp="1"/>
          </p:cNvSpPr>
          <p:nvPr>
            <p:ph type="ftr" sz="quarter" idx="11"/>
          </p:nvPr>
        </p:nvSpPr>
        <p:spPr/>
        <p:txBody>
          <a:bodyPr/>
          <a:lstStyle/>
          <a:p>
            <a:endParaRPr lang="bg-BG"/>
          </a:p>
        </p:txBody>
      </p:sp>
      <p:sp>
        <p:nvSpPr>
          <p:cNvPr id="5" name="Контейнер за номер на слайда 4"/>
          <p:cNvSpPr>
            <a:spLocks noGrp="1"/>
          </p:cNvSpPr>
          <p:nvPr>
            <p:ph type="sldNum" sz="quarter" idx="12"/>
          </p:nvPr>
        </p:nvSpPr>
        <p:spPr/>
        <p:txBody>
          <a:bodyPr/>
          <a:lstStyle/>
          <a:p>
            <a:fld id="{26CA866C-E7C4-4CF1-B90A-D38B9E22647F}" type="slidenum">
              <a:rPr lang="bg-BG" smtClean="0"/>
              <a:t>‹#›</a:t>
            </a:fld>
            <a:endParaRPr lang="bg-BG"/>
          </a:p>
        </p:txBody>
      </p:sp>
    </p:spTree>
    <p:extLst>
      <p:ext uri="{BB962C8B-B14F-4D97-AF65-F5344CB8AC3E}">
        <p14:creationId xmlns:p14="http://schemas.microsoft.com/office/powerpoint/2010/main" val="2571259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p:cNvSpPr>
            <a:spLocks noGrp="1"/>
          </p:cNvSpPr>
          <p:nvPr>
            <p:ph type="dt" sz="half" idx="10"/>
          </p:nvPr>
        </p:nvSpPr>
        <p:spPr/>
        <p:txBody>
          <a:bodyPr/>
          <a:lstStyle/>
          <a:p>
            <a:fld id="{FA56AABE-825D-42B1-9508-EA40FEB7D278}" type="datetimeFigureOut">
              <a:rPr lang="bg-BG" smtClean="0"/>
              <a:t>21.6.2021 г.</a:t>
            </a:fld>
            <a:endParaRPr lang="bg-BG"/>
          </a:p>
        </p:txBody>
      </p:sp>
      <p:sp>
        <p:nvSpPr>
          <p:cNvPr id="3" name="Контейнер за долния колонтитул 2"/>
          <p:cNvSpPr>
            <a:spLocks noGrp="1"/>
          </p:cNvSpPr>
          <p:nvPr>
            <p:ph type="ftr" sz="quarter" idx="11"/>
          </p:nvPr>
        </p:nvSpPr>
        <p:spPr/>
        <p:txBody>
          <a:bodyPr/>
          <a:lstStyle/>
          <a:p>
            <a:endParaRPr lang="bg-BG"/>
          </a:p>
        </p:txBody>
      </p:sp>
      <p:sp>
        <p:nvSpPr>
          <p:cNvPr id="4" name="Контейнер за номер на слайда 3"/>
          <p:cNvSpPr>
            <a:spLocks noGrp="1"/>
          </p:cNvSpPr>
          <p:nvPr>
            <p:ph type="sldNum" sz="quarter" idx="12"/>
          </p:nvPr>
        </p:nvSpPr>
        <p:spPr/>
        <p:txBody>
          <a:bodyPr/>
          <a:lstStyle/>
          <a:p>
            <a:fld id="{26CA866C-E7C4-4CF1-B90A-D38B9E22647F}" type="slidenum">
              <a:rPr lang="bg-BG" smtClean="0"/>
              <a:t>‹#›</a:t>
            </a:fld>
            <a:endParaRPr lang="bg-BG"/>
          </a:p>
        </p:txBody>
      </p:sp>
    </p:spTree>
    <p:extLst>
      <p:ext uri="{BB962C8B-B14F-4D97-AF65-F5344CB8AC3E}">
        <p14:creationId xmlns:p14="http://schemas.microsoft.com/office/powerpoint/2010/main" val="3939573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3050"/>
            <a:ext cx="3008313" cy="1162050"/>
          </a:xfrm>
        </p:spPr>
        <p:txBody>
          <a:bodyPr anchor="b"/>
          <a:lstStyle>
            <a:lvl1pPr algn="l">
              <a:defRPr sz="2000" b="1"/>
            </a:lvl1pPr>
          </a:lstStyle>
          <a:p>
            <a:r>
              <a:rPr lang="bg-BG" smtClean="0"/>
              <a:t>Редакт. стил загл. образец</a:t>
            </a:r>
            <a:endParaRPr lang="bg-BG"/>
          </a:p>
        </p:txBody>
      </p:sp>
      <p:sp>
        <p:nvSpPr>
          <p:cNvPr id="3" name="Контейнер за съдържани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Текстов контейне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smtClean="0"/>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FA56AABE-825D-42B1-9508-EA40FEB7D278}" type="datetimeFigureOut">
              <a:rPr lang="bg-BG" smtClean="0"/>
              <a:t>21.6.2021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26CA866C-E7C4-4CF1-B90A-D38B9E22647F}" type="slidenum">
              <a:rPr lang="bg-BG" smtClean="0"/>
              <a:t>‹#›</a:t>
            </a:fld>
            <a:endParaRPr lang="bg-BG"/>
          </a:p>
        </p:txBody>
      </p:sp>
    </p:spTree>
    <p:extLst>
      <p:ext uri="{BB962C8B-B14F-4D97-AF65-F5344CB8AC3E}">
        <p14:creationId xmlns:p14="http://schemas.microsoft.com/office/powerpoint/2010/main" val="214982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792288" y="4800600"/>
            <a:ext cx="5486400" cy="566738"/>
          </a:xfrm>
        </p:spPr>
        <p:txBody>
          <a:bodyPr anchor="b"/>
          <a:lstStyle>
            <a:lvl1pPr algn="l">
              <a:defRPr sz="2000" b="1"/>
            </a:lvl1pPr>
          </a:lstStyle>
          <a:p>
            <a:r>
              <a:rPr lang="bg-BG" smtClean="0"/>
              <a:t>Редакт. стил загл. образец</a:t>
            </a:r>
            <a:endParaRPr lang="bg-BG"/>
          </a:p>
        </p:txBody>
      </p:sp>
      <p:sp>
        <p:nvSpPr>
          <p:cNvPr id="3" name="Контейнер за картина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Текстов контейне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smtClean="0"/>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FA56AABE-825D-42B1-9508-EA40FEB7D278}" type="datetimeFigureOut">
              <a:rPr lang="bg-BG" smtClean="0"/>
              <a:t>21.6.2021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26CA866C-E7C4-4CF1-B90A-D38B9E22647F}" type="slidenum">
              <a:rPr lang="bg-BG" smtClean="0"/>
              <a:t>‹#›</a:t>
            </a:fld>
            <a:endParaRPr lang="bg-BG"/>
          </a:p>
        </p:txBody>
      </p:sp>
    </p:spTree>
    <p:extLst>
      <p:ext uri="{BB962C8B-B14F-4D97-AF65-F5344CB8AC3E}">
        <p14:creationId xmlns:p14="http://schemas.microsoft.com/office/powerpoint/2010/main" val="1655454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заглавие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bg-BG" smtClean="0"/>
              <a:t>Редакт. стил загл. образец</a:t>
            </a:r>
            <a:endParaRPr lang="bg-BG"/>
          </a:p>
        </p:txBody>
      </p:sp>
      <p:sp>
        <p:nvSpPr>
          <p:cNvPr id="3" name="Текстов контейне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bg-BG"/>
          </a:p>
        </p:txBody>
      </p:sp>
      <p:sp>
        <p:nvSpPr>
          <p:cNvPr id="4" name="Контейнер за 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56AABE-825D-42B1-9508-EA40FEB7D278}" type="datetimeFigureOut">
              <a:rPr lang="bg-BG" smtClean="0"/>
              <a:t>21.6.2021 г.</a:t>
            </a:fld>
            <a:endParaRPr lang="bg-BG"/>
          </a:p>
        </p:txBody>
      </p:sp>
      <p:sp>
        <p:nvSpPr>
          <p:cNvPr id="5" name="Контейнер за долния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Контейнер за номер на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CA866C-E7C4-4CF1-B90A-D38B9E22647F}" type="slidenum">
              <a:rPr lang="bg-BG" smtClean="0"/>
              <a:t>‹#›</a:t>
            </a:fld>
            <a:endParaRPr lang="bg-BG"/>
          </a:p>
        </p:txBody>
      </p:sp>
    </p:spTree>
    <p:extLst>
      <p:ext uri="{BB962C8B-B14F-4D97-AF65-F5344CB8AC3E}">
        <p14:creationId xmlns:p14="http://schemas.microsoft.com/office/powerpoint/2010/main" val="3376839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90"/>
            <a:ext cx="9144001" cy="6864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820" y="2636912"/>
            <a:ext cx="3558551" cy="2487319"/>
          </a:xfrm>
          <a:prstGeom prst="rect">
            <a:avLst/>
          </a:prstGeom>
          <a:noFill/>
          <a:ln>
            <a:noFill/>
          </a:ln>
          <a:effectLst>
            <a:outerShdw blurRad="127000" dist="38100" dir="2700000" algn="ctr">
              <a:srgbClr val="000000">
                <a:alpha val="45000"/>
              </a:srgbClr>
            </a:outerShdw>
            <a:reflection blurRad="6350" stA="50000" endA="295" endPos="92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авоъгълник 3"/>
          <p:cNvSpPr/>
          <p:nvPr/>
        </p:nvSpPr>
        <p:spPr>
          <a:xfrm>
            <a:off x="2411760" y="332656"/>
            <a:ext cx="6732240" cy="2232248"/>
          </a:xfrm>
          <a:prstGeom prst="rect">
            <a:avLst/>
          </a:prstGeom>
        </p:spPr>
        <p:txBody>
          <a:bodyPr>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bg-BG"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ЗОГРАФЪТ ТВОРЕЦ В ДВА ИСТОРИЧЕСКИ РОМАНА</a:t>
            </a:r>
          </a:p>
        </p:txBody>
      </p:sp>
      <p:sp>
        <p:nvSpPr>
          <p:cNvPr id="6" name="Подзаглавие 2"/>
          <p:cNvSpPr txBox="1">
            <a:spLocks/>
          </p:cNvSpPr>
          <p:nvPr/>
        </p:nvSpPr>
        <p:spPr>
          <a:xfrm>
            <a:off x="4076328" y="3212977"/>
            <a:ext cx="5067672" cy="1827554"/>
          </a:xfrm>
          <a:prstGeom prst="rect">
            <a:avLst/>
          </a:prstGeom>
        </p:spPr>
        <p:txBody>
          <a:bodyPr numCol="1">
            <a:prstTxWarp prst="textFadeRight">
              <a:avLst>
                <a:gd name="adj" fmla="val 6203"/>
              </a:avLst>
            </a:prstTxWarp>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bg-BG" b="1" i="1" spc="50" dirty="0" smtClean="0">
                <a:ln w="12700" cmpd="sng">
                  <a:solidFill>
                    <a:srgbClr val="C00000"/>
                  </a:solidFill>
                  <a:prstDash val="solid"/>
                </a:ln>
                <a:solidFill>
                  <a:schemeClr val="accent6">
                    <a:tint val="1000"/>
                  </a:schemeClr>
                </a:solidFill>
                <a:effectLst>
                  <a:glow rad="63500">
                    <a:schemeClr val="accent3">
                      <a:satMod val="175000"/>
                      <a:alpha val="40000"/>
                    </a:schemeClr>
                  </a:glow>
                </a:effectLst>
              </a:rPr>
              <a:t>Пламен Хаджиев,</a:t>
            </a:r>
            <a:endParaRPr lang="bg-BG" b="1" spc="50" dirty="0" smtClean="0">
              <a:ln w="12700" cmpd="sng">
                <a:solidFill>
                  <a:srgbClr val="C00000"/>
                </a:solidFill>
                <a:prstDash val="solid"/>
              </a:ln>
              <a:solidFill>
                <a:schemeClr val="accent6">
                  <a:tint val="1000"/>
                </a:schemeClr>
              </a:solidFill>
              <a:effectLst>
                <a:glow rad="63500">
                  <a:schemeClr val="accent3">
                    <a:satMod val="175000"/>
                    <a:alpha val="40000"/>
                  </a:schemeClr>
                </a:glow>
              </a:effectLst>
            </a:endParaRPr>
          </a:p>
          <a:p>
            <a:pPr marL="0" indent="0" algn="ctr">
              <a:buNone/>
            </a:pPr>
            <a:r>
              <a:rPr lang="bg-BG" b="1" i="1" spc="50" dirty="0" smtClean="0">
                <a:ln w="12700" cmpd="sng">
                  <a:solidFill>
                    <a:srgbClr val="C00000"/>
                  </a:solidFill>
                  <a:prstDash val="solid"/>
                </a:ln>
                <a:solidFill>
                  <a:schemeClr val="accent6">
                    <a:tint val="1000"/>
                  </a:schemeClr>
                </a:solidFill>
                <a:effectLst>
                  <a:glow rad="63500">
                    <a:schemeClr val="accent3">
                      <a:satMod val="175000"/>
                      <a:alpha val="40000"/>
                    </a:schemeClr>
                  </a:glow>
                </a:effectLst>
              </a:rPr>
              <a:t>студент по български език и история,</a:t>
            </a:r>
            <a:endParaRPr lang="bg-BG" b="1" spc="50" dirty="0" smtClean="0">
              <a:ln w="12700" cmpd="sng">
                <a:solidFill>
                  <a:srgbClr val="C00000"/>
                </a:solidFill>
                <a:prstDash val="solid"/>
              </a:ln>
              <a:solidFill>
                <a:schemeClr val="accent6">
                  <a:tint val="1000"/>
                </a:schemeClr>
              </a:solidFill>
              <a:effectLst>
                <a:glow rad="63500">
                  <a:schemeClr val="accent3">
                    <a:satMod val="175000"/>
                    <a:alpha val="40000"/>
                  </a:schemeClr>
                </a:glow>
              </a:effectLst>
            </a:endParaRPr>
          </a:p>
          <a:p>
            <a:pPr marL="0" indent="0" algn="ctr">
              <a:buNone/>
            </a:pPr>
            <a:r>
              <a:rPr lang="bg-BG" b="1" i="1" spc="50" dirty="0" smtClean="0">
                <a:ln w="12700" cmpd="sng">
                  <a:solidFill>
                    <a:srgbClr val="C00000"/>
                  </a:solidFill>
                  <a:prstDash val="solid"/>
                </a:ln>
                <a:solidFill>
                  <a:schemeClr val="accent6">
                    <a:tint val="1000"/>
                  </a:schemeClr>
                </a:solidFill>
                <a:effectLst>
                  <a:glow rad="63500">
                    <a:schemeClr val="accent3">
                      <a:satMod val="175000"/>
                      <a:alpha val="40000"/>
                    </a:schemeClr>
                  </a:glow>
                </a:effectLst>
              </a:rPr>
              <a:t>Пловдивски университет „Паисий Хилендарски“  </a:t>
            </a:r>
            <a:endParaRPr lang="bg-BG" b="1" spc="50" dirty="0">
              <a:ln w="12700" cmpd="sng">
                <a:solidFill>
                  <a:srgbClr val="C00000"/>
                </a:solidFill>
                <a:prstDash val="solid"/>
              </a:ln>
              <a:solidFill>
                <a:schemeClr val="accent6">
                  <a:tint val="1000"/>
                </a:schemeClr>
              </a:solidFill>
              <a:effectLst>
                <a:glow rad="63500">
                  <a:schemeClr val="accent3">
                    <a:satMod val="175000"/>
                    <a:alpha val="40000"/>
                  </a:schemeClr>
                </a:glow>
              </a:effectLst>
            </a:endParaRPr>
          </a:p>
        </p:txBody>
      </p:sp>
    </p:spTree>
    <p:extLst>
      <p:ext uri="{BB962C8B-B14F-4D97-AF65-F5344CB8AC3E}">
        <p14:creationId xmlns:p14="http://schemas.microsoft.com/office/powerpoint/2010/main" val="2508407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2732630" cy="56612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авоъгълник 1"/>
          <p:cNvSpPr/>
          <p:nvPr/>
        </p:nvSpPr>
        <p:spPr>
          <a:xfrm>
            <a:off x="179512" y="5980638"/>
            <a:ext cx="1513556" cy="369332"/>
          </a:xfrm>
          <a:prstGeom prst="rect">
            <a:avLst/>
          </a:prstGeom>
        </p:spPr>
        <p:txBody>
          <a:bodyPr wrap="none">
            <a:spAutoFit/>
          </a:bodyPr>
          <a:lstStyle/>
          <a:p>
            <a:r>
              <a:rPr lang="bg-BG" b="1" i="1" dirty="0" smtClean="0"/>
              <a:t>Светец-войн</a:t>
            </a:r>
            <a:endParaRPr lang="bg-BG" b="1" i="1" dirty="0"/>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631" y="0"/>
            <a:ext cx="3495553" cy="56612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авоъгълник 2"/>
          <p:cNvSpPr/>
          <p:nvPr/>
        </p:nvSpPr>
        <p:spPr>
          <a:xfrm>
            <a:off x="2896231" y="5888305"/>
            <a:ext cx="3168352" cy="646331"/>
          </a:xfrm>
          <a:prstGeom prst="rect">
            <a:avLst/>
          </a:prstGeom>
        </p:spPr>
        <p:txBody>
          <a:bodyPr wrap="square">
            <a:spAutoFit/>
          </a:bodyPr>
          <a:lstStyle/>
          <a:p>
            <a:pPr algn="ctr"/>
            <a:r>
              <a:rPr lang="ru-RU" b="1" i="1" dirty="0"/>
              <a:t>Цар Константин Тих и царица </a:t>
            </a:r>
            <a:r>
              <a:rPr lang="ru-RU" b="1" i="1" dirty="0" smtClean="0"/>
              <a:t>Ирина</a:t>
            </a:r>
            <a:endParaRPr lang="bg-BG" b="1" i="1" dirty="0"/>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0"/>
            <a:ext cx="2915816" cy="68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7129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976"/>
            <a:ext cx="4546898" cy="68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397" y="1551645"/>
            <a:ext cx="3958361" cy="38987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6898" y="0"/>
            <a:ext cx="4597102" cy="68133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авоъгълник 1"/>
          <p:cNvSpPr/>
          <p:nvPr/>
        </p:nvSpPr>
        <p:spPr>
          <a:xfrm>
            <a:off x="4644008" y="188640"/>
            <a:ext cx="3672408" cy="6624736"/>
          </a:xfrm>
          <a:prstGeom prst="rect">
            <a:avLst/>
          </a:prstGeom>
        </p:spPr>
        <p:txBody>
          <a:bodyPr wrap="square">
            <a:prstTxWarp prst="textFadeDown">
              <a:avLst>
                <a:gd name="adj" fmla="val 8434"/>
              </a:avLst>
            </a:prstTxWarp>
            <a:spAutoFit/>
          </a:bodyPr>
          <a:lstStyle/>
          <a:p>
            <a:pPr algn="ctr"/>
            <a:r>
              <a:rPr lang="bg-BG" b="1" i="1" dirty="0" smtClean="0">
                <a:latin typeface="Times New Roman" pitchFamily="18" charset="0"/>
                <a:cs typeface="Times New Roman" pitchFamily="18" charset="0"/>
              </a:rPr>
              <a:t> </a:t>
            </a:r>
            <a:r>
              <a:rPr lang="bg-BG" b="1" i="1" dirty="0" smtClean="0">
                <a:latin typeface="Times New Roman" pitchFamily="18" charset="0"/>
                <a:cs typeface="Times New Roman" pitchFamily="18" charset="0"/>
              </a:rPr>
              <a:t>„…Минаваше </a:t>
            </a:r>
            <a:r>
              <a:rPr lang="bg-BG" b="1" i="1" dirty="0" smtClean="0">
                <a:latin typeface="Times New Roman" pitchFamily="18" charset="0"/>
                <a:cs typeface="Times New Roman" pitchFamily="18" charset="0"/>
              </a:rPr>
              <a:t>и преминаваше световната мощ. Царства се дигаха и рушаха. Имена проблясваха в сиянието на славата и </a:t>
            </a:r>
            <a:r>
              <a:rPr lang="bg-BG" b="1" i="1" dirty="0" smtClean="0">
                <a:latin typeface="Times New Roman" pitchFamily="18" charset="0"/>
                <a:cs typeface="Times New Roman" pitchFamily="18" charset="0"/>
              </a:rPr>
              <a:t>угасваха </a:t>
            </a:r>
            <a:r>
              <a:rPr lang="bg-BG" b="1" i="1" dirty="0" smtClean="0">
                <a:latin typeface="Times New Roman" pitchFamily="18" charset="0"/>
                <a:cs typeface="Times New Roman" pitchFamily="18" charset="0"/>
              </a:rPr>
              <a:t>в праха на забравата. Вечно оставаше само Божественото вдъхновение, което превръщаше тленното в безсмъртие. През булото на много векове и днес още очите на севастократор Калоян спокойно гледат образа на св. </a:t>
            </a:r>
            <a:r>
              <a:rPr lang="bg-BG" b="1" i="1" dirty="0" err="1" smtClean="0">
                <a:latin typeface="Times New Roman" pitchFamily="18" charset="0"/>
                <a:cs typeface="Times New Roman" pitchFamily="18" charset="0"/>
              </a:rPr>
              <a:t>Пантелеймона</a:t>
            </a:r>
            <a:r>
              <a:rPr lang="bg-BG" b="1" i="1" dirty="0" smtClean="0">
                <a:latin typeface="Times New Roman" pitchFamily="18" charset="0"/>
                <a:cs typeface="Times New Roman" pitchFamily="18" charset="0"/>
              </a:rPr>
              <a:t>, а ръцете му продължават да поднасят в ктиторско преклонение образеца на неразрушената му Боянска църква... “ </a:t>
            </a:r>
            <a:endParaRPr lang="bg-BG" b="1" i="1" dirty="0">
              <a:latin typeface="Times New Roman" pitchFamily="18" charset="0"/>
              <a:cs typeface="Times New Roman" pitchFamily="18" charset="0"/>
            </a:endParaRPr>
          </a:p>
        </p:txBody>
      </p:sp>
    </p:spTree>
    <p:extLst>
      <p:ext uri="{BB962C8B-B14F-4D97-AF65-F5344CB8AC3E}">
        <p14:creationId xmlns:p14="http://schemas.microsoft.com/office/powerpoint/2010/main" val="553075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лавие 1"/>
          <p:cNvSpPr txBox="1">
            <a:spLocks/>
          </p:cNvSpPr>
          <p:nvPr/>
        </p:nvSpPr>
        <p:spPr>
          <a:xfrm>
            <a:off x="2843808" y="1484784"/>
            <a:ext cx="5976664" cy="2736304"/>
          </a:xfrm>
          <a:prstGeom prst="rect">
            <a:avLst/>
          </a:prstGeom>
        </p:spPr>
        <p:txBody>
          <a:bodyPr numCol="1">
            <a:prstTxWarp prst="textChevronInverted">
              <a:avLst>
                <a:gd name="adj" fmla="val 83199"/>
              </a:avLst>
            </a:prstTxWarp>
          </a:bodyPr>
          <a:lstStyle>
            <a:lvl1pPr algn="l" rtl="0" eaLnBrk="1" fontAlgn="base" hangingPunct="1">
              <a:spcBef>
                <a:spcPct val="0"/>
              </a:spcBef>
              <a:spcAft>
                <a:spcPct val="0"/>
              </a:spcAft>
              <a:defRPr sz="2800" b="1">
                <a:solidFill>
                  <a:schemeClr val="accent2"/>
                </a:solidFill>
                <a:latin typeface="+mj-lt"/>
                <a:ea typeface="+mj-ea"/>
                <a:cs typeface="+mj-cs"/>
              </a:defRPr>
            </a:lvl1pPr>
            <a:lvl2pPr algn="l" rtl="0" eaLnBrk="1" fontAlgn="base" hangingPunct="1">
              <a:spcBef>
                <a:spcPct val="0"/>
              </a:spcBef>
              <a:spcAft>
                <a:spcPct val="0"/>
              </a:spcAft>
              <a:defRPr sz="2800" b="1">
                <a:solidFill>
                  <a:schemeClr val="accent2"/>
                </a:solidFill>
                <a:latin typeface="Verdana" pitchFamily="34" charset="0"/>
              </a:defRPr>
            </a:lvl2pPr>
            <a:lvl3pPr algn="l" rtl="0" eaLnBrk="1" fontAlgn="base" hangingPunct="1">
              <a:spcBef>
                <a:spcPct val="0"/>
              </a:spcBef>
              <a:spcAft>
                <a:spcPct val="0"/>
              </a:spcAft>
              <a:defRPr sz="2800" b="1">
                <a:solidFill>
                  <a:schemeClr val="accent2"/>
                </a:solidFill>
                <a:latin typeface="Verdana" pitchFamily="34" charset="0"/>
              </a:defRPr>
            </a:lvl3pPr>
            <a:lvl4pPr algn="l" rtl="0" eaLnBrk="1" fontAlgn="base" hangingPunct="1">
              <a:spcBef>
                <a:spcPct val="0"/>
              </a:spcBef>
              <a:spcAft>
                <a:spcPct val="0"/>
              </a:spcAft>
              <a:defRPr sz="2800" b="1">
                <a:solidFill>
                  <a:schemeClr val="accent2"/>
                </a:solidFill>
                <a:latin typeface="Verdana" pitchFamily="34" charset="0"/>
              </a:defRPr>
            </a:lvl4pPr>
            <a:lvl5pPr algn="l" rtl="0" eaLnBrk="1" fontAlgn="base" hangingPunct="1">
              <a:spcBef>
                <a:spcPct val="0"/>
              </a:spcBef>
              <a:spcAft>
                <a:spcPct val="0"/>
              </a:spcAft>
              <a:defRPr sz="2800" b="1">
                <a:solidFill>
                  <a:schemeClr val="accent2"/>
                </a:solidFill>
                <a:latin typeface="Verdana" pitchFamily="34" charset="0"/>
              </a:defRPr>
            </a:lvl5pPr>
            <a:lvl6pPr marL="457200" algn="l" rtl="0" eaLnBrk="1" fontAlgn="base" hangingPunct="1">
              <a:spcBef>
                <a:spcPct val="0"/>
              </a:spcBef>
              <a:spcAft>
                <a:spcPct val="0"/>
              </a:spcAft>
              <a:defRPr sz="2800" b="1">
                <a:solidFill>
                  <a:schemeClr val="accent2"/>
                </a:solidFill>
                <a:latin typeface="Verdana" pitchFamily="34" charset="0"/>
              </a:defRPr>
            </a:lvl6pPr>
            <a:lvl7pPr marL="914400" algn="l" rtl="0" eaLnBrk="1" fontAlgn="base" hangingPunct="1">
              <a:spcBef>
                <a:spcPct val="0"/>
              </a:spcBef>
              <a:spcAft>
                <a:spcPct val="0"/>
              </a:spcAft>
              <a:defRPr sz="2800" b="1">
                <a:solidFill>
                  <a:schemeClr val="accent2"/>
                </a:solidFill>
                <a:latin typeface="Verdana" pitchFamily="34" charset="0"/>
              </a:defRPr>
            </a:lvl7pPr>
            <a:lvl8pPr marL="1371600" algn="l" rtl="0" eaLnBrk="1" fontAlgn="base" hangingPunct="1">
              <a:spcBef>
                <a:spcPct val="0"/>
              </a:spcBef>
              <a:spcAft>
                <a:spcPct val="0"/>
              </a:spcAft>
              <a:defRPr sz="2800" b="1">
                <a:solidFill>
                  <a:schemeClr val="accent2"/>
                </a:solidFill>
                <a:latin typeface="Verdana" pitchFamily="34" charset="0"/>
              </a:defRPr>
            </a:lvl8pPr>
            <a:lvl9pPr marL="1828800" algn="l" rtl="0" eaLnBrk="1" fontAlgn="base" hangingPunct="1">
              <a:spcBef>
                <a:spcPct val="0"/>
              </a:spcBef>
              <a:spcAft>
                <a:spcPct val="0"/>
              </a:spcAft>
              <a:defRPr sz="2800" b="1">
                <a:solidFill>
                  <a:schemeClr val="accent2"/>
                </a:solidFill>
                <a:latin typeface="Verdana" pitchFamily="34" charset="0"/>
              </a:defRPr>
            </a:lvl9pPr>
          </a:lstStyle>
          <a:p>
            <a:pPr algn="ctr"/>
            <a:r>
              <a:rPr lang="bg-BG" sz="32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Благодарим Ви за Вниманието!</a:t>
            </a:r>
            <a:endParaRPr lang="bg-BG" sz="32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009486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авоъгълник 3"/>
          <p:cNvSpPr/>
          <p:nvPr/>
        </p:nvSpPr>
        <p:spPr>
          <a:xfrm>
            <a:off x="2123728" y="908720"/>
            <a:ext cx="6264696" cy="4392488"/>
          </a:xfrm>
          <a:prstGeom prst="rect">
            <a:avLst/>
          </a:prstGeom>
        </p:spPr>
        <p:txBody>
          <a:bodyPr wrap="square">
            <a:prstTxWarp prst="textPlain">
              <a:avLst/>
            </a:prstTxWarp>
            <a:spAutoFit/>
          </a:bodyPr>
          <a:lstStyle/>
          <a:p>
            <a:pPr algn="ctr"/>
            <a:r>
              <a:rPr lang="ru-RU" sz="2400" i="1" dirty="0" smtClean="0">
                <a:latin typeface="Times New Roman" pitchFamily="18" charset="0"/>
                <a:cs typeface="Times New Roman" pitchFamily="18" charset="0"/>
              </a:rPr>
              <a:t> Въздигна се от земята и се съгради тоя пречист храм на светия йерарх Христов Никола и на светия и великославен мъченик Христов Пантелеймона със залягането, труда и голямата любов на севастократор Калояна, братовчед царев, внук на свети Стефана, краля сръбски. Изографиса се пък при българско царство, при благоверния и благочестив христолюбив цар Константин Асена, в лето 1258–59-то. </a:t>
            </a:r>
            <a:endParaRPr lang="bg-BG"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108455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72080"/>
            <a:ext cx="2448272" cy="36312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0"/>
            <a:ext cx="3528392" cy="3429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3645024"/>
            <a:ext cx="216024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9977" y="3429000"/>
            <a:ext cx="2230673"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836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936" y="94178"/>
            <a:ext cx="4893120" cy="24302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256" y="232246"/>
            <a:ext cx="3143250" cy="20923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76769">
            <a:off x="5800655" y="2567398"/>
            <a:ext cx="2971800" cy="39541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936" y="2852935"/>
            <a:ext cx="5400600" cy="36025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84944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6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99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 y="57151"/>
            <a:ext cx="4863448" cy="680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7695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867" y="1"/>
            <a:ext cx="45671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авоъгълник 1"/>
          <p:cNvSpPr/>
          <p:nvPr/>
        </p:nvSpPr>
        <p:spPr>
          <a:xfrm>
            <a:off x="4932041" y="764705"/>
            <a:ext cx="3384376" cy="6093296"/>
          </a:xfrm>
          <a:prstGeom prst="rect">
            <a:avLst/>
          </a:prstGeom>
        </p:spPr>
        <p:txBody>
          <a:bodyPr wrap="square">
            <a:prstTxWarp prst="textPlain">
              <a:avLst/>
            </a:prstTxWarp>
            <a:spAutoFit/>
          </a:bodyPr>
          <a:lstStyle/>
          <a:p>
            <a:r>
              <a:rPr lang="ru-RU" sz="2000" dirty="0" smtClean="0">
                <a:latin typeface="Times New Roman" pitchFamily="18" charset="0"/>
                <a:cs typeface="Times New Roman" pitchFamily="18" charset="0"/>
              </a:rPr>
              <a:t>…</a:t>
            </a:r>
            <a:r>
              <a:rPr lang="ru-RU" sz="2000" dirty="0" err="1" smtClean="0">
                <a:latin typeface="Times New Roman" pitchFamily="18" charset="0"/>
                <a:cs typeface="Times New Roman" pitchFamily="18" charset="0"/>
              </a:rPr>
              <a:t>Лицето</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му, с издути скули, но с </a:t>
            </a:r>
            <a:r>
              <a:rPr lang="ru-RU" sz="2000" dirty="0" smtClean="0">
                <a:latin typeface="Times New Roman" pitchFamily="18" charset="0"/>
                <a:cs typeface="Times New Roman" pitchFamily="18" charset="0"/>
              </a:rPr>
              <a:t>малка </a:t>
            </a:r>
            <a:r>
              <a:rPr lang="ru-RU" sz="2000" dirty="0">
                <a:latin typeface="Times New Roman" pitchFamily="18" charset="0"/>
                <a:cs typeface="Times New Roman" pitchFamily="18" charset="0"/>
              </a:rPr>
              <a:t>челюст, имаше същото безстрастно изражение, дори бе малко високомерно. Редки под ноздрите, а гъсти към края на устата мустаци зле скриваха доста </a:t>
            </a:r>
            <a:r>
              <a:rPr lang="ru-RU" sz="2000" dirty="0" err="1">
                <a:latin typeface="Times New Roman" pitchFamily="18" charset="0"/>
                <a:cs typeface="Times New Roman" pitchFamily="18" charset="0"/>
              </a:rPr>
              <a:t>къса</a:t>
            </a:r>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горна </a:t>
            </a:r>
            <a:r>
              <a:rPr lang="ru-RU" sz="2000" dirty="0">
                <a:latin typeface="Times New Roman" pitchFamily="18" charset="0"/>
                <a:cs typeface="Times New Roman" pitchFamily="18" charset="0"/>
              </a:rPr>
              <a:t>устна, та отдолу се показваха бели здрави, </a:t>
            </a:r>
            <a:r>
              <a:rPr lang="ru-RU" sz="2000" dirty="0" err="1">
                <a:latin typeface="Times New Roman" pitchFamily="18" charset="0"/>
                <a:cs typeface="Times New Roman" pitchFamily="18" charset="0"/>
              </a:rPr>
              <a:t>едри</a:t>
            </a:r>
            <a:r>
              <a:rPr lang="ru-RU" sz="2000" dirty="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зъби</a:t>
            </a: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На това младо лице лежеше умора и някаква горчивина на рано </a:t>
            </a:r>
            <a:r>
              <a:rPr lang="ru-RU" sz="2000" dirty="0" err="1">
                <a:latin typeface="Times New Roman" pitchFamily="18" charset="0"/>
                <a:cs typeface="Times New Roman" pitchFamily="18" charset="0"/>
              </a:rPr>
              <a:t>изстрадал</a:t>
            </a:r>
            <a:r>
              <a:rPr lang="ru-RU" sz="2000" dirty="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човек</a:t>
            </a:r>
            <a:r>
              <a:rPr lang="ru-RU" sz="2000" dirty="0" smtClean="0">
                <a:latin typeface="Times New Roman" pitchFamily="18" charset="0"/>
                <a:cs typeface="Times New Roman" pitchFamily="18" charset="0"/>
              </a:rPr>
              <a:t>.  „..На </a:t>
            </a:r>
            <a:r>
              <a:rPr lang="ru-RU" sz="2000" dirty="0">
                <a:latin typeface="Times New Roman" pitchFamily="18" charset="0"/>
                <a:cs typeface="Times New Roman" pitchFamily="18" charset="0"/>
              </a:rPr>
              <a:t>лицето </a:t>
            </a:r>
            <a:r>
              <a:rPr lang="ru-RU" sz="2000" dirty="0" err="1">
                <a:latin typeface="Times New Roman" pitchFamily="18" charset="0"/>
                <a:cs typeface="Times New Roman" pitchFamily="18" charset="0"/>
              </a:rPr>
              <a:t>ти</a:t>
            </a:r>
            <a:r>
              <a:rPr lang="ru-RU" sz="2000" dirty="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пише</a:t>
            </a:r>
            <a:r>
              <a:rPr lang="ru-RU" sz="2000" dirty="0" smtClean="0">
                <a:latin typeface="Times New Roman" pitchFamily="18" charset="0"/>
                <a:cs typeface="Times New Roman" pitchFamily="18" charset="0"/>
              </a:rPr>
              <a:t>: </a:t>
            </a:r>
            <a:r>
              <a:rPr lang="ru-RU" sz="2000" dirty="0" err="1">
                <a:latin typeface="Times New Roman" pitchFamily="18" charset="0"/>
                <a:cs typeface="Times New Roman" pitchFamily="18" charset="0"/>
              </a:rPr>
              <a:t>с</a:t>
            </a:r>
            <a:r>
              <a:rPr lang="ru-RU" sz="2000" dirty="0" err="1" smtClean="0">
                <a:latin typeface="Times New Roman" pitchFamily="18" charset="0"/>
                <a:cs typeface="Times New Roman" pitchFamily="18" charset="0"/>
              </a:rPr>
              <a:t>ирак</a:t>
            </a:r>
            <a:r>
              <a:rPr lang="ru-RU" sz="2000" dirty="0" smtClean="0">
                <a:latin typeface="Times New Roman" pitchFamily="18" charset="0"/>
                <a:cs typeface="Times New Roman" pitchFamily="18" charset="0"/>
              </a:rPr>
              <a:t>!...“ </a:t>
            </a:r>
            <a:endParaRPr lang="bg-BG" sz="2000" dirty="0">
              <a:latin typeface="Times New Roman" pitchFamily="18" charset="0"/>
              <a:cs typeface="Times New Roman" pitchFamily="18" charset="0"/>
            </a:endParaRPr>
          </a:p>
        </p:txBody>
      </p:sp>
      <p:sp>
        <p:nvSpPr>
          <p:cNvPr id="3" name="Правоъгълник 2"/>
          <p:cNvSpPr/>
          <p:nvPr/>
        </p:nvSpPr>
        <p:spPr>
          <a:xfrm>
            <a:off x="1" y="4149080"/>
            <a:ext cx="4576866" cy="2708920"/>
          </a:xfrm>
          <a:prstGeom prst="rect">
            <a:avLst/>
          </a:prstGeom>
        </p:spPr>
        <p:txBody>
          <a:bodyPr wrap="square">
            <a:prstTxWarp prst="textPlain">
              <a:avLst>
                <a:gd name="adj" fmla="val 51041"/>
              </a:avLst>
            </a:prstTxWarp>
            <a:spAutoFit/>
          </a:bodyPr>
          <a:lstStyle/>
          <a:p>
            <a:pPr algn="just"/>
            <a:r>
              <a:rPr lang="ru-RU" dirty="0" smtClean="0">
                <a:latin typeface="Times New Roman" pitchFamily="18" charset="0"/>
                <a:cs typeface="Times New Roman" pitchFamily="18" charset="0"/>
              </a:rPr>
              <a:t>…Той </a:t>
            </a:r>
            <a:r>
              <a:rPr lang="ru-RU" dirty="0">
                <a:latin typeface="Times New Roman" pitchFamily="18" charset="0"/>
                <a:cs typeface="Times New Roman" pitchFamily="18" charset="0"/>
              </a:rPr>
              <a:t>скиташе по друмищата на света, жаден за топлината на Янудината ръка, която тъй нежно можеше да гали челото му, копнееше да чуе свежия глас, който разведряваше дните му, да зърне пъстрия блясък на зениците, които умееха тъй предано да се взират в неговите, да притисне до лицето си румените й бузи… </a:t>
            </a:r>
            <a:endParaRPr lang="bg-BG" dirty="0">
              <a:latin typeface="Times New Roman" pitchFamily="18" charset="0"/>
              <a:cs typeface="Times New Roman" pitchFamily="18" charset="0"/>
            </a:endParaRPr>
          </a:p>
        </p:txBody>
      </p:sp>
    </p:spTree>
    <p:extLst>
      <p:ext uri="{BB962C8B-B14F-4D97-AF65-F5344CB8AC3E}">
        <p14:creationId xmlns:p14="http://schemas.microsoft.com/office/powerpoint/2010/main" val="99318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9" y="3439"/>
            <a:ext cx="5220072" cy="680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908720"/>
            <a:ext cx="5148064"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авоъгълник 1"/>
          <p:cNvSpPr/>
          <p:nvPr/>
        </p:nvSpPr>
        <p:spPr>
          <a:xfrm>
            <a:off x="4283968" y="1196752"/>
            <a:ext cx="4464496" cy="4104456"/>
          </a:xfrm>
          <a:prstGeom prst="rect">
            <a:avLst/>
          </a:prstGeom>
        </p:spPr>
        <p:txBody>
          <a:bodyPr wrap="square">
            <a:prstTxWarp prst="textPlain">
              <a:avLst/>
            </a:prstTxWarp>
            <a:spAutoFit/>
          </a:bodyPr>
          <a:lstStyle/>
          <a:p>
            <a:r>
              <a:rPr lang="ru-RU" i="1" dirty="0">
                <a:latin typeface="Times New Roman" pitchFamily="18" charset="0"/>
                <a:cs typeface="Times New Roman" pitchFamily="18" charset="0"/>
              </a:rPr>
              <a:t>Там, в долния кат на църквата гробница, където отредените за погребение места </a:t>
            </a:r>
            <a:r>
              <a:rPr lang="ru-RU" i="1" dirty="0" err="1">
                <a:latin typeface="Times New Roman" pitchFamily="18" charset="0"/>
                <a:cs typeface="Times New Roman" pitchFamily="18" charset="0"/>
              </a:rPr>
              <a:t>останаха</a:t>
            </a:r>
            <a:r>
              <a:rPr lang="ru-RU" i="1" dirty="0">
                <a:latin typeface="Times New Roman" pitchFamily="18" charset="0"/>
                <a:cs typeface="Times New Roman" pitchFamily="18" charset="0"/>
              </a:rPr>
              <a:t> </a:t>
            </a:r>
            <a:r>
              <a:rPr lang="ru-RU" i="1" dirty="0" err="1" smtClean="0">
                <a:latin typeface="Times New Roman" pitchFamily="18" charset="0"/>
                <a:cs typeface="Times New Roman" pitchFamily="18" charset="0"/>
              </a:rPr>
              <a:t>празни</a:t>
            </a:r>
            <a:r>
              <a:rPr lang="ru-RU" i="1" dirty="0" smtClean="0">
                <a:latin typeface="Times New Roman" pitchFamily="18" charset="0"/>
                <a:cs typeface="Times New Roman" pitchFamily="18" charset="0"/>
              </a:rPr>
              <a:t>, там, </a:t>
            </a:r>
            <a:r>
              <a:rPr lang="ru-RU" i="1" dirty="0">
                <a:latin typeface="Times New Roman" pitchFamily="18" charset="0"/>
                <a:cs typeface="Times New Roman" pitchFamily="18" charset="0"/>
              </a:rPr>
              <a:t>чрез силата на вдъхновението и майсторството на ръката, ктиторите, трябваше да останат паметни за всички времена… </a:t>
            </a:r>
            <a:endParaRPr lang="bg-BG" i="1"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67944"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131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74295" r="100000"/>
                    </a14:imgEffect>
                  </a14:imgLayer>
                </a14:imgProps>
              </a:ext>
              <a:ext uri="{28A0092B-C50C-407E-A947-70E740481C1C}">
                <a14:useLocalDpi xmlns:a14="http://schemas.microsoft.com/office/drawing/2010/main" val="0"/>
              </a:ext>
            </a:extLst>
          </a:blip>
          <a:srcRect/>
          <a:stretch>
            <a:fillRect/>
          </a:stretch>
        </p:blipFill>
        <p:spPr bwMode="auto">
          <a:xfrm>
            <a:off x="5364088" y="-2"/>
            <a:ext cx="3807347" cy="335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авоъгълник 1"/>
          <p:cNvSpPr/>
          <p:nvPr/>
        </p:nvSpPr>
        <p:spPr>
          <a:xfrm>
            <a:off x="1907704" y="-1"/>
            <a:ext cx="6408712" cy="3356991"/>
          </a:xfrm>
          <a:prstGeom prst="rect">
            <a:avLst/>
          </a:prstGeom>
        </p:spPr>
        <p:txBody>
          <a:bodyPr wrap="square">
            <a:prstTxWarp prst="textPlain">
              <a:avLst/>
            </a:prstTxWarp>
            <a:spAutoFit/>
          </a:bodyPr>
          <a:lstStyle/>
          <a:p>
            <a:pPr algn="just"/>
            <a:r>
              <a:rPr lang="ru-RU" sz="1600" i="1" dirty="0" smtClean="0">
                <a:latin typeface="Times New Roman" pitchFamily="18" charset="0"/>
                <a:cs typeface="Times New Roman" pitchFamily="18" charset="0"/>
              </a:rPr>
              <a:t>- </a:t>
            </a:r>
            <a:r>
              <a:rPr lang="ru-RU" sz="1600" i="1" dirty="0" err="1" smtClean="0">
                <a:latin typeface="Times New Roman" pitchFamily="18" charset="0"/>
                <a:cs typeface="Times New Roman" pitchFamily="18" charset="0"/>
              </a:rPr>
              <a:t>Какво</a:t>
            </a:r>
            <a:r>
              <a:rPr lang="ru-RU" sz="1600" i="1" dirty="0" smtClean="0">
                <a:latin typeface="Times New Roman" pitchFamily="18" charset="0"/>
                <a:cs typeface="Times New Roman" pitchFamily="18" charset="0"/>
              </a:rPr>
              <a:t> </a:t>
            </a:r>
            <a:r>
              <a:rPr lang="ru-RU" sz="1600" i="1" dirty="0">
                <a:latin typeface="Times New Roman" pitchFamily="18" charset="0"/>
                <a:cs typeface="Times New Roman" pitchFamily="18" charset="0"/>
              </a:rPr>
              <a:t>ще изпише зографът от земния живот на нашия спасител и от </a:t>
            </a:r>
            <a:r>
              <a:rPr lang="bg-BG" sz="1600" i="1" dirty="0" smtClean="0">
                <a:latin typeface="Times New Roman" pitchFamily="18" charset="0"/>
                <a:cs typeface="Times New Roman" pitchFamily="18" charset="0"/>
              </a:rPr>
              <a:t>страстите</a:t>
            </a:r>
            <a:r>
              <a:rPr lang="ru-RU" sz="1600" i="1" dirty="0" smtClean="0">
                <a:latin typeface="Times New Roman" pitchFamily="18" charset="0"/>
                <a:cs typeface="Times New Roman" pitchFamily="18" charset="0"/>
              </a:rPr>
              <a:t> </a:t>
            </a:r>
            <a:r>
              <a:rPr lang="ru-RU" sz="1600" i="1" dirty="0">
                <a:latin typeface="Times New Roman" pitchFamily="18" charset="0"/>
                <a:cs typeface="Times New Roman" pitchFamily="18" charset="0"/>
              </a:rPr>
              <a:t>Господни, къде и как ще ги разпредели тук и в притвора, то си е </a:t>
            </a:r>
            <a:r>
              <a:rPr lang="ru-RU" sz="1600" i="1" dirty="0" err="1">
                <a:latin typeface="Times New Roman" pitchFamily="18" charset="0"/>
                <a:cs typeface="Times New Roman" pitchFamily="18" charset="0"/>
              </a:rPr>
              <a:t>негова</a:t>
            </a:r>
            <a:r>
              <a:rPr lang="ru-RU" sz="1600" i="1" dirty="0">
                <a:latin typeface="Times New Roman" pitchFamily="18" charset="0"/>
                <a:cs typeface="Times New Roman" pitchFamily="18" charset="0"/>
              </a:rPr>
              <a:t> </a:t>
            </a:r>
            <a:r>
              <a:rPr lang="ru-RU" sz="1600" i="1" dirty="0" smtClean="0">
                <a:latin typeface="Times New Roman" pitchFamily="18" charset="0"/>
                <a:cs typeface="Times New Roman" pitchFamily="18" charset="0"/>
              </a:rPr>
              <a:t>работа - заговори </a:t>
            </a:r>
            <a:r>
              <a:rPr lang="ru-RU" sz="1600" i="1" dirty="0">
                <a:latin typeface="Times New Roman" pitchFamily="18" charset="0"/>
                <a:cs typeface="Times New Roman" pitchFamily="18" charset="0"/>
              </a:rPr>
              <a:t>Калоян, обърнат към </a:t>
            </a:r>
            <a:r>
              <a:rPr lang="ru-RU" sz="1600" i="1" dirty="0" err="1" smtClean="0">
                <a:latin typeface="Times New Roman" pitchFamily="18" charset="0"/>
                <a:cs typeface="Times New Roman" pitchFamily="18" charset="0"/>
              </a:rPr>
              <a:t>зографа</a:t>
            </a:r>
            <a:r>
              <a:rPr lang="ru-RU" sz="1600" i="1" dirty="0" smtClean="0">
                <a:latin typeface="Times New Roman" pitchFamily="18" charset="0"/>
                <a:cs typeface="Times New Roman" pitchFamily="18" charset="0"/>
              </a:rPr>
              <a:t>. </a:t>
            </a:r>
            <a:r>
              <a:rPr lang="ru-RU" sz="1600" i="1" dirty="0" err="1" smtClean="0">
                <a:latin typeface="Times New Roman" pitchFamily="18" charset="0"/>
                <a:cs typeface="Times New Roman" pitchFamily="18" charset="0"/>
              </a:rPr>
              <a:t>Едно</a:t>
            </a:r>
            <a:r>
              <a:rPr lang="ru-RU" sz="1600" i="1" dirty="0" smtClean="0">
                <a:latin typeface="Times New Roman" pitchFamily="18" charset="0"/>
                <a:cs typeface="Times New Roman" pitchFamily="18" charset="0"/>
              </a:rPr>
              <a:t> </a:t>
            </a:r>
            <a:r>
              <a:rPr lang="ru-RU" sz="1600" i="1" dirty="0">
                <a:latin typeface="Times New Roman" pitchFamily="18" charset="0"/>
                <a:cs typeface="Times New Roman" pitchFamily="18" charset="0"/>
              </a:rPr>
              <a:t>само искам от </a:t>
            </a:r>
            <a:r>
              <a:rPr lang="ru-RU" sz="1600" i="1" dirty="0" smtClean="0">
                <a:latin typeface="Times New Roman" pitchFamily="18" charset="0"/>
                <a:cs typeface="Times New Roman" pitchFamily="18" charset="0"/>
              </a:rPr>
              <a:t>него</a:t>
            </a:r>
            <a:r>
              <a:rPr lang="bg-BG" sz="1600" i="1" dirty="0" smtClean="0">
                <a:latin typeface="Times New Roman" pitchFamily="18" charset="0"/>
                <a:cs typeface="Times New Roman" pitchFamily="18" charset="0"/>
              </a:rPr>
              <a:t>: когато дойде ред кои свети мъже да </a:t>
            </a:r>
            <a:r>
              <a:rPr lang="bg-BG" sz="1600" i="1" dirty="0" smtClean="0">
                <a:latin typeface="Times New Roman" pitchFamily="18" charset="0"/>
                <a:cs typeface="Times New Roman" pitchFamily="18" charset="0"/>
              </a:rPr>
              <a:t>сложи </a:t>
            </a:r>
            <a:r>
              <a:rPr lang="bg-BG" sz="1600" i="1" dirty="0" smtClean="0">
                <a:latin typeface="Times New Roman" pitchFamily="18" charset="0"/>
                <a:cs typeface="Times New Roman" pitchFamily="18" charset="0"/>
              </a:rPr>
              <a:t>на стената, нека знае, че не обичам много пустинниците и постниците. По </a:t>
            </a:r>
            <a:r>
              <a:rPr lang="bg-BG" sz="1600" i="1" dirty="0" err="1" smtClean="0">
                <a:latin typeface="Times New Roman" pitchFamily="18" charset="0"/>
                <a:cs typeface="Times New Roman" pitchFamily="18" charset="0"/>
              </a:rPr>
              <a:t>cа</a:t>
            </a:r>
            <a:r>
              <a:rPr lang="bg-BG" sz="1600" i="1" dirty="0" smtClean="0">
                <a:latin typeface="Times New Roman" pitchFamily="18" charset="0"/>
                <a:cs typeface="Times New Roman" pitchFamily="18" charset="0"/>
              </a:rPr>
              <a:t> ми по сърце ония, които са се борили с меч и с копие в ръце като </a:t>
            </a:r>
            <a:r>
              <a:rPr lang="bg-BG" sz="1600" i="1" dirty="0" smtClean="0">
                <a:latin typeface="Times New Roman" pitchFamily="18" charset="0"/>
                <a:cs typeface="Times New Roman" pitchFamily="18" charset="0"/>
              </a:rPr>
              <a:t>войни</a:t>
            </a:r>
            <a:r>
              <a:rPr lang="bg-BG" sz="1600" i="1" dirty="0" smtClean="0">
                <a:latin typeface="Times New Roman" pitchFamily="18" charset="0"/>
                <a:cs typeface="Times New Roman" pitchFamily="18" charset="0"/>
              </a:rPr>
              <a:t>, нали сам аз съм войник!... Има една приказка: прекален светец и Богу не е драг! И вън в живота, и тук по стените на този храм искам да ме гледат умни и будни очи…</a:t>
            </a:r>
            <a:endParaRPr lang="bg-BG" sz="1600" i="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34" y="173572"/>
            <a:ext cx="2013672" cy="31114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56992"/>
            <a:ext cx="9143999"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5267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26038"/>
            <a:ext cx="9144000" cy="41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авоъгълник 2"/>
          <p:cNvSpPr/>
          <p:nvPr/>
        </p:nvSpPr>
        <p:spPr>
          <a:xfrm>
            <a:off x="107504" y="116632"/>
            <a:ext cx="8928992" cy="2376264"/>
          </a:xfrm>
          <a:prstGeom prst="rect">
            <a:avLst/>
          </a:prstGeom>
        </p:spPr>
        <p:txBody>
          <a:bodyPr wrap="square">
            <a:prstTxWarp prst="textPlain">
              <a:avLst/>
            </a:prstTxWarp>
            <a:spAutoFit/>
          </a:bodyPr>
          <a:lstStyle/>
          <a:p>
            <a:pPr algn="just"/>
            <a:r>
              <a:rPr lang="bg-BG" i="1" dirty="0" smtClean="0">
                <a:latin typeface="Times New Roman" pitchFamily="18" charset="0"/>
                <a:cs typeface="Times New Roman" pitchFamily="18" charset="0"/>
              </a:rPr>
              <a:t>…Вместо </a:t>
            </a:r>
            <a:r>
              <a:rPr lang="bg-BG" i="1" dirty="0" smtClean="0">
                <a:latin typeface="Times New Roman" pitchFamily="18" charset="0"/>
                <a:cs typeface="Times New Roman" pitchFamily="18" charset="0"/>
              </a:rPr>
              <a:t>да дели едните от другите, той ги съединяваше в едни и същи образи, оживени и раздвижени от човешки чувства и вълнения, общи за всички. Нищо земно не можеше да загрози когото и да било Илия </a:t>
            </a:r>
            <a:r>
              <a:rPr lang="bg-BG" i="1" dirty="0" smtClean="0">
                <a:latin typeface="Times New Roman" pitchFamily="18" charset="0"/>
                <a:cs typeface="Times New Roman" pitchFamily="18" charset="0"/>
              </a:rPr>
              <a:t>и, </a:t>
            </a:r>
            <a:r>
              <a:rPr lang="bg-BG" i="1" dirty="0" smtClean="0">
                <a:latin typeface="Times New Roman" pitchFamily="18" charset="0"/>
                <a:cs typeface="Times New Roman" pitchFamily="18" charset="0"/>
              </a:rPr>
              <a:t>затова не се боеше да даде на ликовете на </a:t>
            </a:r>
            <a:r>
              <a:rPr lang="bg-BG" i="1" dirty="0" smtClean="0">
                <a:latin typeface="Times New Roman" pitchFamily="18" charset="0"/>
                <a:cs typeface="Times New Roman" pitchFamily="18" charset="0"/>
              </a:rPr>
              <a:t>светците, </a:t>
            </a:r>
            <a:r>
              <a:rPr lang="bg-BG" i="1" dirty="0" smtClean="0">
                <a:latin typeface="Times New Roman" pitchFamily="18" charset="0"/>
                <a:cs typeface="Times New Roman" pitchFamily="18" charset="0"/>
              </a:rPr>
              <a:t>така </a:t>
            </a:r>
            <a:r>
              <a:rPr lang="bg-BG" i="1" dirty="0" smtClean="0">
                <a:latin typeface="Times New Roman" pitchFamily="18" charset="0"/>
                <a:cs typeface="Times New Roman" pitchFamily="18" charset="0"/>
              </a:rPr>
              <a:t>му се струваше, изражения</a:t>
            </a:r>
            <a:r>
              <a:rPr lang="bg-BG" i="1" dirty="0" smtClean="0">
                <a:latin typeface="Times New Roman" pitchFamily="18" charset="0"/>
                <a:cs typeface="Times New Roman" pitchFamily="18" charset="0"/>
              </a:rPr>
              <a:t>, каквито имаха </a:t>
            </a:r>
            <a:r>
              <a:rPr lang="bg-BG" i="1" dirty="0" err="1" smtClean="0">
                <a:latin typeface="Times New Roman" pitchFamily="18" charset="0"/>
                <a:cs typeface="Times New Roman" pitchFamily="18" charset="0"/>
              </a:rPr>
              <a:t>боянските</a:t>
            </a:r>
            <a:r>
              <a:rPr lang="bg-BG" i="1" dirty="0" smtClean="0">
                <a:latin typeface="Times New Roman" pitchFamily="18" charset="0"/>
                <a:cs typeface="Times New Roman" pitchFamily="18" charset="0"/>
              </a:rPr>
              <a:t> отроци. Вярата му бе искрена и идеше направо от сърцето, а такава бе вярата и на самите </a:t>
            </a:r>
            <a:r>
              <a:rPr lang="bg-BG" i="1" dirty="0" err="1" smtClean="0">
                <a:latin typeface="Times New Roman" pitchFamily="18" charset="0"/>
                <a:cs typeface="Times New Roman" pitchFamily="18" charset="0"/>
              </a:rPr>
              <a:t>боянски</a:t>
            </a:r>
            <a:r>
              <a:rPr lang="bg-BG" i="1" dirty="0" smtClean="0">
                <a:latin typeface="Times New Roman" pitchFamily="18" charset="0"/>
                <a:cs typeface="Times New Roman" pitchFamily="18" charset="0"/>
              </a:rPr>
              <a:t> селяни…</a:t>
            </a:r>
            <a:endParaRPr lang="bg-BG" i="1" dirty="0">
              <a:latin typeface="Times New Roman" pitchFamily="18" charset="0"/>
              <a:cs typeface="Times New Roman" pitchFamily="18" charset="0"/>
            </a:endParaRPr>
          </a:p>
        </p:txBody>
      </p:sp>
    </p:spTree>
    <p:extLst>
      <p:ext uri="{BB962C8B-B14F-4D97-AF65-F5344CB8AC3E}">
        <p14:creationId xmlns:p14="http://schemas.microsoft.com/office/powerpoint/2010/main" val="2247539936"/>
      </p:ext>
    </p:extLst>
  </p:cSld>
  <p:clrMapOvr>
    <a:masterClrMapping/>
  </p:clrMapOvr>
</p:sld>
</file>

<file path=ppt/theme/theme1.xml><?xml version="1.0" encoding="utf-8"?>
<a:theme xmlns:a="http://schemas.openxmlformats.org/drawingml/2006/main" name="Office тема">
  <a:themeElements>
    <a:clrScheme name="О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тема">
  <a:themeElements>
    <a:clrScheme name="О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Тема38</Template>
  <TotalTime>29</TotalTime>
  <Words>563</Words>
  <Application>Microsoft Office PowerPoint</Application>
  <PresentationFormat>Презентация на цял екран (4:3)</PresentationFormat>
  <Paragraphs>15</Paragraphs>
  <Slides>12</Slides>
  <Notes>1</Notes>
  <HiddenSlides>0</HiddenSlides>
  <MMClips>0</MMClips>
  <ScaleCrop>false</ScaleCrop>
  <HeadingPairs>
    <vt:vector size="6" baseType="variant">
      <vt:variant>
        <vt:lpstr>Използвани шрифтове</vt:lpstr>
      </vt:variant>
      <vt:variant>
        <vt:i4>3</vt:i4>
      </vt:variant>
      <vt:variant>
        <vt:lpstr>Тема</vt:lpstr>
      </vt:variant>
      <vt:variant>
        <vt:i4>1</vt:i4>
      </vt:variant>
      <vt:variant>
        <vt:lpstr>Заглавия на слайдовете</vt:lpstr>
      </vt:variant>
      <vt:variant>
        <vt:i4>12</vt:i4>
      </vt:variant>
    </vt:vector>
  </HeadingPairs>
  <TitlesOfParts>
    <vt:vector size="16" baseType="lpstr">
      <vt:lpstr>Arial</vt:lpstr>
      <vt:lpstr>Calibri</vt:lpstr>
      <vt:lpstr>Times New Roman</vt:lpstr>
      <vt:lpstr>Office тема</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Company>GSM-0896166534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PowerPoint</dc:title>
  <dc:creator>diyanski™</dc:creator>
  <cp:lastModifiedBy>Потребител на Windows</cp:lastModifiedBy>
  <cp:revision>10</cp:revision>
  <dcterms:created xsi:type="dcterms:W3CDTF">2021-06-19T18:14:40Z</dcterms:created>
  <dcterms:modified xsi:type="dcterms:W3CDTF">2021-06-21T14:52:30Z</dcterms:modified>
</cp:coreProperties>
</file>