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3" r:id="rId16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946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21070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0335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895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51774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1437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87388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16827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4506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45233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3956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11060-30DB-4047-8797-C807F6C70FFE}" type="datetimeFigureOut">
              <a:rPr lang="bg-BG" smtClean="0"/>
              <a:t>26.6.2021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3396E-9B4F-4691-AAC3-AFD1B5FD788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9001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90"/>
            <a:ext cx="9144001" cy="686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-315416"/>
            <a:ext cx="3558551" cy="316835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2" y="116632"/>
            <a:ext cx="7092278" cy="288031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g-BG" sz="3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Модерният човек на българското възраждане.  </a:t>
            </a:r>
            <a:r>
              <a:rPr lang="bg-BG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3200" b="1" i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Просвещенецът</a:t>
            </a:r>
            <a:r>
              <a:rPr lang="bg-BG" sz="3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модернизатор Райно Попович.</a:t>
            </a:r>
            <a:r>
              <a:rPr lang="bg-BG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bg-BG" sz="32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bg-BG" sz="3200" b="1" i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Пътеписи и проекти на Иван </a:t>
            </a:r>
            <a:r>
              <a:rPr lang="bg-BG" sz="3200" b="1" i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Богоров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 rot="365552">
            <a:off x="5652120" y="2873425"/>
            <a:ext cx="34918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/>
              <a:t>Пламен Хаджиев,</a:t>
            </a:r>
          </a:p>
          <a:p>
            <a:pPr algn="ctr"/>
            <a:r>
              <a:rPr lang="bg-BG" sz="2000" dirty="0" smtClean="0"/>
              <a:t>студент по български език и история,</a:t>
            </a:r>
          </a:p>
          <a:p>
            <a:pPr algn="ctr"/>
            <a:r>
              <a:rPr lang="bg-BG" sz="2000" dirty="0" smtClean="0"/>
              <a:t>Пловдивски </a:t>
            </a:r>
            <a:r>
              <a:rPr lang="bg-BG" sz="2000" dirty="0"/>
              <a:t>университет „Паисий Хилендарски“  </a:t>
            </a:r>
          </a:p>
        </p:txBody>
      </p:sp>
    </p:spTree>
    <p:extLst>
      <p:ext uri="{BB962C8B-B14F-4D97-AF65-F5344CB8AC3E}">
        <p14:creationId xmlns:p14="http://schemas.microsoft.com/office/powerpoint/2010/main" val="136549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203848" y="0"/>
            <a:ext cx="59401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Упътване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българския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език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от Иван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Богоров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1870 г.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203848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33588"/>
            <a:ext cx="5940153" cy="61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1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0.gstatic.com/images?q=tbn%3AANd9GcQdUDLXi6bwM8phO6VmTER23ewIBU73bcJGKg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0" cy="68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107504" y="1412776"/>
            <a:ext cx="4392488" cy="4893647"/>
          </a:xfrm>
          <a:prstGeom prst="rect">
            <a:avLst/>
          </a:prstGeom>
          <a:scene3d>
            <a:camera prst="perspectiveRight"/>
            <a:lightRig rig="threePt" dir="t"/>
          </a:scene3d>
        </p:spPr>
        <p:txBody>
          <a:bodyPr>
            <a:spAutoFit/>
          </a:bodyPr>
          <a:lstStyle/>
          <a:p>
            <a:pPr algn="ctr"/>
            <a:r>
              <a:rPr lang="bg-BG" sz="2400" i="1" dirty="0"/>
              <a:t>“главната помисъл на това пътуване биде да спомогнем </a:t>
            </a:r>
            <a:r>
              <a:rPr lang="bg-BG" sz="2400" i="1" dirty="0" err="1"/>
              <a:t>что-годе</a:t>
            </a:r>
            <a:r>
              <a:rPr lang="bg-BG" sz="2400" i="1" dirty="0"/>
              <a:t> за развитието на ръкоделното чувство между </a:t>
            </a:r>
            <a:r>
              <a:rPr lang="bg-BG" sz="2400" i="1" dirty="0" err="1"/>
              <a:t>българский</a:t>
            </a:r>
            <a:r>
              <a:rPr lang="bg-BG" sz="2400" i="1" dirty="0"/>
              <a:t> народ, </a:t>
            </a:r>
            <a:r>
              <a:rPr lang="bg-BG" sz="2400" i="1" dirty="0" err="1"/>
              <a:t>чтото</a:t>
            </a:r>
            <a:r>
              <a:rPr lang="bg-BG" sz="2400" i="1" dirty="0"/>
              <a:t> да може той по-лесно да познае пътя на своето обогатяване, от което зависи неговото благополучие и благоденствие. За то и нашите </a:t>
            </a:r>
            <a:r>
              <a:rPr lang="bg-BG" sz="2400" i="1" dirty="0" err="1"/>
              <a:t>забележвания</a:t>
            </a:r>
            <a:r>
              <a:rPr lang="bg-BG" sz="2400" i="1" dirty="0"/>
              <a:t> в тази книжка ся отнасят </a:t>
            </a:r>
            <a:r>
              <a:rPr lang="bg-BG" sz="2400" i="1" dirty="0" err="1"/>
              <a:t>повише</a:t>
            </a:r>
            <a:r>
              <a:rPr lang="bg-BG" sz="2400" i="1" dirty="0"/>
              <a:t> към индустрията.“</a:t>
            </a:r>
            <a:r>
              <a:rPr lang="bg-BG" sz="24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94" y="116632"/>
            <a:ext cx="3324225" cy="487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69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авоъгълник 2"/>
          <p:cNvSpPr/>
          <p:nvPr/>
        </p:nvSpPr>
        <p:spPr>
          <a:xfrm>
            <a:off x="-1" y="4221088"/>
            <a:ext cx="6047656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000" i="1" dirty="0" smtClean="0"/>
              <a:t>„Науката </a:t>
            </a:r>
            <a:r>
              <a:rPr lang="bg-BG" sz="2000" i="1" dirty="0"/>
              <a:t>има за предмет развитието й и разпръскването на богатството в обществото и </a:t>
            </a:r>
            <a:r>
              <a:rPr lang="bg-BG" sz="2000" i="1" dirty="0" err="1"/>
              <a:t>майсторский</a:t>
            </a:r>
            <a:r>
              <a:rPr lang="bg-BG" sz="2000" i="1" dirty="0"/>
              <a:t> живот на един народ...Познанието на естествените закони съставлява науката, употреблението на тях закони съставлява майсторските леснини…“</a:t>
            </a:r>
            <a:r>
              <a:rPr lang="bg-BG" sz="2000" dirty="0"/>
              <a:t> </a:t>
            </a:r>
            <a:r>
              <a:rPr lang="bg-BG" sz="2000" dirty="0" smtClean="0"/>
              <a:t>  </a:t>
            </a:r>
            <a:endParaRPr lang="bg-BG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656" y="908720"/>
            <a:ext cx="3096344" cy="4752528"/>
          </a:xfrm>
          <a:prstGeom prst="rect">
            <a:avLst/>
          </a:prstGeom>
          <a:noFill/>
          <a:ln>
            <a:noFill/>
          </a:ln>
          <a:effectLst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6047657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61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2" y="0"/>
            <a:ext cx="53307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510" y="0"/>
            <a:ext cx="37994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612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1331640" y="1340768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/>
              <a:t>Така</a:t>
            </a:r>
            <a:r>
              <a:rPr lang="ru-RU" sz="2400" i="1" dirty="0"/>
              <a:t> </a:t>
            </a:r>
            <a:r>
              <a:rPr lang="ru-RU" sz="2400" i="1" dirty="0" err="1"/>
              <a:t>техните</a:t>
            </a:r>
            <a:r>
              <a:rPr lang="ru-RU" sz="2400" i="1" dirty="0"/>
              <a:t> </a:t>
            </a:r>
            <a:r>
              <a:rPr lang="ru-RU" sz="2400" i="1" dirty="0" err="1"/>
              <a:t>образи</a:t>
            </a:r>
            <a:r>
              <a:rPr lang="ru-RU" sz="2400" i="1" dirty="0"/>
              <a:t> </a:t>
            </a:r>
            <a:r>
              <a:rPr lang="ru-RU" sz="2400" i="1" dirty="0" err="1"/>
              <a:t>пътуват</a:t>
            </a:r>
            <a:r>
              <a:rPr lang="ru-RU" sz="2400" i="1" dirty="0"/>
              <a:t> </a:t>
            </a:r>
            <a:r>
              <a:rPr lang="ru-RU" sz="2400" i="1" dirty="0" err="1"/>
              <a:t>във</a:t>
            </a:r>
            <a:r>
              <a:rPr lang="ru-RU" sz="2400" i="1" dirty="0"/>
              <a:t> </a:t>
            </a:r>
            <a:r>
              <a:rPr lang="ru-RU" sz="2400" i="1" dirty="0" err="1"/>
              <a:t>времето</a:t>
            </a:r>
            <a:r>
              <a:rPr lang="ru-RU" sz="2400" i="1" dirty="0"/>
              <a:t> </a:t>
            </a:r>
            <a:r>
              <a:rPr lang="ru-RU" sz="2400" i="1" dirty="0" err="1"/>
              <a:t>като</a:t>
            </a:r>
            <a:r>
              <a:rPr lang="ru-RU" sz="2400" i="1" dirty="0"/>
              <a:t> </a:t>
            </a:r>
            <a:r>
              <a:rPr lang="ru-RU" sz="2400" i="1" dirty="0" err="1"/>
              <a:t>едни</a:t>
            </a:r>
            <a:r>
              <a:rPr lang="ru-RU" sz="2400" i="1" dirty="0"/>
              <a:t> от </a:t>
            </a:r>
            <a:r>
              <a:rPr lang="ru-RU" sz="2400" i="1" dirty="0" err="1"/>
              <a:t>първите</a:t>
            </a:r>
            <a:r>
              <a:rPr lang="ru-RU" sz="2400" i="1" dirty="0"/>
              <a:t> </a:t>
            </a:r>
            <a:r>
              <a:rPr lang="bg-BG" sz="2400" i="1" dirty="0"/>
              <a:t>„модернизатори“ в новата българска история. В това отношение те ни дават и рядък пример – със своя идеализъм и със своята упоритост. Влиянието им върху поколението, на което принадлежат, е едно от най-силните и плодоносните, каквито знае епохата на Българското възраждане. </a:t>
            </a:r>
          </a:p>
        </p:txBody>
      </p:sp>
    </p:spTree>
    <p:extLst>
      <p:ext uri="{BB962C8B-B14F-4D97-AF65-F5344CB8AC3E}">
        <p14:creationId xmlns:p14="http://schemas.microsoft.com/office/powerpoint/2010/main" val="83928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лавие 1"/>
          <p:cNvSpPr txBox="1">
            <a:spLocks/>
          </p:cNvSpPr>
          <p:nvPr/>
        </p:nvSpPr>
        <p:spPr>
          <a:xfrm>
            <a:off x="2843808" y="1484784"/>
            <a:ext cx="5832648" cy="1872208"/>
          </a:xfrm>
          <a:prstGeom prst="rect">
            <a:avLst/>
          </a:prstGeom>
        </p:spPr>
        <p:txBody>
          <a:bodyPr numCol="1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2"/>
                </a:solidFill>
                <a:latin typeface="Verdana" pitchFamily="34" charset="0"/>
              </a:defRPr>
            </a:lvl9pPr>
          </a:lstStyle>
          <a:p>
            <a:pPr algn="ctr"/>
            <a:r>
              <a:rPr lang="bg-BG" sz="4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Благодарим Ви за Вниманието!</a:t>
            </a:r>
            <a:endParaRPr lang="bg-BG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8222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" y="0"/>
            <a:ext cx="9168341" cy="6858000"/>
          </a:xfrm>
        </p:spPr>
      </p:pic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23530" y="260648"/>
            <a:ext cx="4176463" cy="1296144"/>
          </a:xfrm>
        </p:spPr>
        <p:txBody>
          <a:bodyPr>
            <a:prstTxWarp prst="textPlain">
              <a:avLst>
                <a:gd name="adj" fmla="val 51533"/>
              </a:avLst>
            </a:prstTxWarp>
          </a:bodyPr>
          <a:lstStyle/>
          <a:p>
            <a:r>
              <a:rPr lang="bg-BG" b="1" dirty="0" smtClean="0">
                <a:ln w="10541" cmpd="sng">
                  <a:solidFill>
                    <a:sysClr val="windowText" lastClr="000000"/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Съдържание</a:t>
            </a:r>
            <a:endParaRPr lang="ru-RU" b="1" dirty="0">
              <a:ln w="10541" cmpd="sng">
                <a:solidFill>
                  <a:sysClr val="windowText" lastClr="000000"/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Текстово поле 4"/>
          <p:cNvSpPr txBox="1"/>
          <p:nvPr/>
        </p:nvSpPr>
        <p:spPr>
          <a:xfrm>
            <a:off x="165824" y="2708920"/>
            <a:ext cx="5270272" cy="203132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bg-BG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Модерност</a:t>
            </a: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„проблематичното“ </a:t>
            </a:r>
            <a:r>
              <a:rPr lang="bg-BG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дефиниране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Лица на възрожденската </a:t>
            </a:r>
            <a:r>
              <a:rPr lang="bg-BG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модерност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Райно </a:t>
            </a:r>
            <a:r>
              <a:rPr lang="bg-BG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Попович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Модерната възрожденска </a:t>
            </a:r>
            <a:r>
              <a:rPr lang="bg-BG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периодика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bg-BG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Богоров</a:t>
            </a: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личност и </a:t>
            </a:r>
            <a:r>
              <a:rPr lang="bg-BG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време</a:t>
            </a:r>
            <a:r>
              <a:rPr lang="en-US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bg-BG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bg-BG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Заключения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31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0.gstatic.com/images?q=tbn%3AANd9GcQdUDLXi6bwM8phO6VmTER23ewIBU73bcJGKg&amp;usqp=C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9144000" cy="6859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авоъгълник 1"/>
          <p:cNvSpPr/>
          <p:nvPr/>
        </p:nvSpPr>
        <p:spPr>
          <a:xfrm>
            <a:off x="3203848" y="188640"/>
            <a:ext cx="5040560" cy="792088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bg-BG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Райно Попович /1783 – 1858 г./ 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8208912" cy="4428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9867" r="901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437744"/>
            <a:ext cx="6607089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642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313184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971600" y="1916832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i="1" dirty="0"/>
              <a:t>„на читателите с много премъдри поучения, като да могат от нея да се </a:t>
            </a:r>
            <a:r>
              <a:rPr lang="bg-BG" sz="2400" i="1" dirty="0" err="1"/>
              <a:t>пообреждат</a:t>
            </a:r>
            <a:r>
              <a:rPr lang="bg-BG" sz="2400" i="1" dirty="0"/>
              <a:t>, и да си украсяват жителството, и между хората да имат похвално и </a:t>
            </a:r>
            <a:r>
              <a:rPr lang="bg-BG" sz="2400" i="1" dirty="0" err="1"/>
              <a:t>добронравно</a:t>
            </a:r>
            <a:r>
              <a:rPr lang="bg-BG" sz="2400" i="1" dirty="0"/>
              <a:t> съществуване“.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0689"/>
            <a:ext cx="3193520" cy="57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5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2051720" y="2132856"/>
            <a:ext cx="54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400" dirty="0"/>
              <a:t>„</a:t>
            </a:r>
            <a:r>
              <a:rPr lang="bg-BG" sz="2400" i="1" dirty="0"/>
              <a:t>Нашата грешка е голямата студенина към учението, и великото пренебрежение към четенето, което поражда  невежеството, глупостта и голямото затъмнение на всичките добродетели.“</a:t>
            </a:r>
            <a:r>
              <a:rPr lang="bg-BG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4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3840026" y="116632"/>
            <a:ext cx="468052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Басни или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приказки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Превод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Райно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Попович, 1854 г.</a:t>
            </a:r>
          </a:p>
        </p:txBody>
      </p:sp>
      <p:pic>
        <p:nvPicPr>
          <p:cNvPr id="3" name="Picture 2" descr="http://www.nmogabrovo.com/uploads/vesko/600V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3216570" cy="5976664"/>
          </a:xfrm>
          <a:prstGeom prst="rect">
            <a:avLst/>
          </a:prstGeom>
          <a:noFill/>
          <a:scene3d>
            <a:camera prst="perspective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nmogabrovo.com/uploads/vesko/600Va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075" y="1196752"/>
            <a:ext cx="5712422" cy="543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0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Pics Photos   Abstract Powerpoint Templates R0tUxpU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-121948"/>
            <a:ext cx="1907704" cy="32004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&amp;Rcy;&amp;acy;&amp;kcy;&amp;ocy;&amp;vcy;&amp;scy;&amp;kcy;&amp;icy; – &amp;scy; &amp;lcy;&amp;icy;&amp;rcy;&amp;acy; &amp;icy; &amp;tcy;&amp;rcy;&amp;hardcy;&amp;bcy;&amp;acy; &amp;scy;&amp;hardcy;&amp;bcy;&amp;ucy;&amp;dcy;&amp;icy; &amp;ncy;&amp;acy;&amp;rcy;&amp;ocy;&amp;dcy;&amp;ncy;&amp;acy;&amp;tcy;&amp;acy; &amp;scy;&amp;vcy;&amp;yacy;&amp;scy;&amp;tcy; &amp;scy;&amp;rcy;&amp;iecy;&amp;shchcy;&amp;ucy; &amp;mcy;&amp;icy;&amp;tcy;&amp;acy; &amp;zcy;&amp;acy; „&amp;dcy;&amp;ocy;&amp;bcy;&amp;rcy;&amp;icy;&amp;yacy;“  &amp;Dcy;&amp;yacy;&amp;dcy;&amp;ocy; &amp;Icy;&amp;vcy;&amp;acy;&amp;ncy; - &amp;Fcy;&amp;acy;&amp;kcy;&amp;tcy;&amp;ocy;&amp;r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9" y="4449470"/>
            <a:ext cx="2558603" cy="22053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196240"/>
            <a:ext cx="1494929" cy="22092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Извита надолу лента 4"/>
          <p:cNvSpPr/>
          <p:nvPr/>
        </p:nvSpPr>
        <p:spPr>
          <a:xfrm>
            <a:off x="1478698" y="1808820"/>
            <a:ext cx="6186604" cy="3240360"/>
          </a:xfrm>
          <a:prstGeom prst="ellipseRibbon">
            <a:avLst>
              <a:gd name="adj1" fmla="val 19942"/>
              <a:gd name="adj2" fmla="val 61978"/>
              <a:gd name="adj3" fmla="val 15322"/>
            </a:avLst>
          </a:prstGeom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bg-BG" sz="2400" dirty="0">
                <a:solidFill>
                  <a:schemeClr val="tx1"/>
                </a:solidFill>
                <a:effectLst/>
              </a:rPr>
              <a:t>Свидетелство за мащабите на личността на учителя Попович и размаха на дейността му е и богатата му палитра от ученици: </a:t>
            </a:r>
            <a:endParaRPr lang="ru-RU" sz="240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89851"/>
            <a:ext cx="2123728" cy="27681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7936"/>
            <a:ext cx="2377416" cy="21826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1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Картина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"/>
            <a:ext cx="1979712" cy="6858000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2051720" y="6292246"/>
            <a:ext cx="60866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/>
              <a:t>Паметник</a:t>
            </a:r>
            <a:r>
              <a:rPr lang="ru-RU" sz="2000" dirty="0"/>
              <a:t> </a:t>
            </a:r>
            <a:r>
              <a:rPr lang="bg-BG" sz="2000" dirty="0" smtClean="0"/>
              <a:t>и мемориал </a:t>
            </a:r>
            <a:r>
              <a:rPr lang="ru-RU" sz="2000" dirty="0" smtClean="0"/>
              <a:t>на </a:t>
            </a:r>
            <a:r>
              <a:rPr lang="ru-RU" sz="2000" dirty="0"/>
              <a:t>д-р Иван </a:t>
            </a:r>
            <a:r>
              <a:rPr lang="ru-RU" sz="2000" dirty="0" err="1"/>
              <a:t>Богоров</a:t>
            </a:r>
            <a:r>
              <a:rPr lang="ru-RU" sz="2000" dirty="0"/>
              <a:t> в </a:t>
            </a:r>
            <a:r>
              <a:rPr lang="ru-RU" sz="2000" dirty="0" err="1"/>
              <a:t>Карлово</a:t>
            </a:r>
            <a:endParaRPr lang="ru-RU" sz="2000" dirty="0"/>
          </a:p>
        </p:txBody>
      </p:sp>
      <p:sp>
        <p:nvSpPr>
          <p:cNvPr id="3" name="AutoShape 2" descr="https://plovdivnow.bg/news/2018/07/27/entsiklopedistat-ivan-bogorov-koito-67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10681"/>
            <a:ext cx="2873896" cy="18500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74" y="1340769"/>
            <a:ext cx="3095105" cy="44506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авоъгълник 3"/>
          <p:cNvSpPr/>
          <p:nvPr/>
        </p:nvSpPr>
        <p:spPr>
          <a:xfrm>
            <a:off x="2267744" y="332655"/>
            <a:ext cx="417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2400" b="1" u="sng" dirty="0">
                <a:latin typeface="Times New Roman" pitchFamily="18" charset="0"/>
                <a:cs typeface="Times New Roman" pitchFamily="18" charset="0"/>
              </a:rPr>
              <a:t>Иван </a:t>
            </a:r>
            <a:r>
              <a:rPr lang="bg-BG" sz="2400" b="1" u="sng" dirty="0" err="1" smtClean="0">
                <a:latin typeface="Times New Roman" pitchFamily="18" charset="0"/>
                <a:cs typeface="Times New Roman" pitchFamily="18" charset="0"/>
              </a:rPr>
              <a:t>Богоров</a:t>
            </a:r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2400" b="1" u="sng" dirty="0" smtClean="0">
                <a:latin typeface="Times New Roman" pitchFamily="18" charset="0"/>
                <a:cs typeface="Times New Roman" pitchFamily="18" charset="0"/>
              </a:rPr>
              <a:t>/1818 – 1892г./ </a:t>
            </a:r>
            <a:endParaRPr lang="ru-RU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83" y="3302100"/>
            <a:ext cx="3700994" cy="2772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410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-15602" y="2348880"/>
            <a:ext cx="5580112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bg-BG" sz="2400" i="1" dirty="0"/>
              <a:t>„Всичките народи около нас си издигнаха главите и виждат по светът що става и какво трябва да правят… Не требва ли да </a:t>
            </a:r>
            <a:r>
              <a:rPr lang="bg-BG" sz="2400" i="1" dirty="0" err="1"/>
              <a:t>продумами</a:t>
            </a:r>
            <a:r>
              <a:rPr lang="bg-BG" sz="2400" i="1" dirty="0"/>
              <a:t> поне една дума в царствата на народите?… И </a:t>
            </a:r>
            <a:r>
              <a:rPr lang="bg-BG" sz="2400" i="1" dirty="0" err="1"/>
              <a:t>ний</a:t>
            </a:r>
            <a:r>
              <a:rPr lang="bg-BG" sz="2400" i="1" dirty="0"/>
              <a:t> </a:t>
            </a:r>
            <a:r>
              <a:rPr lang="bg-BG" sz="2400" i="1" dirty="0" err="1"/>
              <a:t>българете</a:t>
            </a:r>
            <a:r>
              <a:rPr lang="bg-BG" sz="2400" i="1" dirty="0"/>
              <a:t> трябва да започнем да са </a:t>
            </a:r>
            <a:r>
              <a:rPr lang="bg-BG" sz="2400" i="1" dirty="0" err="1"/>
              <a:t>усещами</a:t>
            </a:r>
            <a:r>
              <a:rPr lang="bg-BG" sz="2400" i="1" dirty="0"/>
              <a:t> като народ, който има същите правди с другите </a:t>
            </a:r>
            <a:r>
              <a:rPr lang="bg-BG" sz="2400" i="1" dirty="0" err="1"/>
              <a:t>европски</a:t>
            </a:r>
            <a:r>
              <a:rPr lang="bg-BG" sz="2400" i="1" dirty="0"/>
              <a:t> народи!”. </a:t>
            </a:r>
            <a:endParaRPr lang="bg-BG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904" y="1052736"/>
            <a:ext cx="3474013" cy="5328592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051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374</Words>
  <Application>Microsoft Office PowerPoint</Application>
  <PresentationFormat>Презентация на цял екран (4:3)</PresentationFormat>
  <Paragraphs>24</Paragraphs>
  <Slides>15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15</vt:i4>
      </vt:variant>
    </vt:vector>
  </HeadingPairs>
  <TitlesOfParts>
    <vt:vector size="20" baseType="lpstr">
      <vt:lpstr>Arial</vt:lpstr>
      <vt:lpstr>Calibri</vt:lpstr>
      <vt:lpstr>Times New Roman</vt:lpstr>
      <vt:lpstr>Wingdings</vt:lpstr>
      <vt:lpstr>Office тема</vt:lpstr>
      <vt:lpstr>Модерният човек на българското възраждане.   Просвещенецът модернизатор Райно Попович. Пътеписи и проекти на Иван Богоров</vt:lpstr>
      <vt:lpstr>Съдържание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>GSM-0896166534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Модерният човек на българското възраждане.   Просвещенецът модернизатор Райно Попович. Пътеписи и проекти на Иван Богоров</dc:title>
  <dc:creator>diyanski™</dc:creator>
  <cp:lastModifiedBy>Потребител на Windows</cp:lastModifiedBy>
  <cp:revision>5</cp:revision>
  <dcterms:created xsi:type="dcterms:W3CDTF">2021-06-25T19:40:16Z</dcterms:created>
  <dcterms:modified xsi:type="dcterms:W3CDTF">2021-06-26T06:26:53Z</dcterms:modified>
</cp:coreProperties>
</file>