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 id="2147483869" r:id="rId3"/>
    <p:sldMasterId id="2147483886" r:id="rId4"/>
    <p:sldMasterId id="2147483903" r:id="rId5"/>
    <p:sldMasterId id="2147483937" r:id="rId6"/>
    <p:sldMasterId id="2147483954" r:id="rId7"/>
    <p:sldMasterId id="2147483971" r:id="rId8"/>
    <p:sldMasterId id="2147484039" r:id="rId9"/>
    <p:sldMasterId id="2147484073" r:id="rId10"/>
  </p:sldMasterIdLst>
  <p:notesMasterIdLst>
    <p:notesMasterId r:id="rId59"/>
  </p:notesMasterIdLst>
  <p:sldIdLst>
    <p:sldId id="256" r:id="rId11"/>
    <p:sldId id="278" r:id="rId12"/>
    <p:sldId id="267"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327" r:id="rId26"/>
    <p:sldId id="291" r:id="rId27"/>
    <p:sldId id="292" r:id="rId28"/>
    <p:sldId id="295" r:id="rId29"/>
    <p:sldId id="326" r:id="rId30"/>
    <p:sldId id="296" r:id="rId31"/>
    <p:sldId id="298" r:id="rId32"/>
    <p:sldId id="325" r:id="rId33"/>
    <p:sldId id="299" r:id="rId34"/>
    <p:sldId id="300" r:id="rId35"/>
    <p:sldId id="301" r:id="rId36"/>
    <p:sldId id="302" r:id="rId37"/>
    <p:sldId id="303" r:id="rId38"/>
    <p:sldId id="305" r:id="rId39"/>
    <p:sldId id="306" r:id="rId40"/>
    <p:sldId id="307" r:id="rId41"/>
    <p:sldId id="308" r:id="rId42"/>
    <p:sldId id="312" r:id="rId43"/>
    <p:sldId id="314" r:id="rId44"/>
    <p:sldId id="332" r:id="rId45"/>
    <p:sldId id="333" r:id="rId46"/>
    <p:sldId id="315" r:id="rId47"/>
    <p:sldId id="316" r:id="rId48"/>
    <p:sldId id="330" r:id="rId49"/>
    <p:sldId id="331" r:id="rId50"/>
    <p:sldId id="318" r:id="rId51"/>
    <p:sldId id="319" r:id="rId52"/>
    <p:sldId id="320" r:id="rId53"/>
    <p:sldId id="321" r:id="rId54"/>
    <p:sldId id="322" r:id="rId55"/>
    <p:sldId id="334" r:id="rId56"/>
    <p:sldId id="323" r:id="rId57"/>
    <p:sldId id="27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5274" autoAdjust="0"/>
  </p:normalViewPr>
  <p:slideViewPr>
    <p:cSldViewPr snapToGrid="0">
      <p:cViewPr varScale="1">
        <p:scale>
          <a:sx n="82" d="100"/>
          <a:sy n="82" d="100"/>
        </p:scale>
        <p:origin x="802" y="7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C5338-432C-45C0-B4EE-2B0DDEAB0DE0}" type="datetimeFigureOut">
              <a:rPr lang="bg-BG" smtClean="0"/>
              <a:t>10.10.2024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0B934-0587-4DB6-836A-252AB46431FE}" type="slidenum">
              <a:rPr lang="bg-BG" smtClean="0"/>
              <a:t>‹#›</a:t>
            </a:fld>
            <a:endParaRPr lang="bg-BG"/>
          </a:p>
        </p:txBody>
      </p:sp>
    </p:spTree>
    <p:extLst>
      <p:ext uri="{BB962C8B-B14F-4D97-AF65-F5344CB8AC3E}">
        <p14:creationId xmlns:p14="http://schemas.microsoft.com/office/powerpoint/2010/main" val="48571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0920CFB0-2063-4089-BAF3-F785BEF1EED0}" type="slidenum">
              <a:rPr lang="bg-BG" smtClean="0"/>
              <a:t>4</a:t>
            </a:fld>
            <a:endParaRPr lang="bg-BG"/>
          </a:p>
        </p:txBody>
      </p:sp>
    </p:spTree>
    <p:extLst>
      <p:ext uri="{BB962C8B-B14F-4D97-AF65-F5344CB8AC3E}">
        <p14:creationId xmlns:p14="http://schemas.microsoft.com/office/powerpoint/2010/main" val="62978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0920CFB0-2063-4089-BAF3-F785BEF1EED0}" type="slidenum">
              <a:rPr lang="bg-BG" smtClean="0"/>
              <a:t>6</a:t>
            </a:fld>
            <a:endParaRPr lang="bg-BG"/>
          </a:p>
        </p:txBody>
      </p:sp>
    </p:spTree>
    <p:extLst>
      <p:ext uri="{BB962C8B-B14F-4D97-AF65-F5344CB8AC3E}">
        <p14:creationId xmlns:p14="http://schemas.microsoft.com/office/powerpoint/2010/main" val="377538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E012-9E2E-4477-8B5C-4E7D4E9BC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33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E012-9E2E-4477-8B5C-4E7D4E9BC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80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E012-9E2E-4477-8B5C-4E7D4E9BC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4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E012-9E2E-4477-8B5C-4E7D4E9BC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0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E012-9E2E-4477-8B5C-4E7D4E9BC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6247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91381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9013900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43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384860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65235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9651814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2824320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297702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8789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066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76560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340783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9228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55153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4335644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506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20173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409599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650441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07079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88274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19729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419102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358611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495171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9411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75246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92654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55855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31901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871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0207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3130547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7724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19204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9470728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59173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62445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50800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1228600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6775902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4201531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4075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17222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94961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58000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777010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4895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39372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4270435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3075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25435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483530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60283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748258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858812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85532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41349771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752696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3677447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0131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2212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416132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7798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2596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944583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77167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40110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9303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218696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222536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132298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3619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59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10/10/2024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341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67659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6079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4153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749701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7570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0351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391033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7908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84132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12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3069931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868995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3267387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1622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1450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8550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9997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7820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2668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059402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2594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20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43588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08714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15210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8706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3608054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3021071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97142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3785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0551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0778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67934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39446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3315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712626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3820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038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91494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26537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84255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2105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985150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483933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2326467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6169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7776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674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2998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10/10/2024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1751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31635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7164183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9905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on the right dark">
    <p:bg>
      <p:bgPr>
        <a:solidFill>
          <a:schemeClr val="accent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49AEB6-4539-A203-D085-8EBE329C08E0}"/>
              </a:ext>
            </a:extLst>
          </p:cNvPr>
          <p:cNvSpPr/>
          <p:nvPr userDrawn="1"/>
        </p:nvSpPr>
        <p:spPr>
          <a:xfrm>
            <a:off x="3962399" y="858"/>
            <a:ext cx="8271641" cy="68571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B4546"/>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accent4"/>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35331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71032" y="179222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71032" y="3941064"/>
            <a:ext cx="4754880" cy="1682750"/>
          </a:xfrm>
        </p:spPr>
        <p:txBody>
          <a:bodyPr/>
          <a:lstStyle>
            <a:lvl1pPr marL="283464" indent="-283464">
              <a:lnSpc>
                <a:spcPct val="150000"/>
              </a:lnSpc>
              <a:spcBef>
                <a:spcPts val="0"/>
              </a:spcBef>
              <a:defRPr sz="1600">
                <a:solidFill>
                  <a:schemeClr val="accent5"/>
                </a:solidFill>
              </a:defRPr>
            </a:lvl1pPr>
            <a:lvl2pPr indent="-283464">
              <a:lnSpc>
                <a:spcPct val="150000"/>
              </a:lnSpc>
              <a:spcBef>
                <a:spcPts val="0"/>
              </a:spcBef>
              <a:defRPr sz="1600">
                <a:solidFill>
                  <a:schemeClr val="accent5"/>
                </a:solidFill>
              </a:defRPr>
            </a:lvl2pPr>
            <a:lvl3pPr indent="-283464">
              <a:lnSpc>
                <a:spcPct val="150000"/>
              </a:lnSpc>
              <a:spcBef>
                <a:spcPts val="0"/>
              </a:spcBef>
              <a:defRPr sz="1600">
                <a:solidFill>
                  <a:schemeClr val="accent5"/>
                </a:solidFill>
              </a:defRPr>
            </a:lvl3pPr>
            <a:lvl4pPr indent="-283464">
              <a:lnSpc>
                <a:spcPct val="150000"/>
              </a:lnSpc>
              <a:spcBef>
                <a:spcPts val="0"/>
              </a:spcBef>
              <a:defRPr sz="1600">
                <a:solidFill>
                  <a:schemeClr val="accent5"/>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0D78A0CF-0A37-4436-67C4-B32FD7703E96}"/>
              </a:ext>
            </a:extLst>
          </p:cNvPr>
          <p:cNvGrpSpPr/>
          <p:nvPr userDrawn="1"/>
        </p:nvGrpSpPr>
        <p:grpSpPr>
          <a:xfrm>
            <a:off x="-28308" y="2514621"/>
            <a:ext cx="5666632" cy="0"/>
            <a:chOff x="5464255" y="5541151"/>
            <a:chExt cx="5666632" cy="0"/>
          </a:xfrm>
        </p:grpSpPr>
        <p:cxnSp>
          <p:nvCxnSpPr>
            <p:cNvPr id="24" name="Straight Connector 23">
              <a:extLst>
                <a:ext uri="{FF2B5EF4-FFF2-40B4-BE49-F238E27FC236}">
                  <a16:creationId xmlns:a16="http://schemas.microsoft.com/office/drawing/2014/main" id="{8FC6D8A4-CA31-16C2-95B7-B98F65F29A69}"/>
                </a:ext>
              </a:extLst>
            </p:cNvPr>
            <p:cNvCxnSpPr>
              <a:cxnSpLocks/>
            </p:cNvCxnSpPr>
            <p:nvPr/>
          </p:nvCxnSpPr>
          <p:spPr>
            <a:xfrm>
              <a:off x="5464255" y="5541151"/>
              <a:ext cx="3991534"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097A8D-64FC-CDBD-4497-5E32BC6AF9C2}"/>
                </a:ext>
              </a:extLst>
            </p:cNvPr>
            <p:cNvCxnSpPr>
              <a:cxnSpLocks/>
            </p:cNvCxnSpPr>
            <p:nvPr/>
          </p:nvCxnSpPr>
          <p:spPr>
            <a:xfrm>
              <a:off x="9454487" y="5541151"/>
              <a:ext cx="16764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2127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2295144" y="1463040"/>
            <a:ext cx="7498080" cy="704088"/>
          </a:xfrm>
        </p:spPr>
        <p:txBody>
          <a:bodyPr/>
          <a:lstStyle>
            <a:lvl1pPr>
              <a:defRPr sz="5000"/>
            </a:lvl1pPr>
          </a:lstStyle>
          <a:p>
            <a:r>
              <a:rPr lang="en-US" noProof="0"/>
              <a:t>Click to edit Master title style</a:t>
            </a:r>
          </a:p>
        </p:txBody>
      </p:sp>
      <p:grpSp>
        <p:nvGrpSpPr>
          <p:cNvPr id="9" name="Group 8">
            <a:extLst>
              <a:ext uri="{FF2B5EF4-FFF2-40B4-BE49-F238E27FC236}">
                <a16:creationId xmlns:a16="http://schemas.microsoft.com/office/drawing/2014/main" id="{52784B99-8374-AA22-4161-578F9BF77E2B}"/>
              </a:ext>
            </a:extLst>
          </p:cNvPr>
          <p:cNvGrpSpPr/>
          <p:nvPr userDrawn="1"/>
        </p:nvGrpSpPr>
        <p:grpSpPr>
          <a:xfrm>
            <a:off x="2400300" y="2535841"/>
            <a:ext cx="9801127" cy="821"/>
            <a:chOff x="2286319" y="5546299"/>
            <a:chExt cx="9801127" cy="903"/>
          </a:xfrm>
        </p:grpSpPr>
        <p:cxnSp>
          <p:nvCxnSpPr>
            <p:cNvPr id="10" name="Straight Connector 9">
              <a:extLst>
                <a:ext uri="{FF2B5EF4-FFF2-40B4-BE49-F238E27FC236}">
                  <a16:creationId xmlns:a16="http://schemas.microsoft.com/office/drawing/2014/main" id="{F0F45B19-145D-7398-7A64-A88B28251AAD}"/>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29EB3C-D7BA-1FCE-3158-8F1116C6F5BE}"/>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2322576"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2322576" y="444398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2020824" y="3401568"/>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2020824" y="4901184"/>
            <a:ext cx="8379220" cy="975260"/>
          </a:xfrm>
        </p:spPr>
        <p:txBody>
          <a:bodyPr numCol="2"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707632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CF6E0F-D722-BAD9-C6AD-9A11DAE47E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1160B7A-B490-F67E-2740-38CA3A987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8" name="Title 1">
            <a:extLst>
              <a:ext uri="{FF2B5EF4-FFF2-40B4-BE49-F238E27FC236}">
                <a16:creationId xmlns:a16="http://schemas.microsoft.com/office/drawing/2014/main" id="{814A6C9A-83F0-5E94-8A5B-89CB08282C38}"/>
              </a:ext>
            </a:extLst>
          </p:cNvPr>
          <p:cNvSpPr>
            <a:spLocks noGrp="1"/>
          </p:cNvSpPr>
          <p:nvPr>
            <p:ph type="title"/>
          </p:nvPr>
        </p:nvSpPr>
        <p:spPr>
          <a:xfrm>
            <a:off x="603504" y="1463040"/>
            <a:ext cx="10871708" cy="704088"/>
          </a:xfrm>
        </p:spPr>
        <p:txBody>
          <a:bodyPr/>
          <a:lstStyle>
            <a:lvl1pPr>
              <a:defRPr sz="5000"/>
            </a:lvl1pPr>
          </a:lstStyle>
          <a:p>
            <a:r>
              <a:rPr lang="en-US" dirty="0"/>
              <a:t>Click to edit Master title style</a:t>
            </a:r>
            <a:endParaRPr lang="en-PK" dirty="0"/>
          </a:p>
        </p:txBody>
      </p:sp>
      <p:sp>
        <p:nvSpPr>
          <p:cNvPr id="12" name="Text Placeholder 10">
            <a:extLst>
              <a:ext uri="{FF2B5EF4-FFF2-40B4-BE49-F238E27FC236}">
                <a16:creationId xmlns:a16="http://schemas.microsoft.com/office/drawing/2014/main" id="{F8F78388-68BC-0124-C243-36D5B5DC78E6}"/>
              </a:ext>
            </a:extLst>
          </p:cNvPr>
          <p:cNvSpPr>
            <a:spLocks noGrp="1"/>
          </p:cNvSpPr>
          <p:nvPr>
            <p:ph type="body" sz="quarter" idx="13"/>
          </p:nvPr>
        </p:nvSpPr>
        <p:spPr>
          <a:xfrm>
            <a:off x="649224"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3" name="Text Placeholder 10">
            <a:extLst>
              <a:ext uri="{FF2B5EF4-FFF2-40B4-BE49-F238E27FC236}">
                <a16:creationId xmlns:a16="http://schemas.microsoft.com/office/drawing/2014/main" id="{D7FBEF6F-7749-849E-36C5-CC056F30711F}"/>
              </a:ext>
            </a:extLst>
          </p:cNvPr>
          <p:cNvSpPr>
            <a:spLocks noGrp="1"/>
          </p:cNvSpPr>
          <p:nvPr>
            <p:ph type="body" sz="quarter" idx="14"/>
          </p:nvPr>
        </p:nvSpPr>
        <p:spPr>
          <a:xfrm>
            <a:off x="433425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8A350182-DD59-73E2-C20A-4B5FE6715444}"/>
              </a:ext>
            </a:extLst>
          </p:cNvPr>
          <p:cNvSpPr>
            <a:spLocks noGrp="1"/>
          </p:cNvSpPr>
          <p:nvPr>
            <p:ph type="body" sz="quarter" idx="15"/>
          </p:nvPr>
        </p:nvSpPr>
        <p:spPr>
          <a:xfrm>
            <a:off x="365760"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13">
            <a:extLst>
              <a:ext uri="{FF2B5EF4-FFF2-40B4-BE49-F238E27FC236}">
                <a16:creationId xmlns:a16="http://schemas.microsoft.com/office/drawing/2014/main" id="{5E14A588-A920-9AE0-A268-A008EAF6FCBA}"/>
              </a:ext>
            </a:extLst>
          </p:cNvPr>
          <p:cNvSpPr>
            <a:spLocks noGrp="1"/>
          </p:cNvSpPr>
          <p:nvPr>
            <p:ph type="body" sz="quarter" idx="16"/>
          </p:nvPr>
        </p:nvSpPr>
        <p:spPr>
          <a:xfrm>
            <a:off x="4005072"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15">
            <a:extLst>
              <a:ext uri="{FF2B5EF4-FFF2-40B4-BE49-F238E27FC236}">
                <a16:creationId xmlns:a16="http://schemas.microsoft.com/office/drawing/2014/main" id="{B8221A12-8B19-605A-2244-2D732269C955}"/>
              </a:ext>
            </a:extLst>
          </p:cNvPr>
          <p:cNvGrpSpPr/>
          <p:nvPr userDrawn="1"/>
        </p:nvGrpSpPr>
        <p:grpSpPr>
          <a:xfrm>
            <a:off x="716788" y="2527173"/>
            <a:ext cx="10758424" cy="1564"/>
            <a:chOff x="2792270" y="5541172"/>
            <a:chExt cx="11391900" cy="158"/>
          </a:xfrm>
        </p:grpSpPr>
        <p:cxnSp>
          <p:nvCxnSpPr>
            <p:cNvPr id="17" name="Straight Connector 16">
              <a:extLst>
                <a:ext uri="{FF2B5EF4-FFF2-40B4-BE49-F238E27FC236}">
                  <a16:creationId xmlns:a16="http://schemas.microsoft.com/office/drawing/2014/main" id="{A86C500B-5A93-298F-7CEF-ED445452E460}"/>
                </a:ext>
              </a:extLst>
            </p:cNvPr>
            <p:cNvCxnSpPr>
              <a:cxnSpLocks/>
            </p:cNvCxnSpPr>
            <p:nvPr/>
          </p:nvCxnSpPr>
          <p:spPr>
            <a:xfrm>
              <a:off x="2792270" y="5541172"/>
              <a:ext cx="676046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A559BC-EF4A-29D4-CF56-6425516A5D91}"/>
                </a:ext>
              </a:extLst>
            </p:cNvPr>
            <p:cNvCxnSpPr>
              <a:cxnSpLocks/>
            </p:cNvCxnSpPr>
            <p:nvPr/>
          </p:nvCxnSpPr>
          <p:spPr>
            <a:xfrm>
              <a:off x="9552734" y="5541330"/>
              <a:ext cx="4631436"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xt Placeholder 10">
            <a:extLst>
              <a:ext uri="{FF2B5EF4-FFF2-40B4-BE49-F238E27FC236}">
                <a16:creationId xmlns:a16="http://schemas.microsoft.com/office/drawing/2014/main" id="{D2D34186-8505-57AE-F518-0C83BF1C06C9}"/>
              </a:ext>
            </a:extLst>
          </p:cNvPr>
          <p:cNvSpPr>
            <a:spLocks noGrp="1"/>
          </p:cNvSpPr>
          <p:nvPr>
            <p:ph type="body" sz="quarter" idx="17"/>
          </p:nvPr>
        </p:nvSpPr>
        <p:spPr>
          <a:xfrm>
            <a:off x="8266176" y="2980944"/>
            <a:ext cx="3282696" cy="1106424"/>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 Placeholder 13">
            <a:extLst>
              <a:ext uri="{FF2B5EF4-FFF2-40B4-BE49-F238E27FC236}">
                <a16:creationId xmlns:a16="http://schemas.microsoft.com/office/drawing/2014/main" id="{ABE767DA-9D93-94AD-D34D-2B8A51A76645}"/>
              </a:ext>
            </a:extLst>
          </p:cNvPr>
          <p:cNvSpPr>
            <a:spLocks noGrp="1"/>
          </p:cNvSpPr>
          <p:nvPr>
            <p:ph type="body" sz="quarter" idx="18"/>
          </p:nvPr>
        </p:nvSpPr>
        <p:spPr>
          <a:xfrm>
            <a:off x="7973568" y="4114800"/>
            <a:ext cx="3282696" cy="975260"/>
          </a:xfrm>
        </p:spPr>
        <p:txBody>
          <a:bodyPr numCol="1" spcCol="91440"/>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22145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86B75-C16C-C033-D27D-FF84EFB71131}"/>
              </a:ext>
            </a:extLst>
          </p:cNvPr>
          <p:cNvSpPr/>
          <p:nvPr userDrawn="1"/>
        </p:nvSpPr>
        <p:spPr>
          <a:xfrm>
            <a:off x="0" y="0"/>
            <a:ext cx="10020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E31443F-EAC2-06D1-A3D1-D73510EAF2A3}"/>
              </a:ext>
            </a:extLst>
          </p:cNvPr>
          <p:cNvSpPr>
            <a:spLocks noGrp="1"/>
          </p:cNvSpPr>
          <p:nvPr>
            <p:ph type="title"/>
          </p:nvPr>
        </p:nvSpPr>
        <p:spPr>
          <a:xfrm>
            <a:off x="2313432" y="1426464"/>
            <a:ext cx="6675120" cy="1702816"/>
          </a:xfrm>
        </p:spPr>
        <p:txBody>
          <a:bodyPr anchor="t"/>
          <a:lstStyle>
            <a:lvl1pPr>
              <a:lnSpc>
                <a:spcPct val="80000"/>
              </a:lnSpc>
              <a:defRPr sz="7200" cap="all" baseline="0">
                <a:solidFill>
                  <a:schemeClr val="bg1"/>
                </a:solidFill>
              </a:defRPr>
            </a:lvl1pPr>
          </a:lstStyle>
          <a:p>
            <a:r>
              <a:rPr lang="en-US" dirty="0"/>
              <a:t>Click to edit Master title style</a:t>
            </a:r>
          </a:p>
        </p:txBody>
      </p:sp>
      <p:grpSp>
        <p:nvGrpSpPr>
          <p:cNvPr id="7" name="Group 6">
            <a:extLst>
              <a:ext uri="{FF2B5EF4-FFF2-40B4-BE49-F238E27FC236}">
                <a16:creationId xmlns:a16="http://schemas.microsoft.com/office/drawing/2014/main" id="{D80535FC-1B0E-C4EB-FE55-190522219FEA}"/>
              </a:ext>
            </a:extLst>
          </p:cNvPr>
          <p:cNvGrpSpPr/>
          <p:nvPr userDrawn="1"/>
        </p:nvGrpSpPr>
        <p:grpSpPr>
          <a:xfrm>
            <a:off x="3979533" y="5799270"/>
            <a:ext cx="8212467" cy="0"/>
            <a:chOff x="3733800" y="5537385"/>
            <a:chExt cx="8212467" cy="0"/>
          </a:xfrm>
        </p:grpSpPr>
        <p:cxnSp>
          <p:nvCxnSpPr>
            <p:cNvPr id="8" name="Straight Connector 7">
              <a:extLst>
                <a:ext uri="{FF2B5EF4-FFF2-40B4-BE49-F238E27FC236}">
                  <a16:creationId xmlns:a16="http://schemas.microsoft.com/office/drawing/2014/main" id="{9CA6B206-18E0-06D2-958F-E859A1428A57}"/>
                </a:ext>
              </a:extLst>
            </p:cNvPr>
            <p:cNvCxnSpPr>
              <a:cxnSpLocks/>
            </p:cNvCxnSpPr>
            <p:nvPr/>
          </p:nvCxnSpPr>
          <p:spPr>
            <a:xfrm>
              <a:off x="3733800" y="5537385"/>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47EEA7-F856-F6C0-18DD-5D37FD51D45B}"/>
                </a:ext>
              </a:extLst>
            </p:cNvPr>
            <p:cNvCxnSpPr>
              <a:cxnSpLocks/>
            </p:cNvCxnSpPr>
            <p:nvPr/>
          </p:nvCxnSpPr>
          <p:spPr>
            <a:xfrm>
              <a:off x="9774567" y="5537385"/>
              <a:ext cx="21717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A9C909AE-4D54-F197-103E-29E9C2597F56}"/>
              </a:ext>
            </a:extLst>
          </p:cNvPr>
          <p:cNvSpPr>
            <a:spLocks noGrp="1"/>
          </p:cNvSpPr>
          <p:nvPr>
            <p:ph type="body" sz="quarter" idx="10"/>
          </p:nvPr>
        </p:nvSpPr>
        <p:spPr>
          <a:xfrm>
            <a:off x="3877056" y="3383280"/>
            <a:ext cx="4754880" cy="2057400"/>
          </a:xfrm>
        </p:spPr>
        <p:txBody>
          <a:bodyPr/>
          <a:lstStyle>
            <a:lvl1pPr marL="0" indent="0">
              <a:lnSpc>
                <a:spcPct val="150000"/>
              </a:lnSpc>
              <a:spcBef>
                <a:spcPts val="0"/>
              </a:spcBef>
              <a:buNone/>
              <a:defRPr sz="2200" b="1">
                <a:solidFill>
                  <a:schemeClr val="bg1"/>
                </a:solidFill>
              </a:defRPr>
            </a:lvl1pPr>
            <a:lvl2pPr marL="0" indent="0">
              <a:lnSpc>
                <a:spcPct val="150000"/>
              </a:lnSpc>
              <a:spcBef>
                <a:spcPts val="0"/>
              </a:spcBef>
              <a:buNone/>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11882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C28C00-D101-DFF8-7E0A-1AEBF0DBE7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D74C5F1F-F8B7-6C5F-6A7F-5F8F6128A1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EFD9287E-E726-E0E6-2871-FE77159B5E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Title 5">
            <a:extLst>
              <a:ext uri="{FF2B5EF4-FFF2-40B4-BE49-F238E27FC236}">
                <a16:creationId xmlns:a16="http://schemas.microsoft.com/office/drawing/2014/main" id="{160592E8-155C-36FA-DA0A-52B23CE8AF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5884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4B432-06C2-E932-E96F-67CECC2E96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F1F3471-B7F6-01DB-D712-136C1626DF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2C05956-4CA5-988F-7C93-317A88D12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83205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10/10/2024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670E-478C-D301-FCE5-E830024697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83B16CD-30BD-156F-11B4-9CF89A064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E3C54B0-9878-1911-8DE9-EC464D202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93B1-79A4-1FA9-B462-853856DE87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A697EEE8-8F1E-8F14-E2ED-333A1FF247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DFABEB-B6B7-2591-AE85-265A3F8731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4551176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2A6A-C17E-2616-3199-C8D78E7EE7E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3" name="Picture Placeholder 2">
            <a:extLst>
              <a:ext uri="{FF2B5EF4-FFF2-40B4-BE49-F238E27FC236}">
                <a16:creationId xmlns:a16="http://schemas.microsoft.com/office/drawing/2014/main" id="{37705714-E101-08DD-6A13-D561A3EC2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a:extLst>
              <a:ext uri="{FF2B5EF4-FFF2-40B4-BE49-F238E27FC236}">
                <a16:creationId xmlns:a16="http://schemas.microsoft.com/office/drawing/2014/main" id="{B16ECB26-D659-5BC3-C669-1B45225D2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D4464F27-6C3B-1E36-B1DC-ECB72DCF22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1BC595AB-D292-D355-47CD-748C160B1B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7" name="Slide Number Placeholder 6">
            <a:extLst>
              <a:ext uri="{FF2B5EF4-FFF2-40B4-BE49-F238E27FC236}">
                <a16:creationId xmlns:a16="http://schemas.microsoft.com/office/drawing/2014/main" id="{CC1CEE5F-F44A-DD2C-EEC3-D4C76B69D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7937978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8029-33F3-9414-AD10-00871D91AA5D}"/>
              </a:ext>
            </a:extLst>
          </p:cNvPr>
          <p:cNvSpPr>
            <a:spLocks noGrp="1"/>
          </p:cNvSpPr>
          <p:nvPr>
            <p:ph type="ctrTitle"/>
          </p:nvPr>
        </p:nvSpPr>
        <p:spPr>
          <a:xfrm>
            <a:off x="2267712" y="1408176"/>
            <a:ext cx="6400800" cy="2387600"/>
          </a:xfrm>
        </p:spPr>
        <p:txBody>
          <a:bodyPr anchor="t">
            <a:normAutofit/>
          </a:bodyPr>
          <a:lstStyle>
            <a:lvl1pPr algn="l">
              <a:lnSpc>
                <a:spcPct val="80000"/>
              </a:lnSpc>
              <a:defRPr sz="7200" cap="all" baseline="0">
                <a:solidFill>
                  <a:schemeClr val="bg1"/>
                </a:solidFill>
              </a:defRPr>
            </a:lvl1pPr>
          </a:lstStyle>
          <a:p>
            <a:r>
              <a:rPr lang="en-US" dirty="0"/>
              <a:t>Click to edit Master title style</a:t>
            </a:r>
            <a:endParaRPr lang="en-PK" dirty="0"/>
          </a:p>
        </p:txBody>
      </p:sp>
      <p:sp>
        <p:nvSpPr>
          <p:cNvPr id="3" name="Subtitle 2">
            <a:extLst>
              <a:ext uri="{FF2B5EF4-FFF2-40B4-BE49-F238E27FC236}">
                <a16:creationId xmlns:a16="http://schemas.microsoft.com/office/drawing/2014/main" id="{4F32B008-64B6-378D-9C5D-DCC8DFEBC69E}"/>
              </a:ext>
            </a:extLst>
          </p:cNvPr>
          <p:cNvSpPr>
            <a:spLocks noGrp="1"/>
          </p:cNvSpPr>
          <p:nvPr>
            <p:ph type="subTitle" idx="1"/>
          </p:nvPr>
        </p:nvSpPr>
        <p:spPr>
          <a:xfrm>
            <a:off x="3867912" y="5047488"/>
            <a:ext cx="5486400" cy="384048"/>
          </a:xfrm>
        </p:spPr>
        <p:txBody>
          <a:bodyPr/>
          <a:lstStyle>
            <a:lvl1pPr marL="0" indent="0" algn="l">
              <a:lnSpc>
                <a:spcPct val="80000"/>
              </a:lnSpc>
              <a:spcBef>
                <a:spcPts val="0"/>
              </a:spcBef>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grpSp>
        <p:nvGrpSpPr>
          <p:cNvPr id="7" name="Group 6">
            <a:extLst>
              <a:ext uri="{FF2B5EF4-FFF2-40B4-BE49-F238E27FC236}">
                <a16:creationId xmlns:a16="http://schemas.microsoft.com/office/drawing/2014/main" id="{15444BA9-47A2-8EBA-F11F-AF833CBC1FB6}"/>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F7C7E957-5A54-C6BB-DBCA-B0A579E99122}"/>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5792F5-3B57-83E5-2E85-1B67A64BF570}"/>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93685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3BBE-23DC-E951-32B6-0E91B8089184}"/>
              </a:ext>
            </a:extLst>
          </p:cNvPr>
          <p:cNvSpPr>
            <a:spLocks noGrp="1"/>
          </p:cNvSpPr>
          <p:nvPr>
            <p:ph type="title"/>
          </p:nvPr>
        </p:nvSpPr>
        <p:spPr>
          <a:xfrm>
            <a:off x="2295144" y="1463040"/>
            <a:ext cx="7498080" cy="704088"/>
          </a:xfrm>
        </p:spPr>
        <p:txBody>
          <a:bodyPr/>
          <a:lstStyle>
            <a:lvl1pPr>
              <a:defRPr sz="5000"/>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id="{4110836A-7452-872A-28D0-081C1338DC63}"/>
              </a:ext>
            </a:extLst>
          </p:cNvPr>
          <p:cNvSpPr>
            <a:spLocks noGrp="1"/>
          </p:cNvSpPr>
          <p:nvPr>
            <p:ph idx="1"/>
          </p:nvPr>
        </p:nvSpPr>
        <p:spPr>
          <a:xfrm>
            <a:off x="2322576" y="2953512"/>
            <a:ext cx="7470648" cy="3296563"/>
          </a:xfrm>
        </p:spPr>
        <p:txBody>
          <a:bodyPr/>
          <a:lstStyle>
            <a:lvl1pPr marL="0" indent="0">
              <a:lnSpc>
                <a:spcPct val="100000"/>
              </a:lnSpc>
              <a:spcBef>
                <a:spcPts val="0"/>
              </a:spcBef>
              <a:spcAft>
                <a:spcPts val="1500"/>
              </a:spcAft>
              <a:buNone/>
              <a:defRPr sz="2200" b="1"/>
            </a:lvl1pPr>
            <a:lvl2pPr marL="0" indent="0">
              <a:lnSpc>
                <a:spcPct val="100000"/>
              </a:lnSpc>
              <a:spcBef>
                <a:spcPts val="0"/>
              </a:spcBef>
              <a:buNone/>
              <a:defRPr sz="1600" i="1"/>
            </a:lvl2pPr>
          </a:lstStyle>
          <a:p>
            <a:pPr lvl="0"/>
            <a:r>
              <a:rPr lang="en-US" dirty="0"/>
              <a:t>Click to edit Master text styles</a:t>
            </a:r>
          </a:p>
          <a:p>
            <a:pPr lvl="1"/>
            <a:r>
              <a:rPr lang="en-US" dirty="0"/>
              <a:t>Second level</a:t>
            </a:r>
          </a:p>
          <a:p>
            <a:pPr lvl="2"/>
            <a:endParaRPr lang="en-PK" dirty="0"/>
          </a:p>
        </p:txBody>
      </p:sp>
      <p:sp>
        <p:nvSpPr>
          <p:cNvPr id="5" name="Footer Placeholder 4">
            <a:extLst>
              <a:ext uri="{FF2B5EF4-FFF2-40B4-BE49-F238E27FC236}">
                <a16:creationId xmlns:a16="http://schemas.microsoft.com/office/drawing/2014/main" id="{35E39F35-2573-69E0-B17D-B4B0F85CE7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5B5CE41-241D-72CD-1C8F-006A477B5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2789DD7-8E5F-BCF6-7A1E-0AC33BD880AC}"/>
              </a:ext>
            </a:extLst>
          </p:cNvPr>
          <p:cNvGrpSpPr/>
          <p:nvPr userDrawn="1"/>
        </p:nvGrpSpPr>
        <p:grpSpPr>
          <a:xfrm>
            <a:off x="2400300" y="2535841"/>
            <a:ext cx="9801127" cy="821"/>
            <a:chOff x="2286319" y="5546299"/>
            <a:chExt cx="9801127" cy="903"/>
          </a:xfrm>
        </p:grpSpPr>
        <p:cxnSp>
          <p:nvCxnSpPr>
            <p:cNvPr id="8" name="Straight Connector 7">
              <a:extLst>
                <a:ext uri="{FF2B5EF4-FFF2-40B4-BE49-F238E27FC236}">
                  <a16:creationId xmlns:a16="http://schemas.microsoft.com/office/drawing/2014/main" id="{D610F86C-F479-AC03-216E-DD60112AC854}"/>
                </a:ext>
              </a:extLst>
            </p:cNvPr>
            <p:cNvCxnSpPr>
              <a:cxnSpLocks/>
            </p:cNvCxnSpPr>
            <p:nvPr/>
          </p:nvCxnSpPr>
          <p:spPr>
            <a:xfrm>
              <a:off x="2286319" y="5546299"/>
              <a:ext cx="73914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02E8F6-3623-48C2-4F02-9472E2977FB8}"/>
                </a:ext>
              </a:extLst>
            </p:cNvPr>
            <p:cNvCxnSpPr>
              <a:cxnSpLocks/>
            </p:cNvCxnSpPr>
            <p:nvPr/>
          </p:nvCxnSpPr>
          <p:spPr>
            <a:xfrm>
              <a:off x="9676016" y="5547202"/>
              <a:ext cx="24114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2585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39D39-DAD0-D550-D3C7-42F702A78C3A}"/>
              </a:ext>
            </a:extLst>
          </p:cNvPr>
          <p:cNvSpPr>
            <a:spLocks noGrp="1"/>
          </p:cNvSpPr>
          <p:nvPr>
            <p:ph type="title"/>
          </p:nvPr>
        </p:nvSpPr>
        <p:spPr>
          <a:xfrm>
            <a:off x="4056992" y="1709738"/>
            <a:ext cx="7290458" cy="2852737"/>
          </a:xfrm>
        </p:spPr>
        <p:txBody>
          <a:bodyPr anchor="b"/>
          <a:lstStyle>
            <a:lvl1pPr>
              <a:defRPr sz="6000">
                <a:solidFill>
                  <a:schemeClr val="bg1"/>
                </a:solidFill>
              </a:defRPr>
            </a:lvl1pPr>
          </a:lstStyle>
          <a:p>
            <a:r>
              <a:rPr lang="en-US" dirty="0"/>
              <a:t>Click to edit Master title style</a:t>
            </a:r>
            <a:endParaRPr lang="en-PK" dirty="0"/>
          </a:p>
        </p:txBody>
      </p:sp>
      <p:sp>
        <p:nvSpPr>
          <p:cNvPr id="3" name="Text Placeholder 2">
            <a:extLst>
              <a:ext uri="{FF2B5EF4-FFF2-40B4-BE49-F238E27FC236}">
                <a16:creationId xmlns:a16="http://schemas.microsoft.com/office/drawing/2014/main" id="{8E054DFA-4C17-2AA0-0E19-8D452B73AA20}"/>
              </a:ext>
            </a:extLst>
          </p:cNvPr>
          <p:cNvSpPr>
            <a:spLocks noGrp="1"/>
          </p:cNvSpPr>
          <p:nvPr>
            <p:ph type="body" idx="1"/>
          </p:nvPr>
        </p:nvSpPr>
        <p:spPr>
          <a:xfrm>
            <a:off x="4056992" y="4589463"/>
            <a:ext cx="729045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oup 6">
            <a:extLst>
              <a:ext uri="{FF2B5EF4-FFF2-40B4-BE49-F238E27FC236}">
                <a16:creationId xmlns:a16="http://schemas.microsoft.com/office/drawing/2014/main" id="{AF8D5DED-A875-4BFE-015E-C29679EC468C}"/>
              </a:ext>
            </a:extLst>
          </p:cNvPr>
          <p:cNvGrpSpPr/>
          <p:nvPr userDrawn="1"/>
        </p:nvGrpSpPr>
        <p:grpSpPr>
          <a:xfrm>
            <a:off x="3979533" y="5801746"/>
            <a:ext cx="8221703" cy="0"/>
            <a:chOff x="3733800" y="5539861"/>
            <a:chExt cx="8221703" cy="0"/>
          </a:xfrm>
        </p:grpSpPr>
        <p:cxnSp>
          <p:nvCxnSpPr>
            <p:cNvPr id="8" name="Straight Connector 7">
              <a:extLst>
                <a:ext uri="{FF2B5EF4-FFF2-40B4-BE49-F238E27FC236}">
                  <a16:creationId xmlns:a16="http://schemas.microsoft.com/office/drawing/2014/main" id="{4ED54A14-B37E-AA5D-2F7D-4530DEF3C347}"/>
                </a:ext>
              </a:extLst>
            </p:cNvPr>
            <p:cNvCxnSpPr>
              <a:cxnSpLocks/>
            </p:cNvCxnSpPr>
            <p:nvPr/>
          </p:nvCxnSpPr>
          <p:spPr>
            <a:xfrm>
              <a:off x="3733800" y="5539861"/>
              <a:ext cx="60541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1F7DB-0F8D-8E5A-0137-AD5E5B20C351}"/>
                </a:ext>
              </a:extLst>
            </p:cNvPr>
            <p:cNvCxnSpPr>
              <a:cxnSpLocks/>
            </p:cNvCxnSpPr>
            <p:nvPr/>
          </p:nvCxnSpPr>
          <p:spPr>
            <a:xfrm>
              <a:off x="9783803" y="5539861"/>
              <a:ext cx="21717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7944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wo column dark">
    <p:bg>
      <p:bgPr>
        <a:solidFill>
          <a:schemeClr val="accent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01882412-D2D4-9CF0-CD39-2EAE79B8A310}"/>
              </a:ext>
            </a:extLst>
          </p:cNvPr>
          <p:cNvCxnSpPr>
            <a:cxnSpLocks/>
          </p:cNvCxnSpPr>
          <p:nvPr userDrawn="1"/>
        </p:nvCxnSpPr>
        <p:spPr>
          <a:xfrm>
            <a:off x="4267200" y="2523744"/>
            <a:ext cx="7924800" cy="8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29B6F2-011B-853F-5BA1-FA1722B6E1C8}"/>
              </a:ext>
            </a:extLst>
          </p:cNvPr>
          <p:cNvCxnSpPr>
            <a:cxnSpLocks/>
          </p:cNvCxnSpPr>
          <p:nvPr userDrawn="1"/>
        </p:nvCxnSpPr>
        <p:spPr>
          <a:xfrm>
            <a:off x="723384" y="2523744"/>
            <a:ext cx="3543816"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bg1"/>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5111496" cy="1682750"/>
          </a:xfrm>
        </p:spPr>
        <p:txBody>
          <a:bodyPr/>
          <a:lstStyle>
            <a:lvl1pPr marL="283464" indent="-283464">
              <a:lnSpc>
                <a:spcPct val="150000"/>
              </a:lnSpc>
              <a:spcBef>
                <a:spcPts val="0"/>
              </a:spcBef>
              <a:defRPr sz="1600">
                <a:solidFill>
                  <a:schemeClr val="bg1"/>
                </a:solidFill>
              </a:defRPr>
            </a:lvl1pPr>
            <a:lvl2pPr indent="-283464">
              <a:lnSpc>
                <a:spcPct val="150000"/>
              </a:lnSpc>
              <a:spcBef>
                <a:spcPts val="0"/>
              </a:spcBef>
              <a:defRPr sz="1600">
                <a:solidFill>
                  <a:schemeClr val="bg1"/>
                </a:solidFill>
              </a:defRPr>
            </a:lvl2pPr>
            <a:lvl3pPr indent="-283464">
              <a:lnSpc>
                <a:spcPct val="150000"/>
              </a:lnSpc>
              <a:spcBef>
                <a:spcPts val="0"/>
              </a:spcBef>
              <a:defRPr sz="1600">
                <a:solidFill>
                  <a:schemeClr val="bg1"/>
                </a:solidFill>
              </a:defRPr>
            </a:lvl3pPr>
            <a:lvl4pPr indent="-283464">
              <a:lnSpc>
                <a:spcPct val="150000"/>
              </a:lnSpc>
              <a:spcBef>
                <a:spcPts val="0"/>
              </a:spcBef>
              <a:defRPr sz="1600">
                <a:solidFill>
                  <a:schemeClr val="bg1"/>
                </a:solidFill>
              </a:defRPr>
            </a:lvl4pPr>
            <a:lvl5pPr indent="-283464">
              <a:lnSpc>
                <a:spcPct val="150000"/>
              </a:lnSpc>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30342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wo column light">
    <p:bg>
      <p:bgPr>
        <a:solidFill>
          <a:schemeClr val="accent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6" name="Rectangle 5">
            <a:extLst>
              <a:ext uri="{FF2B5EF4-FFF2-40B4-BE49-F238E27FC236}">
                <a16:creationId xmlns:a16="http://schemas.microsoft.com/office/drawing/2014/main" id="{D62C33EA-A741-FA13-451C-6F35902CBDD0}"/>
              </a:ext>
            </a:extLst>
          </p:cNvPr>
          <p:cNvSpPr/>
          <p:nvPr userDrawn="1"/>
        </p:nvSpPr>
        <p:spPr>
          <a:xfrm>
            <a:off x="0" y="722376"/>
            <a:ext cx="12192000" cy="541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36208" y="2971800"/>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401568"/>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3" name="Group 12">
            <a:extLst>
              <a:ext uri="{FF2B5EF4-FFF2-40B4-BE49-F238E27FC236}">
                <a16:creationId xmlns:a16="http://schemas.microsoft.com/office/drawing/2014/main" id="{4ED40495-D9DB-AA87-4474-68DA5D8CA88C}"/>
              </a:ext>
            </a:extLst>
          </p:cNvPr>
          <p:cNvGrpSpPr/>
          <p:nvPr userDrawn="1"/>
        </p:nvGrpSpPr>
        <p:grpSpPr>
          <a:xfrm rot="10800000">
            <a:off x="726958" y="2521655"/>
            <a:ext cx="11480808" cy="1"/>
            <a:chOff x="2077471" y="5539116"/>
            <a:chExt cx="11480808" cy="1"/>
          </a:xfrm>
        </p:grpSpPr>
        <p:cxnSp>
          <p:nvCxnSpPr>
            <p:cNvPr id="16" name="Straight Connector 15">
              <a:extLst>
                <a:ext uri="{FF2B5EF4-FFF2-40B4-BE49-F238E27FC236}">
                  <a16:creationId xmlns:a16="http://schemas.microsoft.com/office/drawing/2014/main" id="{A15A6649-BE77-6F3F-DF74-0045E0AC6025}"/>
                </a:ext>
              </a:extLst>
            </p:cNvPr>
            <p:cNvCxnSpPr>
              <a:cxnSpLocks/>
            </p:cNvCxnSpPr>
            <p:nvPr/>
          </p:nvCxnSpPr>
          <p:spPr>
            <a:xfrm>
              <a:off x="2077471" y="5539116"/>
              <a:ext cx="47553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F33DD1-C51F-9BE1-2F97-D4025B3E653D}"/>
                </a:ext>
              </a:extLst>
            </p:cNvPr>
            <p:cNvCxnSpPr>
              <a:cxnSpLocks/>
            </p:cNvCxnSpPr>
            <p:nvPr/>
          </p:nvCxnSpPr>
          <p:spPr>
            <a:xfrm>
              <a:off x="6816103" y="5539117"/>
              <a:ext cx="674217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98015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dark band">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66E69F-7113-AC99-F7E1-A44B7D64DEF3}"/>
              </a:ext>
            </a:extLst>
          </p:cNvPr>
          <p:cNvSpPr/>
          <p:nvPr userDrawn="1"/>
        </p:nvSpPr>
        <p:spPr>
          <a:xfrm>
            <a:off x="0" y="0"/>
            <a:ext cx="12192000" cy="304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lvl1pPr>
              <a:defRPr>
                <a:solidFill>
                  <a:schemeClr val="accent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E9E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lvl1pPr>
              <a:defRPr>
                <a:solidFill>
                  <a:schemeClr val="accent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EDE9E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DE9E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03504" y="1463040"/>
            <a:ext cx="10515600" cy="575321"/>
          </a:xfrm>
        </p:spPr>
        <p:txBody>
          <a:bodyPr/>
          <a:lstStyle>
            <a:lvl1pPr>
              <a:defRPr sz="5000">
                <a:solidFill>
                  <a:schemeClr val="accent5"/>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49224" y="3483864"/>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43600" y="3931920"/>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9" name="Group 18">
            <a:extLst>
              <a:ext uri="{FF2B5EF4-FFF2-40B4-BE49-F238E27FC236}">
                <a16:creationId xmlns:a16="http://schemas.microsoft.com/office/drawing/2014/main" id="{FF8CCEDA-D691-A48A-BAAF-D004EBE38E55}"/>
              </a:ext>
            </a:extLst>
          </p:cNvPr>
          <p:cNvGrpSpPr/>
          <p:nvPr userDrawn="1"/>
        </p:nvGrpSpPr>
        <p:grpSpPr>
          <a:xfrm rot="16200000" flipV="1">
            <a:off x="8764091" y="3943349"/>
            <a:ext cx="5829301" cy="0"/>
            <a:chOff x="2287349" y="55407920"/>
            <a:chExt cx="11160369" cy="0"/>
          </a:xfrm>
        </p:grpSpPr>
        <p:cxnSp>
          <p:nvCxnSpPr>
            <p:cNvPr id="20" name="Straight Connector 19">
              <a:extLst>
                <a:ext uri="{FF2B5EF4-FFF2-40B4-BE49-F238E27FC236}">
                  <a16:creationId xmlns:a16="http://schemas.microsoft.com/office/drawing/2014/main" id="{5605A0EB-A31A-D2D4-5671-D1F763493E1F}"/>
                </a:ext>
              </a:extLst>
            </p:cNvPr>
            <p:cNvCxnSpPr>
              <a:cxnSpLocks/>
            </p:cNvCxnSpPr>
            <p:nvPr/>
          </p:nvCxnSpPr>
          <p:spPr>
            <a:xfrm rot="16200000">
              <a:off x="5934529" y="51760740"/>
              <a:ext cx="0" cy="729436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FE03D-E00E-B4FD-6765-44E55D5FA212}"/>
                </a:ext>
              </a:extLst>
            </p:cNvPr>
            <p:cNvCxnSpPr>
              <a:cxnSpLocks/>
            </p:cNvCxnSpPr>
            <p:nvPr/>
          </p:nvCxnSpPr>
          <p:spPr>
            <a:xfrm rot="16200000">
              <a:off x="11514714" y="53474916"/>
              <a:ext cx="0" cy="386600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70411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ntent on the left">
    <p:bg>
      <p:bgPr>
        <a:solidFill>
          <a:schemeClr val="accent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F5A1967-7F8F-319E-2E67-BD9E4F074B05}"/>
              </a:ext>
            </a:extLst>
          </p:cNvPr>
          <p:cNvSpPr/>
          <p:nvPr userDrawn="1"/>
        </p:nvSpPr>
        <p:spPr>
          <a:xfrm>
            <a:off x="8115301" y="0"/>
            <a:ext cx="40766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P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2425424-7549-BE00-EA05-384DBD00F3B2}"/>
              </a:ext>
            </a:extLst>
          </p:cNvPr>
          <p:cNvGrpSpPr/>
          <p:nvPr userDrawn="1"/>
        </p:nvGrpSpPr>
        <p:grpSpPr>
          <a:xfrm>
            <a:off x="6317679" y="4564864"/>
            <a:ext cx="5858373" cy="385"/>
            <a:chOff x="5440605" y="5540787"/>
            <a:chExt cx="5858373" cy="385"/>
          </a:xfrm>
        </p:grpSpPr>
        <p:cxnSp>
          <p:nvCxnSpPr>
            <p:cNvPr id="20" name="Straight Connector 19">
              <a:extLst>
                <a:ext uri="{FF2B5EF4-FFF2-40B4-BE49-F238E27FC236}">
                  <a16:creationId xmlns:a16="http://schemas.microsoft.com/office/drawing/2014/main" id="{4D88329B-DC1A-F93F-7A3A-84FDE2989BB6}"/>
                </a:ext>
              </a:extLst>
            </p:cNvPr>
            <p:cNvCxnSpPr>
              <a:cxnSpLocks/>
            </p:cNvCxnSpPr>
            <p:nvPr/>
          </p:nvCxnSpPr>
          <p:spPr>
            <a:xfrm>
              <a:off x="5440605" y="5541172"/>
              <a:ext cx="179762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690B71-E252-7020-6DC7-F643767B2B78}"/>
                </a:ext>
              </a:extLst>
            </p:cNvPr>
            <p:cNvCxnSpPr>
              <a:cxnSpLocks/>
            </p:cNvCxnSpPr>
            <p:nvPr/>
          </p:nvCxnSpPr>
          <p:spPr>
            <a:xfrm>
              <a:off x="7237724" y="5540787"/>
              <a:ext cx="4061254"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217920" y="2514600"/>
            <a:ext cx="4846320" cy="1682749"/>
          </a:xfrm>
        </p:spPr>
        <p:txBody>
          <a:bodyPr/>
          <a:lstStyle>
            <a:lvl1pPr>
              <a:lnSpc>
                <a:spcPct val="10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30936"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30936" y="358444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36576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365760" y="4123944"/>
            <a:ext cx="4754880" cy="941831"/>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
        <p:nvSpPr>
          <p:cNvPr id="22" name="Text Placeholder 10">
            <a:extLst>
              <a:ext uri="{FF2B5EF4-FFF2-40B4-BE49-F238E27FC236}">
                <a16:creationId xmlns:a16="http://schemas.microsoft.com/office/drawing/2014/main" id="{93287C28-1CA8-AEA5-1E16-BC0B1E99CD24}"/>
              </a:ext>
            </a:extLst>
          </p:cNvPr>
          <p:cNvSpPr>
            <a:spLocks noGrp="1"/>
          </p:cNvSpPr>
          <p:nvPr>
            <p:ph type="body" sz="quarter" idx="17"/>
          </p:nvPr>
        </p:nvSpPr>
        <p:spPr>
          <a:xfrm>
            <a:off x="630936" y="5065776"/>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23" name="Text Placeholder 13">
            <a:extLst>
              <a:ext uri="{FF2B5EF4-FFF2-40B4-BE49-F238E27FC236}">
                <a16:creationId xmlns:a16="http://schemas.microsoft.com/office/drawing/2014/main" id="{19920C32-5167-72B1-7B9E-709723F907CE}"/>
              </a:ext>
            </a:extLst>
          </p:cNvPr>
          <p:cNvSpPr>
            <a:spLocks noGrp="1"/>
          </p:cNvSpPr>
          <p:nvPr>
            <p:ph type="body" sz="quarter" idx="18"/>
          </p:nvPr>
        </p:nvSpPr>
        <p:spPr>
          <a:xfrm>
            <a:off x="365760" y="5605272"/>
            <a:ext cx="4754880" cy="1143254"/>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380529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on the right">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7D9D8-A960-E038-84D2-764C7A50F698}"/>
              </a:ext>
            </a:extLst>
          </p:cNvPr>
          <p:cNvSpPr/>
          <p:nvPr userDrawn="1"/>
        </p:nvSpPr>
        <p:spPr>
          <a:xfrm>
            <a:off x="-12700" y="858"/>
            <a:ext cx="3060700" cy="68571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BA0C7E2C-83B2-58E9-DE90-AB1857F1A17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4546"/>
                </a:solidFill>
                <a:effectLst/>
                <a:uLnTx/>
                <a:uFillTx/>
                <a:latin typeface="Arial"/>
                <a:ea typeface="+mn-ea"/>
                <a:cs typeface="+mn-cs"/>
              </a:rPr>
              <a:t>Presentation title</a:t>
            </a:r>
          </a:p>
        </p:txBody>
      </p:sp>
      <p:sp>
        <p:nvSpPr>
          <p:cNvPr id="5" name="Slide Number Placeholder 4">
            <a:extLst>
              <a:ext uri="{FF2B5EF4-FFF2-40B4-BE49-F238E27FC236}">
                <a16:creationId xmlns:a16="http://schemas.microsoft.com/office/drawing/2014/main" id="{F487B4A1-AE7C-A6CC-7143-5EC918D66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9" name="Title 8">
            <a:extLst>
              <a:ext uri="{FF2B5EF4-FFF2-40B4-BE49-F238E27FC236}">
                <a16:creationId xmlns:a16="http://schemas.microsoft.com/office/drawing/2014/main" id="{A78715BA-7A66-D464-AAEF-141988B8718B}"/>
              </a:ext>
            </a:extLst>
          </p:cNvPr>
          <p:cNvSpPr>
            <a:spLocks noGrp="1"/>
          </p:cNvSpPr>
          <p:nvPr>
            <p:ph type="title"/>
          </p:nvPr>
        </p:nvSpPr>
        <p:spPr>
          <a:xfrm>
            <a:off x="667512" y="1399032"/>
            <a:ext cx="4846320" cy="1682749"/>
          </a:xfrm>
        </p:spPr>
        <p:txBody>
          <a:bodyPr/>
          <a:lstStyle>
            <a:lvl1pPr>
              <a:lnSpc>
                <a:spcPct val="80000"/>
              </a:lnSpc>
              <a:defRPr sz="5000">
                <a:solidFill>
                  <a:schemeClr val="tx2"/>
                </a:solidFill>
              </a:defRPr>
            </a:lvl1pPr>
          </a:lstStyle>
          <a:p>
            <a:r>
              <a:rPr lang="en-US" noProof="0"/>
              <a:t>Click to edit Master title style</a:t>
            </a:r>
          </a:p>
        </p:txBody>
      </p:sp>
      <p:sp>
        <p:nvSpPr>
          <p:cNvPr id="11" name="Text Placeholder 10">
            <a:extLst>
              <a:ext uri="{FF2B5EF4-FFF2-40B4-BE49-F238E27FC236}">
                <a16:creationId xmlns:a16="http://schemas.microsoft.com/office/drawing/2014/main" id="{3D0BF4BF-3C7C-C67F-B6EE-805EC95EF8CA}"/>
              </a:ext>
            </a:extLst>
          </p:cNvPr>
          <p:cNvSpPr>
            <a:spLocks noGrp="1"/>
          </p:cNvSpPr>
          <p:nvPr>
            <p:ph type="body" sz="quarter" idx="13"/>
          </p:nvPr>
        </p:nvSpPr>
        <p:spPr>
          <a:xfrm>
            <a:off x="6245352" y="1252728"/>
            <a:ext cx="4828032" cy="490538"/>
          </a:xfrm>
        </p:spPr>
        <p:txBody>
          <a:bodyPr/>
          <a:lstStyle>
            <a:lvl1pPr marL="0" indent="0">
              <a:lnSpc>
                <a:spcPct val="15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2" name="Text Placeholder 10">
            <a:extLst>
              <a:ext uri="{FF2B5EF4-FFF2-40B4-BE49-F238E27FC236}">
                <a16:creationId xmlns:a16="http://schemas.microsoft.com/office/drawing/2014/main" id="{BA37E40B-957E-C00E-3B34-1B67D341A771}"/>
              </a:ext>
            </a:extLst>
          </p:cNvPr>
          <p:cNvSpPr>
            <a:spLocks noGrp="1"/>
          </p:cNvSpPr>
          <p:nvPr>
            <p:ph type="body" sz="quarter" idx="14"/>
          </p:nvPr>
        </p:nvSpPr>
        <p:spPr>
          <a:xfrm>
            <a:off x="6245352" y="3502152"/>
            <a:ext cx="4828032" cy="490538"/>
          </a:xfrm>
        </p:spPr>
        <p:txBody>
          <a:bodyPr/>
          <a:lstStyle>
            <a:lvl1pPr marL="0" indent="0">
              <a:lnSpc>
                <a:spcPct val="100000"/>
              </a:lnSpc>
              <a:spcBef>
                <a:spcPts val="0"/>
              </a:spcBef>
              <a:buNone/>
              <a:defRPr sz="22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EF15CD76-2DD5-DB8A-37D3-6098A50870D0}"/>
              </a:ext>
            </a:extLst>
          </p:cNvPr>
          <p:cNvSpPr>
            <a:spLocks noGrp="1"/>
          </p:cNvSpPr>
          <p:nvPr>
            <p:ph type="body" sz="quarter" idx="15"/>
          </p:nvPr>
        </p:nvSpPr>
        <p:spPr>
          <a:xfrm>
            <a:off x="5989320" y="179222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5" name="Text Placeholder 13">
            <a:extLst>
              <a:ext uri="{FF2B5EF4-FFF2-40B4-BE49-F238E27FC236}">
                <a16:creationId xmlns:a16="http://schemas.microsoft.com/office/drawing/2014/main" id="{57A044E0-660B-4002-E13C-F00498E49782}"/>
              </a:ext>
            </a:extLst>
          </p:cNvPr>
          <p:cNvSpPr>
            <a:spLocks noGrp="1"/>
          </p:cNvSpPr>
          <p:nvPr>
            <p:ph type="body" sz="quarter" idx="16"/>
          </p:nvPr>
        </p:nvSpPr>
        <p:spPr>
          <a:xfrm>
            <a:off x="5989320" y="3941064"/>
            <a:ext cx="4754880" cy="1682750"/>
          </a:xfrm>
        </p:spPr>
        <p:txBody>
          <a:bodyPr/>
          <a:lstStyle>
            <a:lvl1pPr marL="283464" indent="-283464">
              <a:lnSpc>
                <a:spcPct val="150000"/>
              </a:lnSpc>
              <a:spcBef>
                <a:spcPts val="0"/>
              </a:spcBef>
              <a:defRPr sz="1600">
                <a:solidFill>
                  <a:schemeClr val="tx2"/>
                </a:solidFill>
              </a:defRPr>
            </a:lvl1pPr>
            <a:lvl2pPr indent="-283464">
              <a:lnSpc>
                <a:spcPct val="150000"/>
              </a:lnSpc>
              <a:spcBef>
                <a:spcPts val="0"/>
              </a:spcBef>
              <a:defRPr sz="1600">
                <a:solidFill>
                  <a:schemeClr val="tx2"/>
                </a:solidFill>
              </a:defRPr>
            </a:lvl2pPr>
            <a:lvl3pPr indent="-283464">
              <a:lnSpc>
                <a:spcPct val="150000"/>
              </a:lnSpc>
              <a:spcBef>
                <a:spcPts val="0"/>
              </a:spcBef>
              <a:defRPr sz="1600">
                <a:solidFill>
                  <a:schemeClr val="tx2"/>
                </a:solidFill>
              </a:defRPr>
            </a:lvl3pPr>
            <a:lvl4pPr indent="-283464">
              <a:lnSpc>
                <a:spcPct val="150000"/>
              </a:lnSpc>
              <a:spcBef>
                <a:spcPts val="0"/>
              </a:spcBef>
              <a:defRPr sz="1600">
                <a:solidFill>
                  <a:schemeClr val="tx2"/>
                </a:solidFill>
              </a:defRPr>
            </a:lvl4pPr>
            <a:lvl5pPr indent="-283464">
              <a:lnSpc>
                <a:spcPct val="150000"/>
              </a:lnSpc>
              <a:spcBef>
                <a:spcPts val="0"/>
              </a:spcBef>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grpSp>
        <p:nvGrpSpPr>
          <p:cNvPr id="17" name="Group 16">
            <a:extLst>
              <a:ext uri="{FF2B5EF4-FFF2-40B4-BE49-F238E27FC236}">
                <a16:creationId xmlns:a16="http://schemas.microsoft.com/office/drawing/2014/main" id="{40DF3371-342F-C17D-5A7F-EF76E89A55C5}"/>
              </a:ext>
            </a:extLst>
          </p:cNvPr>
          <p:cNvGrpSpPr/>
          <p:nvPr userDrawn="1"/>
        </p:nvGrpSpPr>
        <p:grpSpPr>
          <a:xfrm>
            <a:off x="-11882" y="3045007"/>
            <a:ext cx="4279082" cy="364"/>
            <a:chOff x="5475479" y="5537794"/>
            <a:chExt cx="4279082" cy="364"/>
          </a:xfrm>
        </p:grpSpPr>
        <p:cxnSp>
          <p:nvCxnSpPr>
            <p:cNvPr id="24" name="Straight Connector 23">
              <a:extLst>
                <a:ext uri="{FF2B5EF4-FFF2-40B4-BE49-F238E27FC236}">
                  <a16:creationId xmlns:a16="http://schemas.microsoft.com/office/drawing/2014/main" id="{84369914-5489-3EA1-5419-F83F6C7A150D}"/>
                </a:ext>
              </a:extLst>
            </p:cNvPr>
            <p:cNvCxnSpPr>
              <a:cxnSpLocks/>
            </p:cNvCxnSpPr>
            <p:nvPr/>
          </p:nvCxnSpPr>
          <p:spPr>
            <a:xfrm>
              <a:off x="5475479" y="5537976"/>
              <a:ext cx="30607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E23CC-0B75-F3A6-1882-265BF90D4AA1}"/>
                </a:ext>
              </a:extLst>
            </p:cNvPr>
            <p:cNvCxnSpPr>
              <a:cxnSpLocks/>
            </p:cNvCxnSpPr>
            <p:nvPr/>
          </p:nvCxnSpPr>
          <p:spPr>
            <a:xfrm flipV="1">
              <a:off x="8537690" y="5537794"/>
              <a:ext cx="1216871" cy="3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077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10/10/2024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17483557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279664966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749134143"/>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2051618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090733448"/>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51148445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304179425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58074781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BC278-3A9A-4241-1DE5-469D2AB5E36B}"/>
              </a:ext>
            </a:extLst>
          </p:cNvPr>
          <p:cNvSpPr>
            <a:spLocks noGrp="1"/>
          </p:cNvSpPr>
          <p:nvPr>
            <p:ph type="title"/>
          </p:nvPr>
        </p:nvSpPr>
        <p:spPr>
          <a:xfrm>
            <a:off x="838200" y="1115367"/>
            <a:ext cx="10515600" cy="575321"/>
          </a:xfrm>
          <a:prstGeom prst="rect">
            <a:avLst/>
          </a:prstGeom>
        </p:spPr>
        <p:txBody>
          <a:bodyPr vert="horz" lIns="91440" tIns="45720" rIns="91440" bIns="45720" rtlCol="0" anchor="t">
            <a:no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38A5E58-5605-E2B6-AEBE-7EF159AAD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a:p>
        </p:txBody>
      </p:sp>
      <p:sp>
        <p:nvSpPr>
          <p:cNvPr id="4" name="Date Placeholder 3">
            <a:extLst>
              <a:ext uri="{FF2B5EF4-FFF2-40B4-BE49-F238E27FC236}">
                <a16:creationId xmlns:a16="http://schemas.microsoft.com/office/drawing/2014/main" id="{B221D507-72FD-CB53-B342-C69D562AF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01A3E9A7-861F-C5C4-DD4E-37AC66D867ED}"/>
              </a:ext>
            </a:extLst>
          </p:cNvPr>
          <p:cNvSpPr>
            <a:spLocks noGrp="1"/>
          </p:cNvSpPr>
          <p:nvPr>
            <p:ph type="ftr" sz="quarter" idx="3"/>
          </p:nvPr>
        </p:nvSpPr>
        <p:spPr>
          <a:xfrm>
            <a:off x="411480" y="301752"/>
            <a:ext cx="1828800" cy="274320"/>
          </a:xfrm>
          <a:prstGeom prst="rect">
            <a:avLst/>
          </a:prstGeom>
        </p:spPr>
        <p:txBody>
          <a:bodyPr vert="horz" lIns="91440" tIns="45720" rIns="91440" bIns="45720" rtlCol="0" anchor="ctr">
            <a:noAutofit/>
          </a:bodyPr>
          <a:lstStyle>
            <a:lvl1pPr algn="l">
              <a:defRPr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B4546"/>
                </a:solidFill>
                <a:effectLst/>
                <a:uLnTx/>
                <a:uFillTx/>
                <a:latin typeface="Arial"/>
                <a:ea typeface="+mn-ea"/>
                <a:cs typeface="+mn-cs"/>
              </a:rPr>
              <a:t>Presentation title</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5877A1DC-56B8-6C78-5020-E45478D099C6}"/>
              </a:ext>
            </a:extLst>
          </p:cNvPr>
          <p:cNvSpPr>
            <a:spLocks noGrp="1"/>
          </p:cNvSpPr>
          <p:nvPr>
            <p:ph type="sldNum" sz="quarter" idx="4"/>
          </p:nvPr>
        </p:nvSpPr>
        <p:spPr>
          <a:xfrm>
            <a:off x="10122408" y="301752"/>
            <a:ext cx="1673352" cy="274320"/>
          </a:xfrm>
          <a:prstGeom prst="rect">
            <a:avLst/>
          </a:prstGeom>
        </p:spPr>
        <p:txBody>
          <a:bodyPr vert="horz" lIns="91440" tIns="45720" rIns="91440" bIns="45720" rtlCol="0" anchor="ctr">
            <a:noAutofit/>
          </a:bodyPr>
          <a:lstStyle>
            <a:lvl1pPr algn="r">
              <a:defRPr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1196070555"/>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Lst>
  <p:hf hdr="0" dt="0"/>
  <p:txStyles>
    <p:titleStyle>
      <a:lvl1pPr algn="l" defTabSz="914400" rtl="0" eaLnBrk="1" latinLnBrk="0" hangingPunct="1">
        <a:lnSpc>
          <a:spcPct val="80000"/>
        </a:lnSpc>
        <a:spcBef>
          <a:spcPct val="0"/>
        </a:spcBef>
        <a:buNone/>
        <a:defRPr sz="44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144.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44.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fi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lnSpc>
                <a:spcPct val="150000"/>
              </a:lnSpc>
            </a:pPr>
            <a:r>
              <a:rPr lang="bg-BG" sz="3600" b="1" cap="none" dirty="0" smtClean="0">
                <a:solidFill>
                  <a:schemeClr val="accent1">
                    <a:lumMod val="75000"/>
                  </a:schemeClr>
                </a:solidFill>
              </a:rPr>
              <a:t>„ОТ ДВЕТЕ СТРАНИ НА БАЛКАНА“ – </a:t>
            </a:r>
            <a:br>
              <a:rPr lang="bg-BG" sz="3600" b="1" cap="none" dirty="0" smtClean="0">
                <a:solidFill>
                  <a:schemeClr val="accent1">
                    <a:lumMod val="75000"/>
                  </a:schemeClr>
                </a:solidFill>
              </a:rPr>
            </a:br>
            <a:r>
              <a:rPr lang="bg-BG" sz="3600" b="1" cap="none" dirty="0" smtClean="0">
                <a:solidFill>
                  <a:schemeClr val="accent1">
                    <a:lumMod val="75000"/>
                  </a:schemeClr>
                </a:solidFill>
              </a:rPr>
              <a:t>ИСТОРИЧЕСКИ, ФОЛКЛОРНИ И ЛИТЕРАТУРНИ РАКУРСИ</a:t>
            </a:r>
            <a:endParaRPr lang="bg-BG" sz="3600" b="1" cap="none" dirty="0">
              <a:solidFill>
                <a:schemeClr val="accent1">
                  <a:lumMod val="75000"/>
                </a:schemeClr>
              </a:solidFill>
            </a:endParaRPr>
          </a:p>
        </p:txBody>
      </p:sp>
      <p:sp>
        <p:nvSpPr>
          <p:cNvPr id="3" name="Subtitle 2"/>
          <p:cNvSpPr>
            <a:spLocks noGrp="1"/>
          </p:cNvSpPr>
          <p:nvPr>
            <p:ph type="subTitle" idx="1"/>
          </p:nvPr>
        </p:nvSpPr>
        <p:spPr>
          <a:xfrm>
            <a:off x="923192" y="4844562"/>
            <a:ext cx="8037928" cy="1134206"/>
          </a:xfrm>
        </p:spPr>
        <p:txBody>
          <a:bodyPr>
            <a:normAutofit/>
          </a:bodyPr>
          <a:lstStyle/>
          <a:p>
            <a:pPr>
              <a:lnSpc>
                <a:spcPct val="100000"/>
              </a:lnSpc>
              <a:spcBef>
                <a:spcPts val="0"/>
              </a:spcBef>
            </a:pPr>
            <a:r>
              <a:rPr lang="bg-BG" sz="2800" dirty="0" smtClean="0"/>
              <a:t>Карлов университет, Прага</a:t>
            </a:r>
          </a:p>
          <a:p>
            <a:pPr>
              <a:lnSpc>
                <a:spcPct val="100000"/>
              </a:lnSpc>
              <a:spcBef>
                <a:spcPts val="0"/>
              </a:spcBef>
            </a:pPr>
            <a:r>
              <a:rPr lang="bg-BG" sz="2800" dirty="0" smtClean="0"/>
              <a:t>Философски факултет</a:t>
            </a:r>
            <a:endParaRPr lang="bg-BG" sz="2800" dirty="0"/>
          </a:p>
        </p:txBody>
      </p:sp>
    </p:spTree>
    <p:extLst>
      <p:ext uri="{BB962C8B-B14F-4D97-AF65-F5344CB8AC3E}">
        <p14:creationId xmlns:p14="http://schemas.microsoft.com/office/powerpoint/2010/main" val="4210975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FE5A3D-78A2-6E69-8450-5A68AAC9C075}"/>
              </a:ext>
            </a:extLst>
          </p:cNvPr>
          <p:cNvSpPr>
            <a:spLocks noGrp="1"/>
          </p:cNvSpPr>
          <p:nvPr>
            <p:ph type="title"/>
          </p:nvPr>
        </p:nvSpPr>
        <p:spPr>
          <a:xfrm>
            <a:off x="1069848" y="322072"/>
            <a:ext cx="10058400" cy="881577"/>
          </a:xfrm>
        </p:spPr>
        <p:txBody>
          <a:bodyPr>
            <a:normAutofit/>
          </a:bodyPr>
          <a:lstStyle/>
          <a:p>
            <a:r>
              <a:rPr lang="bg-BG" sz="3200" b="1" cap="none" dirty="0">
                <a:solidFill>
                  <a:schemeClr val="accent2"/>
                </a:solidFill>
              </a:rPr>
              <a:t>Функции на преданията и легендите</a:t>
            </a:r>
            <a:endParaRPr lang="cs-CZ" sz="3200" dirty="0"/>
          </a:p>
        </p:txBody>
      </p:sp>
      <p:sp>
        <p:nvSpPr>
          <p:cNvPr id="3" name="Zástupný obsah 2">
            <a:extLst>
              <a:ext uri="{FF2B5EF4-FFF2-40B4-BE49-F238E27FC236}">
                <a16:creationId xmlns:a16="http://schemas.microsoft.com/office/drawing/2014/main" id="{663A5DB4-F487-1FCB-E403-EA69AE769550}"/>
              </a:ext>
            </a:extLst>
          </p:cNvPr>
          <p:cNvSpPr>
            <a:spLocks noGrp="1"/>
          </p:cNvSpPr>
          <p:nvPr>
            <p:ph idx="1"/>
          </p:nvPr>
        </p:nvSpPr>
        <p:spPr>
          <a:xfrm>
            <a:off x="1069848" y="1380931"/>
            <a:ext cx="10058400" cy="5078797"/>
          </a:xfrm>
        </p:spPr>
        <p:txBody>
          <a:bodyPr/>
          <a:lstStyle/>
          <a:p>
            <a:pPr marL="342900" indent="-342900">
              <a:lnSpc>
                <a:spcPct val="150000"/>
              </a:lnSpc>
              <a:spcBef>
                <a:spcPts val="600"/>
              </a:spcBef>
              <a:buClr>
                <a:schemeClr val="accent2"/>
              </a:buClr>
              <a:buFont typeface="Wingdings" panose="05000000000000000000" pitchFamily="2" charset="2"/>
              <a:buChar char="§"/>
            </a:pPr>
            <a:r>
              <a:rPr lang="bg-BG" sz="2400" dirty="0" smtClean="0">
                <a:ea typeface="Cambria" panose="02040503050406030204" pitchFamily="18" charset="0"/>
              </a:rPr>
              <a:t>Познавателна</a:t>
            </a:r>
            <a:r>
              <a:rPr lang="ru-RU" sz="2400" dirty="0" smtClean="0">
                <a:ea typeface="Cambria" panose="02040503050406030204" pitchFamily="18" charset="0"/>
              </a:rPr>
              <a:t> </a:t>
            </a:r>
            <a:r>
              <a:rPr lang="ru-RU" sz="2400" dirty="0">
                <a:ea typeface="Cambria" panose="02040503050406030204" pitchFamily="18" charset="0"/>
              </a:rPr>
              <a:t>(културно-историческа памет, народопсихология)</a:t>
            </a:r>
          </a:p>
          <a:p>
            <a:pPr marL="342900" indent="-342900">
              <a:lnSpc>
                <a:spcPct val="150000"/>
              </a:lnSpc>
              <a:spcBef>
                <a:spcPts val="600"/>
              </a:spcBef>
              <a:buClr>
                <a:schemeClr val="accent2"/>
              </a:buClr>
              <a:buFont typeface="Wingdings" panose="05000000000000000000" pitchFamily="2" charset="2"/>
              <a:buChar char="§"/>
            </a:pPr>
            <a:r>
              <a:rPr lang="bg-BG" sz="2400" dirty="0" smtClean="0">
                <a:ea typeface="Cambria" panose="02040503050406030204" pitchFamily="18" charset="0"/>
              </a:rPr>
              <a:t>Възпитателна</a:t>
            </a:r>
            <a:r>
              <a:rPr lang="ru-RU" sz="2400" dirty="0" smtClean="0">
                <a:ea typeface="Cambria" panose="02040503050406030204" pitchFamily="18" charset="0"/>
              </a:rPr>
              <a:t> </a:t>
            </a:r>
            <a:r>
              <a:rPr lang="ru-RU" sz="2400" dirty="0">
                <a:ea typeface="Cambria" panose="02040503050406030204" pitchFamily="18" charset="0"/>
              </a:rPr>
              <a:t>(етични норми)</a:t>
            </a:r>
          </a:p>
          <a:p>
            <a:pPr marL="342900" indent="-342900">
              <a:lnSpc>
                <a:spcPct val="150000"/>
              </a:lnSpc>
              <a:spcBef>
                <a:spcPts val="600"/>
              </a:spcBef>
              <a:buClr>
                <a:schemeClr val="accent2"/>
              </a:buClr>
            </a:pPr>
            <a:r>
              <a:rPr lang="ru-RU" sz="2400" dirty="0" smtClean="0">
                <a:ea typeface="Cambria" panose="02040503050406030204" pitchFamily="18" charset="0"/>
              </a:rPr>
              <a:t>Развлекателна</a:t>
            </a:r>
            <a:endParaRPr lang="ru-RU" sz="2400" dirty="0">
              <a:ea typeface="Cambria" panose="02040503050406030204" pitchFamily="18" charset="0"/>
            </a:endParaRPr>
          </a:p>
          <a:p>
            <a:pPr marL="342900" indent="-342900">
              <a:lnSpc>
                <a:spcPct val="150000"/>
              </a:lnSpc>
              <a:spcBef>
                <a:spcPts val="600"/>
              </a:spcBef>
              <a:buClr>
                <a:schemeClr val="accent2"/>
              </a:buClr>
              <a:buFont typeface="Wingdings" panose="05000000000000000000" pitchFamily="2" charset="2"/>
              <a:buChar char="§"/>
            </a:pPr>
            <a:r>
              <a:rPr lang="ru-RU" sz="2400" dirty="0" smtClean="0">
                <a:ea typeface="Cambria" panose="02040503050406030204" pitchFamily="18" charset="0"/>
              </a:rPr>
              <a:t>Рекламна</a:t>
            </a:r>
            <a:endParaRPr lang="cs-CZ" dirty="0"/>
          </a:p>
        </p:txBody>
      </p:sp>
      <p:pic>
        <p:nvPicPr>
          <p:cNvPr id="5" name="Obrázek 4">
            <a:extLst>
              <a:ext uri="{FF2B5EF4-FFF2-40B4-BE49-F238E27FC236}">
                <a16:creationId xmlns:a16="http://schemas.microsoft.com/office/drawing/2014/main" id="{4E47321E-E39A-93BE-6C99-675D454BAF75}"/>
              </a:ext>
            </a:extLst>
          </p:cNvPr>
          <p:cNvPicPr>
            <a:picLocks noChangeAspect="1"/>
          </p:cNvPicPr>
          <p:nvPr/>
        </p:nvPicPr>
        <p:blipFill rotWithShape="1">
          <a:blip r:embed="rId2"/>
          <a:srcRect l="1" t="10219" r="-2074" b="3987"/>
          <a:stretch/>
        </p:blipFill>
        <p:spPr>
          <a:xfrm>
            <a:off x="4969346" y="2863088"/>
            <a:ext cx="6152806" cy="3454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931456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897" y="484632"/>
            <a:ext cx="10226351" cy="812323"/>
          </a:xfrm>
        </p:spPr>
        <p:txBody>
          <a:bodyPr>
            <a:normAutofit/>
          </a:bodyPr>
          <a:lstStyle/>
          <a:p>
            <a:r>
              <a:rPr lang="bg-BG" sz="3200" b="1" cap="none" dirty="0">
                <a:solidFill>
                  <a:schemeClr val="accent2"/>
                </a:solidFill>
              </a:rPr>
              <a:t>Цитирана литература</a:t>
            </a:r>
            <a:endParaRPr lang="bg-BG" sz="3200" dirty="0"/>
          </a:p>
        </p:txBody>
      </p:sp>
      <p:sp>
        <p:nvSpPr>
          <p:cNvPr id="3" name="Rectangle 2"/>
          <p:cNvSpPr/>
          <p:nvPr/>
        </p:nvSpPr>
        <p:spPr>
          <a:xfrm>
            <a:off x="901897" y="1453042"/>
            <a:ext cx="10058400" cy="4632037"/>
          </a:xfrm>
          <a:prstGeom prst="rect">
            <a:avLst/>
          </a:prstGeom>
        </p:spPr>
        <p:txBody>
          <a:bodyPr wrap="square">
            <a:spAutoFit/>
          </a:bodyPr>
          <a:lstStyle/>
          <a:p>
            <a:pPr algn="just">
              <a:spcBef>
                <a:spcPts val="600"/>
              </a:spcBef>
              <a:spcAft>
                <a:spcPts val="0"/>
              </a:spcAft>
            </a:pPr>
            <a:r>
              <a:rPr lang="cs-CZ" sz="1600" b="1" kern="100" dirty="0" err="1">
                <a:latin typeface="Cambria" panose="02040503050406030204" pitchFamily="18" charset="0"/>
                <a:ea typeface="Cambria" panose="02040503050406030204" pitchFamily="18" charset="0"/>
                <a:cs typeface="Times New Roman" panose="02020603050405020304" pitchFamily="18" charset="0"/>
              </a:rPr>
              <a:t>Baeva</a:t>
            </a:r>
            <a:r>
              <a:rPr lang="cs-CZ" sz="1600" b="1" kern="100" dirty="0">
                <a:latin typeface="Cambria" panose="02040503050406030204" pitchFamily="18" charset="0"/>
                <a:ea typeface="Cambria" panose="02040503050406030204" pitchFamily="18" charset="0"/>
                <a:cs typeface="Times New Roman" panose="02020603050405020304" pitchFamily="18" charset="0"/>
              </a:rPr>
              <a:t>, Otčenášek 2013:</a:t>
            </a:r>
            <a:r>
              <a:rPr lang="cs-CZ" sz="1600" kern="100" dirty="0">
                <a:latin typeface="Cambria" panose="02040503050406030204" pitchFamily="18" charset="0"/>
                <a:ea typeface="Cambria" panose="02040503050406030204" pitchFamily="18" charset="0"/>
                <a:cs typeface="Times New Roman" panose="02020603050405020304" pitchFamily="18" charset="0"/>
              </a:rPr>
              <a:t> Otčenášek, J., V. </a:t>
            </a:r>
            <a:r>
              <a:rPr lang="cs-CZ" sz="1600" kern="100" dirty="0" err="1">
                <a:latin typeface="Cambria" panose="02040503050406030204" pitchFamily="18" charset="0"/>
                <a:ea typeface="Cambria" panose="02040503050406030204" pitchFamily="18" charset="0"/>
                <a:cs typeface="Times New Roman" panose="02020603050405020304" pitchFamily="18" charset="0"/>
              </a:rPr>
              <a:t>Baeva</a:t>
            </a:r>
            <a:r>
              <a:rPr lang="bg-BG" sz="1600" kern="100" dirty="0">
                <a:latin typeface="Cambria" panose="02040503050406030204" pitchFamily="18" charset="0"/>
                <a:ea typeface="Cambria" panose="02040503050406030204" pitchFamily="18" charset="0"/>
                <a:cs typeface="Times New Roman" panose="02020603050405020304" pitchFamily="18" charset="0"/>
              </a:rPr>
              <a:t>.</a:t>
            </a:r>
            <a:r>
              <a:rPr lang="cs-CZ" sz="1600" kern="100" dirty="0">
                <a:latin typeface="Cambria" panose="02040503050406030204" pitchFamily="18" charset="0"/>
                <a:ea typeface="Cambria" panose="02040503050406030204" pitchFamily="18" charset="0"/>
                <a:cs typeface="Times New Roman" panose="02020603050405020304" pitchFamily="18" charset="0"/>
              </a:rPr>
              <a:t> (</a:t>
            </a:r>
            <a:r>
              <a:rPr lang="cs-CZ" sz="1600" kern="100" dirty="0" err="1">
                <a:latin typeface="Cambria" panose="02040503050406030204" pitchFamily="18" charset="0"/>
                <a:ea typeface="Cambria" panose="02040503050406030204" pitchFamily="18" charset="0"/>
                <a:cs typeface="Times New Roman" panose="02020603050405020304" pitchFamily="18" charset="0"/>
              </a:rPr>
              <a:t>eds</a:t>
            </a:r>
            <a:r>
              <a:rPr lang="cs-CZ" sz="1600" kern="100" dirty="0">
                <a:latin typeface="Cambria" panose="02040503050406030204" pitchFamily="18" charset="0"/>
                <a:ea typeface="Cambria" panose="02040503050406030204" pitchFamily="18" charset="0"/>
                <a:cs typeface="Times New Roman" panose="02020603050405020304" pitchFamily="18" charset="0"/>
              </a:rPr>
              <a:t>.). </a:t>
            </a:r>
            <a:r>
              <a:rPr lang="cs-CZ" sz="1600" i="1" kern="100" dirty="0">
                <a:latin typeface="Cambria" panose="02040503050406030204" pitchFamily="18" charset="0"/>
                <a:ea typeface="Cambria" panose="02040503050406030204" pitchFamily="18" charset="0"/>
                <a:cs typeface="Times New Roman" panose="02020603050405020304" pitchFamily="18" charset="0"/>
              </a:rPr>
              <a:t>Slovník termínů slovesného </a:t>
            </a:r>
            <a:r>
              <a:rPr lang="cs-CZ" sz="1600" i="1" kern="100" dirty="0" smtClean="0">
                <a:latin typeface="Cambria" panose="02040503050406030204" pitchFamily="18" charset="0"/>
                <a:ea typeface="Cambria" panose="02040503050406030204" pitchFamily="18" charset="0"/>
                <a:cs typeface="Times New Roman" panose="02020603050405020304" pitchFamily="18" charset="0"/>
              </a:rPr>
              <a:t>folkloru</a:t>
            </a:r>
            <a:r>
              <a:rPr lang="bg-BG" sz="1600" i="1" kern="100" dirty="0">
                <a:latin typeface="Cambria" panose="02040503050406030204" pitchFamily="18" charset="0"/>
                <a:ea typeface="Cambria" panose="02040503050406030204" pitchFamily="18" charset="0"/>
                <a:cs typeface="Times New Roman" panose="02020603050405020304" pitchFamily="18" charset="0"/>
              </a:rPr>
              <a:t>.</a:t>
            </a:r>
            <a:r>
              <a:rPr lang="cs-CZ" sz="1600" i="1" kern="100" dirty="0" smtClean="0">
                <a:latin typeface="Cambria" panose="02040503050406030204" pitchFamily="18" charset="0"/>
                <a:ea typeface="Cambria" panose="02040503050406030204" pitchFamily="18" charset="0"/>
                <a:cs typeface="Times New Roman" panose="02020603050405020304" pitchFamily="18" charset="0"/>
              </a:rPr>
              <a:t> </a:t>
            </a:r>
            <a:r>
              <a:rPr lang="cs-CZ" sz="1600" i="1" kern="100" dirty="0">
                <a:latin typeface="Cambria" panose="02040503050406030204" pitchFamily="18" charset="0"/>
                <a:ea typeface="Cambria" panose="02040503050406030204" pitchFamily="18" charset="0"/>
                <a:cs typeface="Times New Roman" panose="02020603050405020304" pitchFamily="18" charset="0"/>
              </a:rPr>
              <a:t>Bulharsko // </a:t>
            </a:r>
            <a:r>
              <a:rPr lang="bg-BG" sz="1600" i="1" kern="100" dirty="0" smtClean="0">
                <a:latin typeface="Cambria" panose="02040503050406030204" pitchFamily="18" charset="0"/>
                <a:ea typeface="Cambria" panose="02040503050406030204" pitchFamily="18" charset="0"/>
                <a:cs typeface="Times New Roman" panose="02020603050405020304" pitchFamily="18" charset="0"/>
              </a:rPr>
              <a:t>Речник на термините от словесния фолклор</a:t>
            </a:r>
            <a:r>
              <a:rPr lang="cs-CZ" sz="1600" i="1" kern="100" dirty="0" smtClean="0">
                <a:latin typeface="Cambria" panose="02040503050406030204" pitchFamily="18" charset="0"/>
                <a:ea typeface="Cambria" panose="02040503050406030204" pitchFamily="18" charset="0"/>
                <a:cs typeface="Times New Roman" panose="02020603050405020304" pitchFamily="18" charset="0"/>
              </a:rPr>
              <a:t>. </a:t>
            </a:r>
            <a:r>
              <a:rPr lang="bg-BG" sz="1600" i="1" kern="100" dirty="0" smtClean="0">
                <a:latin typeface="Cambria" panose="02040503050406030204" pitchFamily="18" charset="0"/>
                <a:ea typeface="Cambria" panose="02040503050406030204" pitchFamily="18" charset="0"/>
                <a:cs typeface="Times New Roman" panose="02020603050405020304" pitchFamily="18" charset="0"/>
              </a:rPr>
              <a:t>България</a:t>
            </a:r>
            <a:r>
              <a:rPr lang="cs-CZ" sz="1600" kern="100" dirty="0" smtClean="0">
                <a:latin typeface="Cambria" panose="02040503050406030204" pitchFamily="18" charset="0"/>
                <a:ea typeface="Cambria" panose="02040503050406030204" pitchFamily="18" charset="0"/>
                <a:cs typeface="Times New Roman" panose="02020603050405020304" pitchFamily="18" charset="0"/>
              </a:rPr>
              <a:t>. </a:t>
            </a:r>
            <a:r>
              <a:rPr lang="cs-CZ" sz="1600" kern="100" dirty="0">
                <a:latin typeface="Cambria" panose="02040503050406030204" pitchFamily="18" charset="0"/>
                <a:ea typeface="Cambria" panose="02040503050406030204" pitchFamily="18" charset="0"/>
                <a:cs typeface="Times New Roman" panose="02020603050405020304" pitchFamily="18" charset="0"/>
              </a:rPr>
              <a:t>Praha–Sofie: Etnologický ústav Akademie věd České republiky, v. v. i., </a:t>
            </a:r>
            <a:r>
              <a:rPr lang="cs-CZ" sz="1600" kern="100" dirty="0" smtClean="0">
                <a:latin typeface="Cambria" panose="02040503050406030204" pitchFamily="18" charset="0"/>
                <a:ea typeface="Cambria" panose="02040503050406030204" pitchFamily="18" charset="0"/>
                <a:cs typeface="Times New Roman" panose="02020603050405020304" pitchFamily="18" charset="0"/>
              </a:rPr>
              <a:t>2013.</a:t>
            </a:r>
            <a:endParaRPr lang="bg-BG" sz="1600" kern="100" dirty="0">
              <a:latin typeface="Cambria" panose="02040503050406030204" pitchFamily="18" charset="0"/>
              <a:ea typeface="Cambria" panose="02040503050406030204" pitchFamily="18" charset="0"/>
              <a:cs typeface="Times New Roman" panose="02020603050405020304" pitchFamily="18" charset="0"/>
            </a:endParaRPr>
          </a:p>
          <a:p>
            <a:pPr algn="just">
              <a:spcBef>
                <a:spcPts val="600"/>
              </a:spcBef>
              <a:spcAft>
                <a:spcPts val="0"/>
              </a:spcAft>
            </a:pPr>
            <a:r>
              <a:rPr lang="cs-CZ" sz="1600" b="1" kern="100" dirty="0" err="1">
                <a:latin typeface="Cambria" panose="02040503050406030204" pitchFamily="18" charset="0"/>
                <a:ea typeface="Cambria" panose="02040503050406030204" pitchFamily="18" charset="0"/>
                <a:cs typeface="Times New Roman" panose="02020603050405020304" pitchFamily="18" charset="0"/>
              </a:rPr>
              <a:t>Jireček</a:t>
            </a:r>
            <a:r>
              <a:rPr lang="cs-CZ" sz="1600" b="1" kern="100" dirty="0">
                <a:latin typeface="Cambria" panose="02040503050406030204" pitchFamily="18" charset="0"/>
                <a:ea typeface="Cambria" panose="02040503050406030204" pitchFamily="18" charset="0"/>
                <a:cs typeface="Times New Roman" panose="02020603050405020304" pitchFamily="18" charset="0"/>
              </a:rPr>
              <a:t> 1888:</a:t>
            </a:r>
            <a:r>
              <a:rPr lang="cs-CZ" sz="1600" kern="100" dirty="0">
                <a:latin typeface="Cambria" panose="02040503050406030204" pitchFamily="18" charset="0"/>
                <a:ea typeface="Cambria" panose="02040503050406030204" pitchFamily="18" charset="0"/>
                <a:cs typeface="Times New Roman" panose="02020603050405020304" pitchFamily="18" charset="0"/>
              </a:rPr>
              <a:t> </a:t>
            </a:r>
            <a:r>
              <a:rPr lang="cs-CZ" sz="1600" kern="100" dirty="0" err="1">
                <a:latin typeface="Cambria" panose="02040503050406030204" pitchFamily="18" charset="0"/>
                <a:ea typeface="Cambria" panose="02040503050406030204" pitchFamily="18" charset="0"/>
                <a:cs typeface="Times New Roman" panose="02020603050405020304" pitchFamily="18" charset="0"/>
              </a:rPr>
              <a:t>Jireček</a:t>
            </a:r>
            <a:r>
              <a:rPr lang="cs-CZ" sz="1600" kern="100" dirty="0">
                <a:latin typeface="Cambria" panose="02040503050406030204" pitchFamily="18" charset="0"/>
                <a:ea typeface="Cambria" panose="02040503050406030204" pitchFamily="18" charset="0"/>
                <a:cs typeface="Times New Roman" panose="02020603050405020304" pitchFamily="18" charset="0"/>
              </a:rPr>
              <a:t>, K. </a:t>
            </a:r>
            <a:r>
              <a:rPr lang="cs-CZ" sz="1600" i="1" kern="100" dirty="0">
                <a:latin typeface="Cambria" panose="02040503050406030204" pitchFamily="18" charset="0"/>
                <a:ea typeface="Cambria" panose="02040503050406030204" pitchFamily="18" charset="0"/>
                <a:cs typeface="Times New Roman" panose="02020603050405020304" pitchFamily="18" charset="0"/>
              </a:rPr>
              <a:t>Cesty po Bulharsku</a:t>
            </a:r>
            <a:r>
              <a:rPr lang="cs-CZ" sz="1600" kern="100" dirty="0">
                <a:latin typeface="Cambria" panose="02040503050406030204" pitchFamily="18" charset="0"/>
                <a:ea typeface="Cambria" panose="02040503050406030204" pitchFamily="18" charset="0"/>
                <a:cs typeface="Times New Roman" panose="02020603050405020304" pitchFamily="18" charset="0"/>
              </a:rPr>
              <a:t>. Praha: Matice česká, 1888.</a:t>
            </a:r>
            <a:endParaRPr lang="bg-BG" sz="1600" kern="100" dirty="0">
              <a:latin typeface="Cambria" panose="02040503050406030204" pitchFamily="18" charset="0"/>
              <a:ea typeface="Cambria" panose="02040503050406030204" pitchFamily="18" charset="0"/>
              <a:cs typeface="Times New Roman" panose="02020603050405020304" pitchFamily="18" charset="0"/>
            </a:endParaRPr>
          </a:p>
          <a:p>
            <a:pPr algn="just">
              <a:spcBef>
                <a:spcPts val="600"/>
              </a:spcBef>
              <a:spcAft>
                <a:spcPts val="0"/>
              </a:spcAft>
            </a:pPr>
            <a:r>
              <a:rPr lang="cs-CZ" sz="1600" b="1" kern="100" dirty="0" smtClean="0">
                <a:latin typeface="Cambria" panose="02040503050406030204" pitchFamily="18" charset="0"/>
                <a:ea typeface="Cambria" panose="02040503050406030204" pitchFamily="18" charset="0"/>
                <a:cs typeface="Times New Roman" panose="02020603050405020304" pitchFamily="18" charset="0"/>
              </a:rPr>
              <a:t>Rychlík</a:t>
            </a:r>
            <a:r>
              <a:rPr lang="pl-PL" sz="1600" b="1" kern="100" dirty="0" smtClean="0">
                <a:latin typeface="Cambria" panose="02040503050406030204" pitchFamily="18" charset="0"/>
                <a:ea typeface="Cambria" panose="02040503050406030204" pitchFamily="18" charset="0"/>
                <a:cs typeface="Times New Roman" panose="02020603050405020304" pitchFamily="18" charset="0"/>
              </a:rPr>
              <a:t> 2016</a:t>
            </a:r>
            <a:r>
              <a:rPr lang="pl-PL" sz="1600" kern="100" dirty="0" smtClean="0">
                <a:latin typeface="Cambria" panose="02040503050406030204" pitchFamily="18" charset="0"/>
                <a:ea typeface="Cambria" panose="02040503050406030204" pitchFamily="18" charset="0"/>
                <a:cs typeface="Times New Roman" panose="02020603050405020304" pitchFamily="18" charset="0"/>
              </a:rPr>
              <a:t>. Rychlík, J. </a:t>
            </a:r>
            <a:r>
              <a:rPr lang="pl-PL" sz="1600" kern="100" dirty="0">
                <a:latin typeface="Cambria" panose="02040503050406030204" pitchFamily="18" charset="0"/>
                <a:ea typeface="Cambria" panose="02040503050406030204" pitchFamily="18" charset="0"/>
                <a:cs typeface="Times New Roman" panose="02020603050405020304" pitchFamily="18" charset="0"/>
              </a:rPr>
              <a:t>a</a:t>
            </a:r>
            <a:r>
              <a:rPr lang="pl-PL" sz="1600" kern="100" dirty="0" smtClean="0">
                <a:latin typeface="Cambria" panose="02040503050406030204" pitchFamily="18" charset="0"/>
                <a:ea typeface="Cambria" panose="02040503050406030204" pitchFamily="18" charset="0"/>
                <a:cs typeface="Times New Roman" panose="02020603050405020304" pitchFamily="18" charset="0"/>
              </a:rPr>
              <a:t> kol. </a:t>
            </a:r>
            <a:r>
              <a:rPr lang="cs-CZ" sz="1600" i="1" kern="100" dirty="0" smtClean="0">
                <a:latin typeface="Cambria" panose="02040503050406030204" pitchFamily="18" charset="0"/>
                <a:ea typeface="Cambria" panose="02040503050406030204" pitchFamily="18" charset="0"/>
                <a:cs typeface="Times New Roman" panose="02020603050405020304" pitchFamily="18" charset="0"/>
              </a:rPr>
              <a:t>Dějiny </a:t>
            </a:r>
            <a:r>
              <a:rPr lang="cs-CZ" sz="1600" i="1" kern="100" dirty="0">
                <a:latin typeface="Cambria" panose="02040503050406030204" pitchFamily="18" charset="0"/>
                <a:ea typeface="Cambria" panose="02040503050406030204" pitchFamily="18" charset="0"/>
                <a:cs typeface="Times New Roman" panose="02020603050405020304" pitchFamily="18" charset="0"/>
              </a:rPr>
              <a:t>Bulharska</a:t>
            </a:r>
            <a:r>
              <a:rPr lang="cs-CZ" sz="1600" kern="100" dirty="0">
                <a:latin typeface="Cambria" panose="02040503050406030204" pitchFamily="18" charset="0"/>
                <a:ea typeface="Cambria" panose="02040503050406030204" pitchFamily="18" charset="0"/>
                <a:cs typeface="Times New Roman" panose="02020603050405020304" pitchFamily="18" charset="0"/>
              </a:rPr>
              <a:t>. 3. vyd. Praha: NLN, 2016</a:t>
            </a:r>
            <a:r>
              <a:rPr lang="cs-CZ" sz="1600" kern="100" dirty="0" smtClean="0">
                <a:latin typeface="Cambria" panose="02040503050406030204" pitchFamily="18" charset="0"/>
                <a:ea typeface="Cambria" panose="02040503050406030204" pitchFamily="18" charset="0"/>
                <a:cs typeface="Times New Roman" panose="02020603050405020304" pitchFamily="18" charset="0"/>
              </a:rPr>
              <a:t>.</a:t>
            </a:r>
            <a:endParaRPr lang="bg-BG" sz="1600" kern="100" dirty="0" smtClean="0">
              <a:latin typeface="Cambria" panose="02040503050406030204" pitchFamily="18" charset="0"/>
              <a:ea typeface="Cambria" panose="02040503050406030204" pitchFamily="18" charset="0"/>
              <a:cs typeface="Times New Roman" panose="02020603050405020304" pitchFamily="18" charset="0"/>
            </a:endParaRPr>
          </a:p>
          <a:p>
            <a:pPr algn="just">
              <a:spcBef>
                <a:spcPts val="600"/>
              </a:spcBef>
              <a:spcAft>
                <a:spcPts val="0"/>
              </a:spcAft>
            </a:pPr>
            <a:r>
              <a:rPr lang="bg-BG" sz="1600" b="1" kern="100" dirty="0" err="1">
                <a:latin typeface="Cambria" panose="02040503050406030204" pitchFamily="18" charset="0"/>
                <a:ea typeface="Cambria" panose="02040503050406030204" pitchFamily="18" charset="0"/>
                <a:cs typeface="Times New Roman" panose="02020603050405020304" pitchFamily="18" charset="0"/>
              </a:rPr>
              <a:t>Алваджиев</a:t>
            </a:r>
            <a:r>
              <a:rPr lang="bg-BG" sz="1600" b="1" kern="100" dirty="0">
                <a:latin typeface="Cambria" panose="02040503050406030204" pitchFamily="18" charset="0"/>
                <a:ea typeface="Cambria" panose="02040503050406030204" pitchFamily="18" charset="0"/>
                <a:cs typeface="Times New Roman" panose="02020603050405020304" pitchFamily="18" charset="0"/>
              </a:rPr>
              <a:t> 2019а:</a:t>
            </a:r>
            <a:r>
              <a:rPr lang="bg-BG" sz="1600" kern="100" dirty="0">
                <a:latin typeface="Cambria" panose="02040503050406030204" pitchFamily="18" charset="0"/>
                <a:ea typeface="Cambria" panose="02040503050406030204" pitchFamily="18" charset="0"/>
                <a:cs typeface="Times New Roman" panose="02020603050405020304" pitchFamily="18" charset="0"/>
              </a:rPr>
              <a:t>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Алваджиев</a:t>
            </a:r>
            <a:r>
              <a:rPr lang="bg-BG" sz="1600" kern="100" dirty="0">
                <a:latin typeface="Cambria" panose="02040503050406030204" pitchFamily="18" charset="0"/>
                <a:ea typeface="Cambria" panose="02040503050406030204" pitchFamily="18" charset="0"/>
                <a:cs typeface="Times New Roman" panose="02020603050405020304" pitchFamily="18" charset="0"/>
              </a:rPr>
              <a:t>, Н. </a:t>
            </a:r>
            <a:r>
              <a:rPr lang="bg-BG" sz="1600" i="1" kern="100" dirty="0">
                <a:latin typeface="Cambria" panose="02040503050406030204" pitchFamily="18" charset="0"/>
                <a:ea typeface="Cambria" panose="02040503050406030204" pitchFamily="18" charset="0"/>
                <a:cs typeface="Times New Roman" panose="02020603050405020304" pitchFamily="18" charset="0"/>
              </a:rPr>
              <a:t>Пловдивска хроника</a:t>
            </a:r>
            <a:r>
              <a:rPr lang="bg-BG" sz="1600" kern="100" dirty="0">
                <a:latin typeface="Cambria" panose="02040503050406030204" pitchFamily="18" charset="0"/>
                <a:ea typeface="Cambria" panose="02040503050406030204" pitchFamily="18" charset="0"/>
                <a:cs typeface="Times New Roman" panose="02020603050405020304" pitchFamily="18" charset="0"/>
              </a:rPr>
              <a:t>. 5-то изд. Пловдив: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Летера</a:t>
            </a:r>
            <a:r>
              <a:rPr lang="bg-BG" sz="1600" kern="100" dirty="0">
                <a:latin typeface="Cambria" panose="02040503050406030204" pitchFamily="18" charset="0"/>
                <a:ea typeface="Cambria" panose="02040503050406030204" pitchFamily="18" charset="0"/>
                <a:cs typeface="Times New Roman" panose="02020603050405020304" pitchFamily="18" charset="0"/>
              </a:rPr>
              <a:t>, 2019.</a:t>
            </a:r>
          </a:p>
          <a:p>
            <a:pPr algn="just">
              <a:spcBef>
                <a:spcPts val="600"/>
              </a:spcBef>
              <a:spcAft>
                <a:spcPts val="0"/>
              </a:spcAft>
            </a:pPr>
            <a:r>
              <a:rPr lang="bg-BG" sz="1600" b="1" kern="100" dirty="0" err="1">
                <a:latin typeface="Cambria" panose="02040503050406030204" pitchFamily="18" charset="0"/>
                <a:ea typeface="Cambria" panose="02040503050406030204" pitchFamily="18" charset="0"/>
                <a:cs typeface="Times New Roman" panose="02020603050405020304" pitchFamily="18" charset="0"/>
              </a:rPr>
              <a:t>Алваджиев</a:t>
            </a:r>
            <a:r>
              <a:rPr lang="bg-BG" sz="1600" b="1" kern="100" dirty="0">
                <a:latin typeface="Cambria" panose="02040503050406030204" pitchFamily="18" charset="0"/>
                <a:ea typeface="Cambria" panose="02040503050406030204" pitchFamily="18" charset="0"/>
                <a:cs typeface="Times New Roman" panose="02020603050405020304" pitchFamily="18" charset="0"/>
              </a:rPr>
              <a:t> 2019б:</a:t>
            </a:r>
            <a:r>
              <a:rPr lang="bg-BG" sz="1600" kern="100" dirty="0">
                <a:latin typeface="Cambria" panose="02040503050406030204" pitchFamily="18" charset="0"/>
                <a:ea typeface="Cambria" panose="02040503050406030204" pitchFamily="18" charset="0"/>
                <a:cs typeface="Times New Roman" panose="02020603050405020304" pitchFamily="18" charset="0"/>
              </a:rPr>
              <a:t>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Алваджиев</a:t>
            </a:r>
            <a:r>
              <a:rPr lang="bg-BG" sz="1600" kern="100" dirty="0">
                <a:latin typeface="Cambria" panose="02040503050406030204" pitchFamily="18" charset="0"/>
                <a:ea typeface="Cambria" panose="02040503050406030204" pitchFamily="18" charset="0"/>
                <a:cs typeface="Times New Roman" panose="02020603050405020304" pitchFamily="18" charset="0"/>
              </a:rPr>
              <a:t>, Н. </a:t>
            </a:r>
            <a:r>
              <a:rPr lang="bg-BG" sz="1600" i="1" kern="100" dirty="0">
                <a:latin typeface="Cambria" panose="02040503050406030204" pitchFamily="18" charset="0"/>
                <a:ea typeface="Cambria" panose="02040503050406030204" pitchFamily="18" charset="0"/>
                <a:cs typeface="Times New Roman" panose="02020603050405020304" pitchFamily="18" charset="0"/>
              </a:rPr>
              <a:t>В сенките на древния Пловдив</a:t>
            </a:r>
            <a:r>
              <a:rPr lang="bg-BG" sz="1600" kern="100" dirty="0">
                <a:latin typeface="Cambria" panose="02040503050406030204" pitchFamily="18" charset="0"/>
                <a:ea typeface="Cambria" panose="02040503050406030204" pitchFamily="18" charset="0"/>
                <a:cs typeface="Times New Roman" panose="02020603050405020304" pitchFamily="18" charset="0"/>
              </a:rPr>
              <a:t>. 2-ро изд. Пловдив: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Летера</a:t>
            </a:r>
            <a:r>
              <a:rPr lang="bg-BG" sz="1600" kern="100" dirty="0">
                <a:latin typeface="Cambria" panose="02040503050406030204" pitchFamily="18" charset="0"/>
                <a:ea typeface="Cambria" panose="02040503050406030204" pitchFamily="18" charset="0"/>
                <a:cs typeface="Times New Roman" panose="02020603050405020304" pitchFamily="18" charset="0"/>
              </a:rPr>
              <a:t>, 2019.</a:t>
            </a:r>
          </a:p>
          <a:p>
            <a:pPr algn="just">
              <a:spcBef>
                <a:spcPts val="600"/>
              </a:spcBef>
              <a:spcAft>
                <a:spcPts val="0"/>
              </a:spcAft>
            </a:pPr>
            <a:r>
              <a:rPr lang="bg-BG" sz="1600" b="1" kern="100" dirty="0" err="1">
                <a:latin typeface="Cambria" panose="02040503050406030204" pitchFamily="18" charset="0"/>
                <a:ea typeface="Cambria" panose="02040503050406030204" pitchFamily="18" charset="0"/>
                <a:cs typeface="Times New Roman" panose="02020603050405020304" pitchFamily="18" charset="0"/>
              </a:rPr>
              <a:t>Алваджиев</a:t>
            </a:r>
            <a:r>
              <a:rPr lang="bg-BG" sz="1600" b="1" kern="100" dirty="0">
                <a:latin typeface="Cambria" panose="02040503050406030204" pitchFamily="18" charset="0"/>
                <a:ea typeface="Cambria" panose="02040503050406030204" pitchFamily="18" charset="0"/>
                <a:cs typeface="Times New Roman" panose="02020603050405020304" pitchFamily="18" charset="0"/>
              </a:rPr>
              <a:t> 2020:</a:t>
            </a:r>
            <a:r>
              <a:rPr lang="bg-BG" sz="1600" kern="100" dirty="0">
                <a:latin typeface="Cambria" panose="02040503050406030204" pitchFamily="18" charset="0"/>
                <a:ea typeface="Cambria" panose="02040503050406030204" pitchFamily="18" charset="0"/>
                <a:cs typeface="Times New Roman" panose="02020603050405020304" pitchFamily="18" charset="0"/>
              </a:rPr>
              <a:t>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Алваджиев</a:t>
            </a:r>
            <a:r>
              <a:rPr lang="bg-BG" sz="1600" kern="100" dirty="0">
                <a:latin typeface="Cambria" panose="02040503050406030204" pitchFamily="18" charset="0"/>
                <a:ea typeface="Cambria" panose="02040503050406030204" pitchFamily="18" charset="0"/>
                <a:cs typeface="Times New Roman" panose="02020603050405020304" pitchFamily="18" charset="0"/>
              </a:rPr>
              <a:t>, Н. </a:t>
            </a:r>
            <a:r>
              <a:rPr lang="bg-BG" sz="1600" i="1" kern="100" dirty="0">
                <a:latin typeface="Cambria" panose="02040503050406030204" pitchFamily="18" charset="0"/>
                <a:ea typeface="Cambria" panose="02040503050406030204" pitchFamily="18" charset="0"/>
                <a:cs typeface="Times New Roman" panose="02020603050405020304" pitchFamily="18" charset="0"/>
              </a:rPr>
              <a:t>Старинни черкви в Пловдив</a:t>
            </a:r>
            <a:r>
              <a:rPr lang="bg-BG" sz="1600" kern="100" dirty="0">
                <a:latin typeface="Cambria" panose="02040503050406030204" pitchFamily="18" charset="0"/>
                <a:ea typeface="Cambria" panose="02040503050406030204" pitchFamily="18" charset="0"/>
                <a:cs typeface="Times New Roman" panose="02020603050405020304" pitchFamily="18" charset="0"/>
              </a:rPr>
              <a:t>. 2-ро изд. Пловдив: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Летера</a:t>
            </a:r>
            <a:r>
              <a:rPr lang="bg-BG" sz="1600" kern="100" dirty="0">
                <a:latin typeface="Cambria" panose="02040503050406030204" pitchFamily="18" charset="0"/>
                <a:ea typeface="Cambria" panose="02040503050406030204" pitchFamily="18" charset="0"/>
                <a:cs typeface="Times New Roman" panose="02020603050405020304" pitchFamily="18" charset="0"/>
              </a:rPr>
              <a:t>, 2020.</a:t>
            </a:r>
          </a:p>
          <a:p>
            <a:pPr algn="just">
              <a:spcBef>
                <a:spcPts val="600"/>
              </a:spcBef>
              <a:spcAft>
                <a:spcPts val="0"/>
              </a:spcAft>
            </a:pPr>
            <a:r>
              <a:rPr lang="bg-BG" sz="1600" b="1" kern="100" dirty="0">
                <a:latin typeface="Cambria" panose="02040503050406030204" pitchFamily="18" charset="0"/>
                <a:ea typeface="Cambria" panose="02040503050406030204" pitchFamily="18" charset="0"/>
                <a:cs typeface="Times New Roman" panose="02020603050405020304" pitchFamily="18" charset="0"/>
              </a:rPr>
              <a:t>Баева, Тончева 2022:</a:t>
            </a:r>
            <a:r>
              <a:rPr lang="bg-BG" sz="1600" kern="100" dirty="0">
                <a:latin typeface="Cambria" panose="02040503050406030204" pitchFamily="18" charset="0"/>
                <a:ea typeface="Cambria" panose="02040503050406030204" pitchFamily="18" charset="0"/>
                <a:cs typeface="Times New Roman" panose="02020603050405020304" pitchFamily="18" charset="0"/>
              </a:rPr>
              <a:t> </a:t>
            </a:r>
            <a:r>
              <a:rPr lang="cs-CZ" sz="1600" kern="100" dirty="0" err="1">
                <a:latin typeface="Cambria" panose="02040503050406030204" pitchFamily="18" charset="0"/>
                <a:ea typeface="Cambria" panose="02040503050406030204" pitchFamily="18" charset="0"/>
                <a:cs typeface="Times New Roman" panose="02020603050405020304" pitchFamily="18" charset="0"/>
              </a:rPr>
              <a:t>Баева</a:t>
            </a:r>
            <a:r>
              <a:rPr lang="bg-BG" sz="1600" kern="100" dirty="0">
                <a:latin typeface="Cambria" panose="02040503050406030204" pitchFamily="18" charset="0"/>
                <a:ea typeface="Cambria" panose="02040503050406030204" pitchFamily="18" charset="0"/>
                <a:cs typeface="Times New Roman" panose="02020603050405020304" pitchFamily="18" charset="0"/>
              </a:rPr>
              <a:t>,</a:t>
            </a:r>
            <a:r>
              <a:rPr lang="cs-CZ" sz="1600" kern="100" dirty="0">
                <a:latin typeface="Cambria" panose="02040503050406030204" pitchFamily="18" charset="0"/>
                <a:ea typeface="Cambria" panose="02040503050406030204" pitchFamily="18" charset="0"/>
                <a:cs typeface="Times New Roman" panose="02020603050405020304" pitchFamily="18" charset="0"/>
              </a:rPr>
              <a:t> В., В. </a:t>
            </a:r>
            <a:r>
              <a:rPr lang="cs-CZ" sz="1600" kern="100" dirty="0" err="1">
                <a:latin typeface="Cambria" panose="02040503050406030204" pitchFamily="18" charset="0"/>
                <a:ea typeface="Cambria" panose="02040503050406030204" pitchFamily="18" charset="0"/>
                <a:cs typeface="Times New Roman" panose="02020603050405020304" pitchFamily="18" charset="0"/>
              </a:rPr>
              <a:t>Тончева</a:t>
            </a:r>
            <a:r>
              <a:rPr lang="bg-BG" sz="1600" kern="100" dirty="0">
                <a:latin typeface="Cambria" panose="02040503050406030204" pitchFamily="18" charset="0"/>
                <a:ea typeface="Cambria" panose="02040503050406030204" pitchFamily="18" charset="0"/>
                <a:cs typeface="Times New Roman" panose="02020603050405020304" pitchFamily="18" charset="0"/>
              </a:rPr>
              <a:t>. </a:t>
            </a:r>
            <a:r>
              <a:rPr lang="cs-CZ" sz="1600" i="1" kern="100" dirty="0" err="1">
                <a:latin typeface="Cambria" panose="02040503050406030204" pitchFamily="18" charset="0"/>
                <a:ea typeface="Cambria" panose="02040503050406030204" pitchFamily="18" charset="0"/>
                <a:cs typeface="Times New Roman" panose="02020603050405020304" pitchFamily="18" charset="0"/>
              </a:rPr>
              <a:t>Предания</a:t>
            </a:r>
            <a:r>
              <a:rPr lang="cs-CZ" sz="1600" i="1" kern="100" dirty="0">
                <a:latin typeface="Cambria" panose="02040503050406030204" pitchFamily="18" charset="0"/>
                <a:ea typeface="Cambria" panose="02040503050406030204" pitchFamily="18" charset="0"/>
                <a:cs typeface="Times New Roman" panose="02020603050405020304" pitchFamily="18" charset="0"/>
              </a:rPr>
              <a:t> и </a:t>
            </a:r>
            <a:r>
              <a:rPr lang="cs-CZ" sz="1600" i="1" kern="100" dirty="0" err="1">
                <a:latin typeface="Cambria" panose="02040503050406030204" pitchFamily="18" charset="0"/>
                <a:ea typeface="Cambria" panose="02040503050406030204" pitchFamily="18" charset="0"/>
                <a:cs typeface="Times New Roman" panose="02020603050405020304" pitchFamily="18" charset="0"/>
              </a:rPr>
              <a:t>легенди</a:t>
            </a:r>
            <a:r>
              <a:rPr lang="cs-CZ" sz="1600" i="1" kern="100" dirty="0">
                <a:latin typeface="Cambria" panose="02040503050406030204" pitchFamily="18" charset="0"/>
                <a:ea typeface="Cambria" panose="02040503050406030204" pitchFamily="18" charset="0"/>
                <a:cs typeface="Times New Roman" panose="02020603050405020304" pitchFamily="18" charset="0"/>
              </a:rPr>
              <a:t> </a:t>
            </a:r>
            <a:r>
              <a:rPr lang="cs-CZ" sz="1600" i="1" kern="100" dirty="0" err="1">
                <a:latin typeface="Cambria" panose="02040503050406030204" pitchFamily="18" charset="0"/>
                <a:ea typeface="Cambria" panose="02040503050406030204" pitchFamily="18" charset="0"/>
                <a:cs typeface="Times New Roman" panose="02020603050405020304" pitchFamily="18" charset="0"/>
              </a:rPr>
              <a:t>от</a:t>
            </a:r>
            <a:r>
              <a:rPr lang="cs-CZ" sz="1600" i="1" kern="100" dirty="0">
                <a:latin typeface="Cambria" panose="02040503050406030204" pitchFamily="18" charset="0"/>
                <a:ea typeface="Cambria" panose="02040503050406030204" pitchFamily="18" charset="0"/>
                <a:cs typeface="Times New Roman" panose="02020603050405020304" pitchFamily="18" charset="0"/>
              </a:rPr>
              <a:t> </a:t>
            </a:r>
            <a:r>
              <a:rPr lang="cs-CZ" sz="1600" i="1" kern="100" dirty="0" err="1">
                <a:latin typeface="Cambria" panose="02040503050406030204" pitchFamily="18" charset="0"/>
                <a:ea typeface="Cambria" panose="02040503050406030204" pitchFamily="18" charset="0"/>
                <a:cs typeface="Times New Roman" panose="02020603050405020304" pitchFamily="18" charset="0"/>
              </a:rPr>
              <a:t>България</a:t>
            </a:r>
            <a:r>
              <a:rPr lang="bg-BG" sz="1600" kern="100" dirty="0">
                <a:latin typeface="Cambria" panose="02040503050406030204" pitchFamily="18" charset="0"/>
                <a:ea typeface="Cambria" panose="02040503050406030204" pitchFamily="18" charset="0"/>
                <a:cs typeface="Times New Roman" panose="02020603050405020304" pitchFamily="18" charset="0"/>
              </a:rPr>
              <a:t>.</a:t>
            </a:r>
            <a:r>
              <a:rPr lang="cs-CZ" sz="1600" kern="100" dirty="0">
                <a:latin typeface="Cambria" panose="02040503050406030204" pitchFamily="18" charset="0"/>
                <a:ea typeface="Cambria" panose="02040503050406030204" pitchFamily="18" charset="0"/>
                <a:cs typeface="Times New Roman" panose="02020603050405020304" pitchFamily="18" charset="0"/>
              </a:rPr>
              <a:t> </a:t>
            </a:r>
            <a:r>
              <a:rPr lang="cs-CZ" sz="1600" kern="100" dirty="0" err="1">
                <a:latin typeface="Cambria" panose="02040503050406030204" pitchFamily="18" charset="0"/>
                <a:ea typeface="Cambria" panose="02040503050406030204" pitchFamily="18" charset="0"/>
                <a:cs typeface="Times New Roman" panose="02020603050405020304" pitchFamily="18" charset="0"/>
              </a:rPr>
              <a:t>София</a:t>
            </a:r>
            <a:r>
              <a:rPr lang="bg-BG" sz="1600" kern="100" dirty="0">
                <a:latin typeface="Cambria" panose="02040503050406030204" pitchFamily="18" charset="0"/>
                <a:ea typeface="Cambria" panose="02040503050406030204" pitchFamily="18" charset="0"/>
                <a:cs typeface="Times New Roman" panose="02020603050405020304" pitchFamily="18" charset="0"/>
              </a:rPr>
              <a:t>: Пан,</a:t>
            </a:r>
            <a:r>
              <a:rPr lang="cs-CZ" sz="1600" kern="100" dirty="0">
                <a:latin typeface="Cambria" panose="02040503050406030204" pitchFamily="18" charset="0"/>
                <a:ea typeface="Cambria" panose="02040503050406030204" pitchFamily="18" charset="0"/>
                <a:cs typeface="Times New Roman" panose="02020603050405020304" pitchFamily="18" charset="0"/>
              </a:rPr>
              <a:t> 2022</a:t>
            </a:r>
            <a:r>
              <a:rPr lang="bg-BG" sz="1600" kern="100" dirty="0">
                <a:latin typeface="Cambria" panose="02040503050406030204" pitchFamily="18" charset="0"/>
                <a:ea typeface="Cambria" panose="02040503050406030204" pitchFamily="18" charset="0"/>
                <a:cs typeface="Times New Roman" panose="02020603050405020304" pitchFamily="18" charset="0"/>
              </a:rPr>
              <a:t>.</a:t>
            </a:r>
          </a:p>
          <a:p>
            <a:pPr algn="just">
              <a:spcBef>
                <a:spcPts val="600"/>
              </a:spcBef>
              <a:spcAft>
                <a:spcPts val="0"/>
              </a:spcAft>
            </a:pPr>
            <a:r>
              <a:rPr lang="bg-BG" sz="1600" b="1" kern="100" dirty="0">
                <a:latin typeface="Cambria" panose="02040503050406030204" pitchFamily="18" charset="0"/>
                <a:ea typeface="Cambria" panose="02040503050406030204" pitchFamily="18" charset="0"/>
                <a:cs typeface="Times New Roman" panose="02020603050405020304" pitchFamily="18" charset="0"/>
              </a:rPr>
              <a:t>БЕР:</a:t>
            </a:r>
            <a:r>
              <a:rPr lang="bg-BG" sz="1600" kern="100" dirty="0">
                <a:latin typeface="Cambria" panose="02040503050406030204" pitchFamily="18" charset="0"/>
                <a:ea typeface="Cambria" panose="02040503050406030204" pitchFamily="18" charset="0"/>
                <a:cs typeface="Times New Roman" panose="02020603050405020304" pitchFamily="18" charset="0"/>
              </a:rPr>
              <a:t> Български етимологичен речник.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Авт</a:t>
            </a:r>
            <a:r>
              <a:rPr lang="bg-BG" sz="1600" kern="100" dirty="0">
                <a:latin typeface="Cambria" panose="02040503050406030204" pitchFamily="18" charset="0"/>
                <a:ea typeface="Cambria" panose="02040503050406030204" pitchFamily="18" charset="0"/>
                <a:cs typeface="Times New Roman" panose="02020603050405020304" pitchFamily="18" charset="0"/>
              </a:rPr>
              <a:t>. кол. София: БАН.</a:t>
            </a:r>
            <a:r>
              <a:rPr lang="cs-CZ" sz="1600" kern="100" dirty="0">
                <a:latin typeface="Cambria" panose="02040503050406030204" pitchFamily="18" charset="0"/>
                <a:ea typeface="Cambria" panose="02040503050406030204" pitchFamily="18" charset="0"/>
                <a:cs typeface="Times New Roman" panose="02020603050405020304" pitchFamily="18" charset="0"/>
              </a:rPr>
              <a:t> &lt;http://ibl.bas.bg/ber</a:t>
            </a:r>
            <a:r>
              <a:rPr lang="cs-CZ" sz="1600" kern="100" dirty="0" smtClean="0">
                <a:latin typeface="Cambria" panose="02040503050406030204" pitchFamily="18" charset="0"/>
                <a:ea typeface="Cambria" panose="02040503050406030204" pitchFamily="18" charset="0"/>
                <a:cs typeface="Times New Roman" panose="02020603050405020304" pitchFamily="18" charset="0"/>
              </a:rPr>
              <a:t>/&gt;</a:t>
            </a:r>
            <a:r>
              <a:rPr lang="bg-BG" sz="1600" kern="100" dirty="0" smtClean="0">
                <a:latin typeface="Cambria" panose="02040503050406030204" pitchFamily="18" charset="0"/>
                <a:ea typeface="Cambria" panose="02040503050406030204" pitchFamily="18" charset="0"/>
                <a:cs typeface="Times New Roman" panose="02020603050405020304" pitchFamily="18" charset="0"/>
              </a:rPr>
              <a:t>.</a:t>
            </a:r>
          </a:p>
          <a:p>
            <a:pPr algn="just">
              <a:spcBef>
                <a:spcPts val="600"/>
              </a:spcBef>
              <a:spcAft>
                <a:spcPts val="0"/>
              </a:spcAft>
            </a:pPr>
            <a:r>
              <a:rPr lang="bg-BG" sz="1600" b="1" kern="100" dirty="0">
                <a:latin typeface="Cambria" panose="02040503050406030204" pitchFamily="18" charset="0"/>
                <a:ea typeface="Cambria" panose="02040503050406030204" pitchFamily="18" charset="0"/>
                <a:cs typeface="Times New Roman" panose="02020603050405020304" pitchFamily="18" charset="0"/>
              </a:rPr>
              <a:t>Каравелов 1930:</a:t>
            </a:r>
            <a:r>
              <a:rPr lang="bg-BG" sz="1600" kern="100" dirty="0">
                <a:latin typeface="Cambria" panose="02040503050406030204" pitchFamily="18" charset="0"/>
                <a:ea typeface="Cambria" panose="02040503050406030204" pitchFamily="18" charset="0"/>
                <a:cs typeface="Times New Roman" panose="02020603050405020304" pitchFamily="18" charset="0"/>
              </a:rPr>
              <a:t> Каравелов, Л. </a:t>
            </a:r>
            <a:r>
              <a:rPr lang="bg-BG" sz="1600" i="1" kern="100" dirty="0">
                <a:latin typeface="Cambria" panose="02040503050406030204" pitchFamily="18" charset="0"/>
                <a:ea typeface="Cambria" panose="02040503050406030204" pitchFamily="18" charset="0"/>
                <a:cs typeface="Times New Roman" panose="02020603050405020304" pitchFamily="18" charset="0"/>
              </a:rPr>
              <a:t>Записки за България и за </a:t>
            </a:r>
            <a:r>
              <a:rPr lang="bg-BG" sz="1600" i="1" kern="100" dirty="0" err="1">
                <a:latin typeface="Cambria" panose="02040503050406030204" pitchFamily="18" charset="0"/>
                <a:ea typeface="Cambria" panose="02040503050406030204" pitchFamily="18" charset="0"/>
                <a:cs typeface="Times New Roman" panose="02020603050405020304" pitchFamily="18" charset="0"/>
              </a:rPr>
              <a:t>Българет</a:t>
            </a:r>
            <a:r>
              <a:rPr lang="bg-BG" sz="1600" kern="100" dirty="0" err="1">
                <a:latin typeface="Cambria" panose="02040503050406030204" pitchFamily="18" charset="0"/>
                <a:ea typeface="Cambria" panose="02040503050406030204" pitchFamily="18" charset="0"/>
                <a:cs typeface="Times New Roman" panose="02020603050405020304" pitchFamily="18" charset="0"/>
              </a:rPr>
              <a:t>ѣ</a:t>
            </a:r>
            <a:r>
              <a:rPr lang="bg-BG" sz="1600" kern="100" dirty="0">
                <a:latin typeface="Cambria" panose="02040503050406030204" pitchFamily="18" charset="0"/>
                <a:ea typeface="Cambria" panose="02040503050406030204" pitchFamily="18" charset="0"/>
                <a:cs typeface="Times New Roman" panose="02020603050405020304" pitchFamily="18" charset="0"/>
              </a:rPr>
              <a:t>. София, 1930.</a:t>
            </a:r>
          </a:p>
          <a:p>
            <a:pPr algn="just">
              <a:spcBef>
                <a:spcPts val="600"/>
              </a:spcBef>
              <a:spcAft>
                <a:spcPts val="0"/>
              </a:spcAft>
            </a:pPr>
            <a:r>
              <a:rPr lang="bg-BG" sz="1600" b="1" kern="100" dirty="0" err="1">
                <a:latin typeface="Cambria" panose="02040503050406030204" pitchFamily="18" charset="0"/>
                <a:ea typeface="Cambria" panose="02040503050406030204" pitchFamily="18" charset="0"/>
                <a:cs typeface="Times New Roman" panose="02020603050405020304" pitchFamily="18" charset="0"/>
              </a:rPr>
              <a:t>Каралийчев</a:t>
            </a:r>
            <a:r>
              <a:rPr lang="bg-BG" sz="1600" b="1" kern="100" dirty="0">
                <a:latin typeface="Cambria" panose="02040503050406030204" pitchFamily="18" charset="0"/>
                <a:ea typeface="Cambria" panose="02040503050406030204" pitchFamily="18" charset="0"/>
                <a:cs typeface="Times New Roman" panose="02020603050405020304" pitchFamily="18" charset="0"/>
              </a:rPr>
              <a:t> 1982:</a:t>
            </a:r>
            <a:r>
              <a:rPr lang="bg-BG" sz="1600" kern="100" dirty="0">
                <a:latin typeface="Cambria" panose="02040503050406030204" pitchFamily="18" charset="0"/>
                <a:ea typeface="Cambria" panose="02040503050406030204" pitchFamily="18" charset="0"/>
                <a:cs typeface="Times New Roman" panose="02020603050405020304" pitchFamily="18" charset="0"/>
              </a:rPr>
              <a:t> </a:t>
            </a:r>
            <a:r>
              <a:rPr lang="bg-BG" sz="1600" kern="100" dirty="0" err="1">
                <a:latin typeface="Cambria" panose="02040503050406030204" pitchFamily="18" charset="0"/>
                <a:ea typeface="Cambria" panose="02040503050406030204" pitchFamily="18" charset="0"/>
                <a:cs typeface="Times New Roman" panose="02020603050405020304" pitchFamily="18" charset="0"/>
              </a:rPr>
              <a:t>Каралийчев</a:t>
            </a:r>
            <a:r>
              <a:rPr lang="bg-BG" sz="1600" kern="100" dirty="0">
                <a:latin typeface="Cambria" panose="02040503050406030204" pitchFamily="18" charset="0"/>
                <a:ea typeface="Cambria" panose="02040503050406030204" pitchFamily="18" charset="0"/>
                <a:cs typeface="Times New Roman" panose="02020603050405020304" pitchFamily="18" charset="0"/>
              </a:rPr>
              <a:t>, А. </a:t>
            </a:r>
            <a:r>
              <a:rPr lang="bg-BG" sz="1600" i="1" kern="100" dirty="0">
                <a:latin typeface="Cambria" panose="02040503050406030204" pitchFamily="18" charset="0"/>
                <a:ea typeface="Cambria" panose="02040503050406030204" pitchFamily="18" charset="0"/>
                <a:cs typeface="Times New Roman" panose="02020603050405020304" pitchFamily="18" charset="0"/>
              </a:rPr>
              <a:t>Приказен свят</a:t>
            </a:r>
            <a:r>
              <a:rPr lang="bg-BG" sz="1600" kern="100" dirty="0">
                <a:latin typeface="Cambria" panose="02040503050406030204" pitchFamily="18" charset="0"/>
                <a:ea typeface="Cambria" panose="02040503050406030204" pitchFamily="18" charset="0"/>
                <a:cs typeface="Times New Roman" panose="02020603050405020304" pitchFamily="18" charset="0"/>
              </a:rPr>
              <a:t>. Том 2. София: Български писател, 1982.</a:t>
            </a:r>
          </a:p>
          <a:p>
            <a:pPr algn="just">
              <a:spcBef>
                <a:spcPts val="600"/>
              </a:spcBef>
              <a:spcAft>
                <a:spcPts val="0"/>
              </a:spcAft>
            </a:pPr>
            <a:r>
              <a:rPr lang="bg-BG" sz="1600" b="1" kern="100" dirty="0">
                <a:latin typeface="Cambria" panose="02040503050406030204" pitchFamily="18" charset="0"/>
                <a:ea typeface="Cambria" panose="02040503050406030204" pitchFamily="18" charset="0"/>
                <a:cs typeface="Times New Roman" panose="02020603050405020304" pitchFamily="18" charset="0"/>
              </a:rPr>
              <a:t>Николова</a:t>
            </a:r>
            <a:r>
              <a:rPr lang="cs-CZ" sz="1600" b="1" kern="100" dirty="0">
                <a:latin typeface="Cambria" panose="02040503050406030204" pitchFamily="18" charset="0"/>
                <a:ea typeface="Cambria" panose="02040503050406030204" pitchFamily="18" charset="0"/>
                <a:cs typeface="Times New Roman" panose="02020603050405020304" pitchFamily="18" charset="0"/>
              </a:rPr>
              <a:t>, </a:t>
            </a:r>
            <a:r>
              <a:rPr lang="bg-BG" sz="1600" b="1" kern="100" dirty="0">
                <a:latin typeface="Cambria" panose="02040503050406030204" pitchFamily="18" charset="0"/>
                <a:ea typeface="Cambria" panose="02040503050406030204" pitchFamily="18" charset="0"/>
                <a:cs typeface="Times New Roman" panose="02020603050405020304" pitchFamily="18" charset="0"/>
              </a:rPr>
              <a:t>Генов</a:t>
            </a:r>
            <a:r>
              <a:rPr lang="cs-CZ" sz="1600" b="1" kern="100" dirty="0">
                <a:latin typeface="Cambria" panose="02040503050406030204" pitchFamily="18" charset="0"/>
                <a:ea typeface="Cambria" panose="02040503050406030204" pitchFamily="18" charset="0"/>
                <a:cs typeface="Times New Roman" panose="02020603050405020304" pitchFamily="18" charset="0"/>
              </a:rPr>
              <a:t> 2013: </a:t>
            </a:r>
            <a:r>
              <a:rPr lang="bg-BG" sz="1600" kern="100" dirty="0">
                <a:latin typeface="Cambria" panose="02040503050406030204" pitchFamily="18" charset="0"/>
                <a:ea typeface="Cambria" panose="02040503050406030204" pitchFamily="18" charset="0"/>
                <a:cs typeface="Times New Roman" panose="02020603050405020304" pitchFamily="18" charset="0"/>
              </a:rPr>
              <a:t>Николова, Р., Генов, Н. </a:t>
            </a:r>
            <a:r>
              <a:rPr lang="bg-BG" sz="1600" i="1" kern="100" dirty="0">
                <a:latin typeface="Cambria" panose="02040503050406030204" pitchFamily="18" charset="0"/>
                <a:ea typeface="Cambria" panose="02040503050406030204" pitchFamily="18" charset="0"/>
                <a:cs typeface="Times New Roman" panose="02020603050405020304" pitchFamily="18" charset="0"/>
              </a:rPr>
              <a:t>1000 страници България</a:t>
            </a:r>
            <a:r>
              <a:rPr lang="bg-BG" sz="1600" kern="100" dirty="0">
                <a:latin typeface="Cambria" panose="02040503050406030204" pitchFamily="18" charset="0"/>
                <a:ea typeface="Cambria" panose="02040503050406030204" pitchFamily="18" charset="0"/>
                <a:cs typeface="Times New Roman" panose="02020603050405020304" pitchFamily="18" charset="0"/>
              </a:rPr>
              <a:t>. София: </a:t>
            </a:r>
            <a:r>
              <a:rPr lang="bg-BG" sz="1600" kern="100" dirty="0" err="1">
                <a:latin typeface="Cambria" panose="02040503050406030204" pitchFamily="18" charset="0"/>
                <a:ea typeface="Cambria" panose="02040503050406030204" pitchFamily="18" charset="0"/>
                <a:cs typeface="Times New Roman" panose="02020603050405020304" pitchFamily="18" charset="0"/>
              </a:rPr>
              <a:t>Сиела</a:t>
            </a:r>
            <a:r>
              <a:rPr lang="bg-BG" sz="1600" kern="100" dirty="0">
                <a:latin typeface="Cambria" panose="02040503050406030204" pitchFamily="18" charset="0"/>
                <a:ea typeface="Cambria" panose="02040503050406030204" pitchFamily="18" charset="0"/>
                <a:cs typeface="Times New Roman" panose="02020603050405020304" pitchFamily="18" charset="0"/>
              </a:rPr>
              <a:t>, 2013.</a:t>
            </a:r>
          </a:p>
          <a:p>
            <a:pPr algn="just">
              <a:spcBef>
                <a:spcPts val="600"/>
              </a:spcBef>
              <a:spcAft>
                <a:spcPts val="0"/>
              </a:spcAft>
            </a:pPr>
            <a:r>
              <a:rPr lang="bg-BG" sz="1600" b="1" kern="100" dirty="0">
                <a:latin typeface="Cambria" panose="02040503050406030204" pitchFamily="18" charset="0"/>
                <a:ea typeface="Cambria" panose="02040503050406030204" pitchFamily="18" charset="0"/>
                <a:cs typeface="Times New Roman" panose="02020603050405020304" pitchFamily="18" charset="0"/>
              </a:rPr>
              <a:t>Романска, Огнянова 1963:</a:t>
            </a:r>
            <a:r>
              <a:rPr lang="bg-BG" sz="1600" kern="100" dirty="0">
                <a:latin typeface="Cambria" panose="02040503050406030204" pitchFamily="18" charset="0"/>
                <a:ea typeface="Cambria" panose="02040503050406030204" pitchFamily="18" charset="0"/>
                <a:cs typeface="Times New Roman" panose="02020603050405020304" pitchFamily="18" charset="0"/>
              </a:rPr>
              <a:t> Романска, Ц., Огнянова, Е. (ред.). </a:t>
            </a:r>
            <a:r>
              <a:rPr lang="bg-BG" sz="1600" i="1" kern="100" dirty="0">
                <a:latin typeface="Cambria" panose="02040503050406030204" pitchFamily="18" charset="0"/>
                <a:ea typeface="Cambria" panose="02040503050406030204" pitchFamily="18" charset="0"/>
                <a:cs typeface="Times New Roman" panose="02020603050405020304" pitchFamily="18" charset="0"/>
              </a:rPr>
              <a:t>Народни предания и легенди</a:t>
            </a:r>
            <a:r>
              <a:rPr lang="bg-BG" sz="1600" kern="100" dirty="0">
                <a:latin typeface="Cambria" panose="02040503050406030204" pitchFamily="18" charset="0"/>
                <a:ea typeface="Cambria" panose="02040503050406030204" pitchFamily="18" charset="0"/>
                <a:cs typeface="Times New Roman" panose="02020603050405020304" pitchFamily="18" charset="0"/>
              </a:rPr>
              <a:t>. // Българско народно творчество. Том 11. София: Български писател, </a:t>
            </a:r>
            <a:r>
              <a:rPr lang="bg-BG" sz="1600" kern="100" dirty="0" smtClean="0">
                <a:latin typeface="Cambria" panose="02040503050406030204" pitchFamily="18" charset="0"/>
                <a:ea typeface="Cambria" panose="02040503050406030204" pitchFamily="18" charset="0"/>
                <a:cs typeface="Times New Roman" panose="02020603050405020304" pitchFamily="18" charset="0"/>
              </a:rPr>
              <a:t>1963.</a:t>
            </a:r>
          </a:p>
        </p:txBody>
      </p:sp>
    </p:spTree>
    <p:extLst>
      <p:ext uri="{BB962C8B-B14F-4D97-AF65-F5344CB8AC3E}">
        <p14:creationId xmlns:p14="http://schemas.microsoft.com/office/powerpoint/2010/main" val="2218162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1415562"/>
            <a:ext cx="9966960" cy="2004646"/>
          </a:xfrm>
        </p:spPr>
        <p:txBody>
          <a:bodyPr>
            <a:normAutofit/>
          </a:bodyPr>
          <a:lstStyle/>
          <a:p>
            <a:pPr algn="ctr">
              <a:lnSpc>
                <a:spcPct val="100000"/>
              </a:lnSpc>
            </a:pPr>
            <a:r>
              <a:rPr lang="bg-BG" sz="4000" dirty="0" smtClean="0">
                <a:solidFill>
                  <a:schemeClr val="accent2"/>
                </a:solidFill>
                <a:ea typeface="Cambria" panose="02040503050406030204" pitchFamily="18" charset="0"/>
              </a:rPr>
              <a:t>ГАБРОВЦИ </a:t>
            </a:r>
            <a:br>
              <a:rPr lang="bg-BG" sz="4000" dirty="0" smtClean="0">
                <a:solidFill>
                  <a:schemeClr val="accent2"/>
                </a:solidFill>
                <a:ea typeface="Cambria" panose="02040503050406030204" pitchFamily="18" charset="0"/>
              </a:rPr>
            </a:br>
            <a:r>
              <a:rPr lang="bg-BG" sz="4000" dirty="0" smtClean="0">
                <a:solidFill>
                  <a:schemeClr val="accent2"/>
                </a:solidFill>
                <a:ea typeface="Cambria" panose="02040503050406030204" pitchFamily="18" charset="0"/>
              </a:rPr>
              <a:t>В НАРОДНАТА СЛОВЕСНОСТ</a:t>
            </a:r>
            <a:endParaRPr lang="bg-BG" sz="4000" dirty="0">
              <a:solidFill>
                <a:schemeClr val="accent2"/>
              </a:solidFill>
              <a:ea typeface="Cambria" panose="02040503050406030204" pitchFamily="18" charset="0"/>
            </a:endParaRPr>
          </a:p>
        </p:txBody>
      </p:sp>
      <p:sp>
        <p:nvSpPr>
          <p:cNvPr id="3" name="Subtitle 2"/>
          <p:cNvSpPr>
            <a:spLocks noGrp="1"/>
          </p:cNvSpPr>
          <p:nvPr>
            <p:ph type="subTitle" idx="1"/>
          </p:nvPr>
        </p:nvSpPr>
        <p:spPr>
          <a:xfrm>
            <a:off x="1709530" y="4299438"/>
            <a:ext cx="8767860" cy="958361"/>
          </a:xfrm>
        </p:spPr>
        <p:txBody>
          <a:bodyPr>
            <a:noAutofit/>
          </a:bodyPr>
          <a:lstStyle/>
          <a:p>
            <a:pPr algn="ctr"/>
            <a:endParaRPr lang="bg-BG" sz="2800" dirty="0" smtClean="0">
              <a:solidFill>
                <a:schemeClr val="accent2"/>
              </a:solidFill>
              <a:latin typeface="+mj-lt"/>
              <a:ea typeface="Cambria" panose="02040503050406030204" pitchFamily="18" charset="0"/>
            </a:endParaRPr>
          </a:p>
          <a:p>
            <a:pPr algn="ctr"/>
            <a:r>
              <a:rPr lang="bg-BG" sz="2800" dirty="0" smtClean="0">
                <a:solidFill>
                  <a:schemeClr val="accent2"/>
                </a:solidFill>
                <a:latin typeface="+mj-lt"/>
                <a:ea typeface="Cambria" panose="02040503050406030204" pitchFamily="18" charset="0"/>
              </a:rPr>
              <a:t>Ян </a:t>
            </a:r>
            <a:r>
              <a:rPr lang="bg-BG" sz="2800" dirty="0" err="1" smtClean="0">
                <a:solidFill>
                  <a:schemeClr val="accent2"/>
                </a:solidFill>
                <a:latin typeface="+mj-lt"/>
                <a:ea typeface="Cambria" panose="02040503050406030204" pitchFamily="18" charset="0"/>
              </a:rPr>
              <a:t>Саливар</a:t>
            </a:r>
            <a:endParaRPr lang="bg-BG" sz="2800" dirty="0" smtClean="0">
              <a:solidFill>
                <a:schemeClr val="accent2"/>
              </a:solidFill>
              <a:latin typeface="+mj-lt"/>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1419097" y="3912829"/>
            <a:ext cx="2249619" cy="2435217"/>
          </a:xfrm>
          <a:prstGeom prst="rect">
            <a:avLst/>
          </a:prstGeom>
        </p:spPr>
      </p:pic>
    </p:spTree>
    <p:extLst>
      <p:ext uri="{BB962C8B-B14F-4D97-AF65-F5344CB8AC3E}">
        <p14:creationId xmlns:p14="http://schemas.microsoft.com/office/powerpoint/2010/main" val="704480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762000"/>
          </a:xfrm>
        </p:spPr>
        <p:txBody>
          <a:bodyPr>
            <a:normAutofit/>
          </a:bodyPr>
          <a:lstStyle/>
          <a:p>
            <a:r>
              <a:rPr lang="bg-BG" sz="3600" cap="none" dirty="0" smtClean="0">
                <a:solidFill>
                  <a:schemeClr val="accent2"/>
                </a:solidFill>
              </a:rPr>
              <a:t>Габрово и неговата история</a:t>
            </a:r>
            <a:endParaRPr lang="bg-BG" sz="3600" cap="none" dirty="0">
              <a:solidFill>
                <a:schemeClr val="accent2"/>
              </a:solidFill>
            </a:endParaRPr>
          </a:p>
        </p:txBody>
      </p:sp>
      <p:pic>
        <p:nvPicPr>
          <p:cNvPr id="13" name="Content Placeholder 1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7300" y="1547446"/>
            <a:ext cx="9267092" cy="3454767"/>
          </a:xfrm>
        </p:spPr>
      </p:pic>
      <p:sp>
        <p:nvSpPr>
          <p:cNvPr id="12" name="Content Placeholder 11"/>
          <p:cNvSpPr>
            <a:spLocks noGrp="1"/>
          </p:cNvSpPr>
          <p:nvPr>
            <p:ph sz="half" idx="2"/>
          </p:nvPr>
        </p:nvSpPr>
        <p:spPr>
          <a:xfrm>
            <a:off x="1257300" y="5363308"/>
            <a:ext cx="9765193" cy="861646"/>
          </a:xfrm>
        </p:spPr>
        <p:txBody>
          <a:bodyPr>
            <a:normAutofit/>
          </a:bodyPr>
          <a:lstStyle/>
          <a:p>
            <a:r>
              <a:rPr lang="bg-BG" i="1" dirty="0"/>
              <a:t>габър</a:t>
            </a:r>
            <a:r>
              <a:rPr lang="bg-BG" dirty="0"/>
              <a:t> </a:t>
            </a:r>
            <a:r>
              <a:rPr lang="cs-CZ" dirty="0"/>
              <a:t>– </a:t>
            </a:r>
            <a:r>
              <a:rPr lang="bg-BG" dirty="0" err="1" smtClean="0"/>
              <a:t>праслав</a:t>
            </a:r>
            <a:r>
              <a:rPr lang="bg-BG" dirty="0" smtClean="0"/>
              <a:t>. </a:t>
            </a:r>
            <a:r>
              <a:rPr lang="cs-CZ" dirty="0" smtClean="0"/>
              <a:t>*</a:t>
            </a:r>
            <a:r>
              <a:rPr lang="cs-CZ" i="1" dirty="0" err="1" smtClean="0"/>
              <a:t>gabr</a:t>
            </a:r>
            <a:r>
              <a:rPr lang="bg-BG" i="1" dirty="0"/>
              <a:t>ъ</a:t>
            </a:r>
            <a:r>
              <a:rPr lang="bg-BG" dirty="0"/>
              <a:t> (БЕР 1971: 220)</a:t>
            </a:r>
            <a:r>
              <a:rPr lang="cs-CZ" dirty="0"/>
              <a:t>, </a:t>
            </a:r>
            <a:r>
              <a:rPr lang="bg-BG" dirty="0" err="1"/>
              <a:t>чеш</a:t>
            </a:r>
            <a:r>
              <a:rPr lang="bg-BG" dirty="0"/>
              <a:t>. </a:t>
            </a:r>
            <a:r>
              <a:rPr lang="cs-CZ" i="1" dirty="0"/>
              <a:t>h</a:t>
            </a:r>
            <a:r>
              <a:rPr lang="cs-CZ" i="1" dirty="0" smtClean="0"/>
              <a:t>abr</a:t>
            </a:r>
            <a:endParaRPr lang="bg-BG" i="1" dirty="0" smtClean="0"/>
          </a:p>
          <a:p>
            <a:r>
              <a:rPr lang="bg-BG" i="1" dirty="0" smtClean="0"/>
              <a:t>Янтра</a:t>
            </a:r>
            <a:r>
              <a:rPr lang="bg-BG" dirty="0" smtClean="0"/>
              <a:t> – лат. </a:t>
            </a:r>
            <a:r>
              <a:rPr lang="en-US" i="1" dirty="0" err="1"/>
              <a:t>I</a:t>
            </a:r>
            <a:r>
              <a:rPr lang="en-US" i="1" dirty="0" err="1" smtClean="0"/>
              <a:t>atrus</a:t>
            </a:r>
            <a:r>
              <a:rPr lang="en-US" dirty="0" smtClean="0"/>
              <a:t>, </a:t>
            </a:r>
            <a:r>
              <a:rPr lang="bg-BG" i="1" dirty="0" err="1" smtClean="0"/>
              <a:t>Етър</a:t>
            </a:r>
            <a:r>
              <a:rPr lang="bg-BG" i="1" dirty="0" smtClean="0"/>
              <a:t> </a:t>
            </a:r>
            <a:r>
              <a:rPr lang="bg-BG" dirty="0" smtClean="0"/>
              <a:t>(</a:t>
            </a:r>
            <a:r>
              <a:rPr lang="cs-CZ" dirty="0" err="1" smtClean="0"/>
              <a:t>Jireček</a:t>
            </a:r>
            <a:r>
              <a:rPr lang="bg-BG" dirty="0" smtClean="0"/>
              <a:t> 1</a:t>
            </a:r>
            <a:r>
              <a:rPr lang="cs-CZ" dirty="0" smtClean="0"/>
              <a:t>888: 156</a:t>
            </a:r>
            <a:r>
              <a:rPr lang="bg-BG" dirty="0" smtClean="0"/>
              <a:t>)</a:t>
            </a:r>
            <a:endParaRPr lang="bg-BG" i="1" dirty="0"/>
          </a:p>
        </p:txBody>
      </p:sp>
    </p:spTree>
    <p:extLst>
      <p:ext uri="{BB962C8B-B14F-4D97-AF65-F5344CB8AC3E}">
        <p14:creationId xmlns:p14="http://schemas.microsoft.com/office/powerpoint/2010/main" val="3379534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867508"/>
          </a:xfrm>
        </p:spPr>
        <p:txBody>
          <a:bodyPr>
            <a:normAutofit/>
          </a:bodyPr>
          <a:lstStyle/>
          <a:p>
            <a:r>
              <a:rPr lang="bg-BG" sz="3600" cap="none" dirty="0" smtClean="0">
                <a:solidFill>
                  <a:schemeClr val="accent2"/>
                </a:solidFill>
              </a:rPr>
              <a:t>Априлската гимназия</a:t>
            </a:r>
            <a:endParaRPr lang="bg-BG" sz="3600" cap="none" dirty="0">
              <a:solidFill>
                <a:schemeClr val="accent2"/>
              </a:solidFill>
            </a:endParaRPr>
          </a:p>
        </p:txBody>
      </p:sp>
      <p:graphicFrame>
        <p:nvGraphicFramePr>
          <p:cNvPr id="3" name="Table 2"/>
          <p:cNvGraphicFramePr>
            <a:graphicFrameLocks noGrp="1"/>
          </p:cNvGraphicFramePr>
          <p:nvPr>
            <p:extLst/>
          </p:nvPr>
        </p:nvGraphicFramePr>
        <p:xfrm>
          <a:off x="1143000" y="1965961"/>
          <a:ext cx="9662745" cy="3937239"/>
        </p:xfrm>
        <a:graphic>
          <a:graphicData uri="http://schemas.openxmlformats.org/drawingml/2006/table">
            <a:tbl>
              <a:tblPr firstRow="1" bandRow="1">
                <a:tableStyleId>{2D5ABB26-0587-4C30-8999-92F81FD0307C}</a:tableStyleId>
              </a:tblPr>
              <a:tblGrid>
                <a:gridCol w="2373923">
                  <a:extLst>
                    <a:ext uri="{9D8B030D-6E8A-4147-A177-3AD203B41FA5}">
                      <a16:colId xmlns:a16="http://schemas.microsoft.com/office/drawing/2014/main" val="2147873345"/>
                    </a:ext>
                  </a:extLst>
                </a:gridCol>
                <a:gridCol w="351692">
                  <a:extLst>
                    <a:ext uri="{9D8B030D-6E8A-4147-A177-3AD203B41FA5}">
                      <a16:colId xmlns:a16="http://schemas.microsoft.com/office/drawing/2014/main" val="3139650119"/>
                    </a:ext>
                  </a:extLst>
                </a:gridCol>
                <a:gridCol w="4167554">
                  <a:extLst>
                    <a:ext uri="{9D8B030D-6E8A-4147-A177-3AD203B41FA5}">
                      <a16:colId xmlns:a16="http://schemas.microsoft.com/office/drawing/2014/main" val="422586691"/>
                    </a:ext>
                  </a:extLst>
                </a:gridCol>
                <a:gridCol w="615462">
                  <a:extLst>
                    <a:ext uri="{9D8B030D-6E8A-4147-A177-3AD203B41FA5}">
                      <a16:colId xmlns:a16="http://schemas.microsoft.com/office/drawing/2014/main" val="1933321814"/>
                    </a:ext>
                  </a:extLst>
                </a:gridCol>
                <a:gridCol w="2154114">
                  <a:extLst>
                    <a:ext uri="{9D8B030D-6E8A-4147-A177-3AD203B41FA5}">
                      <a16:colId xmlns:a16="http://schemas.microsoft.com/office/drawing/2014/main" val="1576957550"/>
                    </a:ext>
                  </a:extLst>
                </a:gridCol>
              </a:tblGrid>
              <a:tr h="2948939">
                <a:tc>
                  <a:txBody>
                    <a:bodyPr/>
                    <a:lstStyle/>
                    <a:p>
                      <a:endParaRPr lang="bg-BG" dirty="0"/>
                    </a:p>
                  </a:txBody>
                  <a:tcPr/>
                </a:tc>
                <a:tc>
                  <a:txBody>
                    <a:bodyPr/>
                    <a:lstStyle/>
                    <a:p>
                      <a:endParaRPr lang="bg-BG"/>
                    </a:p>
                  </a:txBody>
                  <a:tcPr/>
                </a:tc>
                <a:tc>
                  <a:txBody>
                    <a:bodyPr/>
                    <a:lstStyle/>
                    <a:p>
                      <a:endParaRPr lang="bg-BG" dirty="0"/>
                    </a:p>
                  </a:txBody>
                  <a:tcPr/>
                </a:tc>
                <a:tc>
                  <a:txBody>
                    <a:bodyPr/>
                    <a:lstStyle/>
                    <a:p>
                      <a:endParaRPr lang="bg-BG" dirty="0"/>
                    </a:p>
                  </a:txBody>
                  <a:tcPr/>
                </a:tc>
                <a:tc>
                  <a:txBody>
                    <a:bodyPr/>
                    <a:lstStyle/>
                    <a:p>
                      <a:endParaRPr lang="bg-BG" dirty="0"/>
                    </a:p>
                  </a:txBody>
                  <a:tcPr/>
                </a:tc>
                <a:extLst>
                  <a:ext uri="{0D108BD9-81ED-4DB2-BD59-A6C34878D82A}">
                    <a16:rowId xmlns:a16="http://schemas.microsoft.com/office/drawing/2014/main" val="2012308914"/>
                  </a:ext>
                </a:extLst>
              </a:tr>
              <a:tr h="988300">
                <a:tc>
                  <a:txBody>
                    <a:bodyPr/>
                    <a:lstStyle/>
                    <a:p>
                      <a:r>
                        <a:rPr lang="bg-BG" sz="1800" kern="1200" dirty="0" smtClean="0">
                          <a:effectLst/>
                        </a:rPr>
                        <a:t>Васил Априлов</a:t>
                      </a:r>
                      <a:r>
                        <a:rPr lang="cs-CZ" sz="1800" kern="1200" dirty="0" smtClean="0">
                          <a:effectLst/>
                        </a:rPr>
                        <a:t> </a:t>
                      </a:r>
                      <a:endParaRPr lang="bg-BG" sz="1800" kern="1200" dirty="0" smtClean="0">
                        <a:effectLst/>
                      </a:endParaRPr>
                    </a:p>
                    <a:p>
                      <a:r>
                        <a:rPr lang="cs-CZ" sz="1800" kern="1200" dirty="0" smtClean="0">
                          <a:effectLst/>
                        </a:rPr>
                        <a:t>(1789</a:t>
                      </a:r>
                      <a:r>
                        <a:rPr lang="bg-BG" sz="1800" kern="1200" dirty="0" smtClean="0">
                          <a:effectLst/>
                        </a:rPr>
                        <a:t> </a:t>
                      </a:r>
                      <a:r>
                        <a:rPr lang="cs-CZ" sz="1800" kern="1200" dirty="0" smtClean="0">
                          <a:effectLst/>
                        </a:rPr>
                        <a:t>–</a:t>
                      </a:r>
                      <a:r>
                        <a:rPr lang="bg-BG" sz="1800" kern="1200" dirty="0" smtClean="0">
                          <a:effectLst/>
                        </a:rPr>
                        <a:t> </a:t>
                      </a:r>
                      <a:r>
                        <a:rPr lang="cs-CZ" sz="1800" kern="1200" dirty="0" smtClean="0">
                          <a:effectLst/>
                        </a:rPr>
                        <a:t>1847)</a:t>
                      </a:r>
                      <a:endParaRPr lang="bg-BG" dirty="0"/>
                    </a:p>
                  </a:txBody>
                  <a:tcPr/>
                </a:tc>
                <a:tc>
                  <a:txBody>
                    <a:bodyPr/>
                    <a:lstStyle/>
                    <a:p>
                      <a:endParaRPr lang="bg-BG"/>
                    </a:p>
                  </a:txBody>
                  <a:tcPr/>
                </a:tc>
                <a:tc>
                  <a:txBody>
                    <a:bodyPr/>
                    <a:lstStyle/>
                    <a:p>
                      <a:endParaRPr lang="bg-BG" dirty="0"/>
                    </a:p>
                  </a:txBody>
                  <a:tcPr/>
                </a:tc>
                <a:tc>
                  <a:txBody>
                    <a:bodyPr/>
                    <a:lstStyle/>
                    <a:p>
                      <a:endParaRPr lang="bg-BG"/>
                    </a:p>
                  </a:txBody>
                  <a:tcPr/>
                </a:tc>
                <a:tc>
                  <a:txBody>
                    <a:bodyPr/>
                    <a:lstStyle/>
                    <a:p>
                      <a:r>
                        <a:rPr lang="bg-BG" dirty="0" smtClean="0"/>
                        <a:t>Неофит Рилски</a:t>
                      </a:r>
                    </a:p>
                    <a:p>
                      <a:r>
                        <a:rPr lang="bg-BG" dirty="0" smtClean="0"/>
                        <a:t>(1793 – 1881)</a:t>
                      </a:r>
                      <a:endParaRPr lang="bg-BG" dirty="0"/>
                    </a:p>
                  </a:txBody>
                  <a:tcPr/>
                </a:tc>
                <a:extLst>
                  <a:ext uri="{0D108BD9-81ED-4DB2-BD59-A6C34878D82A}">
                    <a16:rowId xmlns:a16="http://schemas.microsoft.com/office/drawing/2014/main" val="1415308768"/>
                  </a:ext>
                </a:extLst>
              </a:tr>
            </a:tbl>
          </a:graphicData>
        </a:graphic>
      </p:graphicFrame>
      <p:pic>
        <p:nvPicPr>
          <p:cNvPr id="4" name="Picture 3"/>
          <p:cNvPicPr>
            <a:picLocks noChangeAspect="1"/>
          </p:cNvPicPr>
          <p:nvPr/>
        </p:nvPicPr>
        <p:blipFill>
          <a:blip r:embed="rId2"/>
          <a:stretch>
            <a:fillRect/>
          </a:stretch>
        </p:blipFill>
        <p:spPr>
          <a:xfrm>
            <a:off x="1213339" y="1965960"/>
            <a:ext cx="2101361" cy="2795955"/>
          </a:xfrm>
          <a:prstGeom prst="rect">
            <a:avLst/>
          </a:prstGeom>
        </p:spPr>
      </p:pic>
      <p:pic>
        <p:nvPicPr>
          <p:cNvPr id="5" name="Picture 4"/>
          <p:cNvPicPr>
            <a:picLocks noChangeAspect="1"/>
          </p:cNvPicPr>
          <p:nvPr/>
        </p:nvPicPr>
        <p:blipFill>
          <a:blip r:embed="rId3"/>
          <a:stretch>
            <a:fillRect/>
          </a:stretch>
        </p:blipFill>
        <p:spPr>
          <a:xfrm>
            <a:off x="8721971" y="2036298"/>
            <a:ext cx="1916723" cy="2795955"/>
          </a:xfrm>
          <a:prstGeom prst="rect">
            <a:avLst/>
          </a:prstGeom>
        </p:spPr>
      </p:pic>
      <p:pic>
        <p:nvPicPr>
          <p:cNvPr id="6" name="Picture 5"/>
          <p:cNvPicPr>
            <a:picLocks noChangeAspect="1"/>
          </p:cNvPicPr>
          <p:nvPr/>
        </p:nvPicPr>
        <p:blipFill>
          <a:blip r:embed="rId4"/>
          <a:stretch>
            <a:fillRect/>
          </a:stretch>
        </p:blipFill>
        <p:spPr>
          <a:xfrm>
            <a:off x="3631224" y="1965959"/>
            <a:ext cx="4756638" cy="3555610"/>
          </a:xfrm>
          <a:prstGeom prst="rect">
            <a:avLst/>
          </a:prstGeom>
        </p:spPr>
      </p:pic>
    </p:spTree>
    <p:extLst>
      <p:ext uri="{BB962C8B-B14F-4D97-AF65-F5344CB8AC3E}">
        <p14:creationId xmlns:p14="http://schemas.microsoft.com/office/powerpoint/2010/main" val="2728305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609600"/>
            <a:ext cx="9875520" cy="682869"/>
          </a:xfrm>
        </p:spPr>
        <p:txBody>
          <a:bodyPr>
            <a:normAutofit/>
          </a:bodyPr>
          <a:lstStyle/>
          <a:p>
            <a:r>
              <a:rPr lang="bg-BG" sz="3600" cap="none" dirty="0" smtClean="0">
                <a:solidFill>
                  <a:schemeClr val="accent2"/>
                </a:solidFill>
              </a:rPr>
              <a:t>Известни габровци</a:t>
            </a:r>
            <a:endParaRPr lang="bg-BG" sz="3600" cap="none" dirty="0">
              <a:solidFill>
                <a:schemeClr val="accent2"/>
              </a:solidFill>
            </a:endParaRPr>
          </a:p>
        </p:txBody>
      </p:sp>
      <p:sp>
        <p:nvSpPr>
          <p:cNvPr id="4" name="Content Placeholder 3"/>
          <p:cNvSpPr>
            <a:spLocks noGrp="1"/>
          </p:cNvSpPr>
          <p:nvPr>
            <p:ph sz="half" idx="1"/>
          </p:nvPr>
        </p:nvSpPr>
        <p:spPr>
          <a:xfrm>
            <a:off x="1037492" y="1538654"/>
            <a:ext cx="5081954" cy="4542105"/>
          </a:xfrm>
        </p:spPr>
        <p:txBody>
          <a:bodyPr>
            <a:normAutofit lnSpcReduction="10000"/>
          </a:bodyPr>
          <a:lstStyle/>
          <a:p>
            <a:r>
              <a:rPr lang="bg-BG" dirty="0" smtClean="0">
                <a:solidFill>
                  <a:schemeClr val="tx1"/>
                </a:solidFill>
              </a:rPr>
              <a:t>Продан </a:t>
            </a:r>
            <a:r>
              <a:rPr lang="bg-BG" dirty="0" err="1" smtClean="0">
                <a:solidFill>
                  <a:schemeClr val="tx1"/>
                </a:solidFill>
              </a:rPr>
              <a:t>Тишков</a:t>
            </a:r>
            <a:r>
              <a:rPr lang="bg-BG" dirty="0" smtClean="0">
                <a:solidFill>
                  <a:schemeClr val="tx1"/>
                </a:solidFill>
              </a:rPr>
              <a:t> – Чардафон (1859 – 1906) – опълченец, офицер, </a:t>
            </a:r>
            <a:r>
              <a:rPr lang="bg-BG" dirty="0" smtClean="0"/>
              <a:t>радетел</a:t>
            </a:r>
            <a:r>
              <a:rPr lang="bg-BG" dirty="0" smtClean="0">
                <a:solidFill>
                  <a:schemeClr val="tx1"/>
                </a:solidFill>
              </a:rPr>
              <a:t> за </a:t>
            </a:r>
            <a:r>
              <a:rPr lang="bg-BG" dirty="0" smtClean="0">
                <a:solidFill>
                  <a:schemeClr val="tx1"/>
                </a:solidFill>
              </a:rPr>
              <a:t>Съединението на България</a:t>
            </a:r>
            <a:endParaRPr lang="bg-BG" dirty="0" smtClean="0">
              <a:solidFill>
                <a:schemeClr val="tx1"/>
              </a:solidFill>
            </a:endParaRPr>
          </a:p>
          <a:p>
            <a:r>
              <a:rPr lang="bg-BG" dirty="0" smtClean="0">
                <a:solidFill>
                  <a:schemeClr val="tx1"/>
                </a:solidFill>
              </a:rPr>
              <a:t>Тодор </a:t>
            </a:r>
            <a:r>
              <a:rPr lang="bg-BG" dirty="0" err="1" smtClean="0">
                <a:solidFill>
                  <a:schemeClr val="tx1"/>
                </a:solidFill>
              </a:rPr>
              <a:t>Бурмов</a:t>
            </a:r>
            <a:r>
              <a:rPr lang="bg-BG" dirty="0" smtClean="0">
                <a:solidFill>
                  <a:schemeClr val="tx1"/>
                </a:solidFill>
              </a:rPr>
              <a:t> (1834 – 1906) – просветител, журналист, политически деец, първи министър-председател (1879) </a:t>
            </a:r>
          </a:p>
          <a:p>
            <a:r>
              <a:rPr lang="bg-BG" dirty="0">
                <a:solidFill>
                  <a:schemeClr val="tx1"/>
                </a:solidFill>
              </a:rPr>
              <a:t>Иван </a:t>
            </a:r>
            <a:r>
              <a:rPr lang="bg-BG" dirty="0" err="1">
                <a:solidFill>
                  <a:schemeClr val="tx1"/>
                </a:solidFill>
              </a:rPr>
              <a:t>Калпазанов</a:t>
            </a:r>
            <a:r>
              <a:rPr lang="bg-BG" dirty="0">
                <a:solidFill>
                  <a:schemeClr val="tx1"/>
                </a:solidFill>
              </a:rPr>
              <a:t> (1835–1889), Васил Карагьозов (1856–1938) – основатели на модерна текстилна фабрика, 1882 г.</a:t>
            </a:r>
            <a:endParaRPr lang="bg-BG" dirty="0" smtClean="0">
              <a:solidFill>
                <a:schemeClr val="tx1"/>
              </a:solidFill>
            </a:endParaRPr>
          </a:p>
          <a:p>
            <a:r>
              <a:rPr lang="bg-BG" dirty="0" smtClean="0">
                <a:solidFill>
                  <a:schemeClr val="tx1"/>
                </a:solidFill>
              </a:rPr>
              <a:t>Иван </a:t>
            </a:r>
            <a:r>
              <a:rPr lang="bg-BG" dirty="0" err="1" smtClean="0">
                <a:solidFill>
                  <a:schemeClr val="tx1"/>
                </a:solidFill>
              </a:rPr>
              <a:t>Хаджиберов</a:t>
            </a:r>
            <a:r>
              <a:rPr lang="bg-BG" dirty="0" smtClean="0">
                <a:solidFill>
                  <a:schemeClr val="tx1"/>
                </a:solidFill>
              </a:rPr>
              <a:t> (1858 – 1934) – първата българска водноелектрическа централа, 1906 г.</a:t>
            </a:r>
          </a:p>
          <a:p>
            <a:r>
              <a:rPr lang="bg-BG" dirty="0" smtClean="0">
                <a:solidFill>
                  <a:schemeClr val="tx1"/>
                </a:solidFill>
              </a:rPr>
              <a:t>Пенчо Семов (1873 – 1945) – създател на модерната индустрия, Българска банка</a:t>
            </a:r>
          </a:p>
        </p:txBody>
      </p:sp>
      <p:pic>
        <p:nvPicPr>
          <p:cNvPr id="6" name="Content Placeholder 5"/>
          <p:cNvPicPr>
            <a:picLocks noGrp="1" noChangeAspect="1"/>
          </p:cNvPicPr>
          <p:nvPr>
            <p:ph sz="half" idx="2"/>
          </p:nvPr>
        </p:nvPicPr>
        <p:blipFill>
          <a:blip r:embed="rId2"/>
          <a:stretch>
            <a:fillRect/>
          </a:stretch>
        </p:blipFill>
        <p:spPr>
          <a:xfrm>
            <a:off x="6487257" y="1945981"/>
            <a:ext cx="4754563" cy="3067027"/>
          </a:xfrm>
          <a:prstGeom prst="rect">
            <a:avLst/>
          </a:prstGeom>
        </p:spPr>
      </p:pic>
    </p:spTree>
    <p:extLst>
      <p:ext uri="{BB962C8B-B14F-4D97-AF65-F5344CB8AC3E}">
        <p14:creationId xmlns:p14="http://schemas.microsoft.com/office/powerpoint/2010/main" val="1833551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248508" y="4255477"/>
            <a:ext cx="9697915" cy="1262674"/>
          </a:xfrm>
        </p:spPr>
        <p:txBody>
          <a:bodyPr>
            <a:noAutofit/>
          </a:bodyPr>
          <a:lstStyle/>
          <a:p>
            <a:pPr marL="0" indent="0" algn="l">
              <a:lnSpc>
                <a:spcPct val="100000"/>
              </a:lnSpc>
              <a:spcBef>
                <a:spcPts val="0"/>
              </a:spcBef>
              <a:buNone/>
            </a:pPr>
            <a:r>
              <a:rPr lang="bg-BG" sz="2000" b="1" i="1" dirty="0">
                <a:solidFill>
                  <a:schemeClr val="tx1"/>
                </a:solidFill>
              </a:rPr>
              <a:t>Висока цена</a:t>
            </a:r>
          </a:p>
          <a:p>
            <a:pPr marL="0" indent="0" algn="l">
              <a:lnSpc>
                <a:spcPct val="100000"/>
              </a:lnSpc>
              <a:spcBef>
                <a:spcPts val="0"/>
              </a:spcBef>
              <a:buNone/>
            </a:pPr>
            <a:r>
              <a:rPr lang="bg-BG" sz="2000" dirty="0" smtClean="0">
                <a:solidFill>
                  <a:schemeClr val="tx1"/>
                </a:solidFill>
              </a:rPr>
              <a:t>Пословичният </a:t>
            </a:r>
            <a:r>
              <a:rPr lang="bg-BG" sz="2000" dirty="0" err="1">
                <a:solidFill>
                  <a:schemeClr val="tx1"/>
                </a:solidFill>
              </a:rPr>
              <a:t>пестеливец</a:t>
            </a:r>
            <a:r>
              <a:rPr lang="bg-BG" sz="2000" dirty="0">
                <a:solidFill>
                  <a:schemeClr val="tx1"/>
                </a:solidFill>
              </a:rPr>
              <a:t> дядо Миньо Попа дарил четиридесет хиляди гроша на градското читалище. Когато го поканили и показали отреденото му в знак на признателност място за паметна плоча, той въздъхнал и рекъл:</a:t>
            </a:r>
          </a:p>
          <a:p>
            <a:pPr marL="0" indent="0" algn="l">
              <a:lnSpc>
                <a:spcPct val="100000"/>
              </a:lnSpc>
              <a:spcBef>
                <a:spcPts val="0"/>
              </a:spcBef>
              <a:buNone/>
            </a:pPr>
            <a:r>
              <a:rPr lang="bg-BG" sz="2000" dirty="0">
                <a:solidFill>
                  <a:schemeClr val="tx1"/>
                </a:solidFill>
              </a:rPr>
              <a:t>– Миньо, Миньо, за да </a:t>
            </a:r>
            <a:r>
              <a:rPr lang="bg-BG" sz="2000" dirty="0" smtClean="0">
                <a:solidFill>
                  <a:schemeClr val="tx1"/>
                </a:solidFill>
              </a:rPr>
              <a:t>пестиш, </a:t>
            </a:r>
            <a:r>
              <a:rPr lang="bg-BG" sz="2000" dirty="0">
                <a:solidFill>
                  <a:schemeClr val="tx1"/>
                </a:solidFill>
              </a:rPr>
              <a:t>колко боб си изял, докато стигнеш до тука</a:t>
            </a:r>
            <a:r>
              <a:rPr lang="bg-BG" sz="2000" dirty="0" smtClean="0">
                <a:solidFill>
                  <a:schemeClr val="tx1"/>
                </a:solidFill>
              </a:rPr>
              <a:t>!</a:t>
            </a:r>
            <a:endParaRPr lang="bg-BG" sz="2000" b="0" dirty="0">
              <a:solidFill>
                <a:schemeClr val="tx1"/>
              </a:solidFill>
            </a:endParaRPr>
          </a:p>
        </p:txBody>
      </p:sp>
      <p:sp>
        <p:nvSpPr>
          <p:cNvPr id="5" name="Content Placeholder 4"/>
          <p:cNvSpPr>
            <a:spLocks noGrp="1"/>
          </p:cNvSpPr>
          <p:nvPr>
            <p:ph sz="quarter" idx="4294967295"/>
          </p:nvPr>
        </p:nvSpPr>
        <p:spPr>
          <a:xfrm>
            <a:off x="3701563" y="2716213"/>
            <a:ext cx="4809392" cy="695325"/>
          </a:xfrm>
        </p:spPr>
        <p:txBody>
          <a:bodyPr>
            <a:normAutofit lnSpcReduction="10000"/>
          </a:bodyPr>
          <a:lstStyle/>
          <a:p>
            <a:pPr marL="45720" indent="0" algn="ctr">
              <a:lnSpc>
                <a:spcPct val="100000"/>
              </a:lnSpc>
              <a:spcBef>
                <a:spcPts val="0"/>
              </a:spcBef>
              <a:buNone/>
            </a:pPr>
            <a:r>
              <a:rPr lang="bg-BG" dirty="0" smtClean="0">
                <a:solidFill>
                  <a:schemeClr val="accent2"/>
                </a:solidFill>
              </a:rPr>
              <a:t>Минчо Иванов – дядо Миньо Попа</a:t>
            </a:r>
          </a:p>
          <a:p>
            <a:pPr marL="45720" indent="0" algn="ctr">
              <a:lnSpc>
                <a:spcPct val="100000"/>
              </a:lnSpc>
              <a:spcBef>
                <a:spcPts val="0"/>
              </a:spcBef>
              <a:buNone/>
            </a:pPr>
            <a:r>
              <a:rPr lang="bg-BG" dirty="0" smtClean="0">
                <a:solidFill>
                  <a:schemeClr val="accent2"/>
                </a:solidFill>
              </a:rPr>
              <a:t>(1827, </a:t>
            </a:r>
            <a:r>
              <a:rPr lang="bg-BG" dirty="0" err="1">
                <a:solidFill>
                  <a:schemeClr val="accent2"/>
                </a:solidFill>
              </a:rPr>
              <a:t>Б</a:t>
            </a:r>
            <a:r>
              <a:rPr lang="bg-BG" dirty="0" err="1" smtClean="0">
                <a:solidFill>
                  <a:schemeClr val="accent2"/>
                </a:solidFill>
              </a:rPr>
              <a:t>оженци</a:t>
            </a:r>
            <a:r>
              <a:rPr lang="bg-BG" dirty="0" smtClean="0">
                <a:solidFill>
                  <a:schemeClr val="accent2"/>
                </a:solidFill>
              </a:rPr>
              <a:t> – 1911, Габрово)</a:t>
            </a:r>
            <a:endParaRPr lang="bg-BG" dirty="0">
              <a:solidFill>
                <a:schemeClr val="accent2"/>
              </a:solidFill>
            </a:endParaRPr>
          </a:p>
        </p:txBody>
      </p:sp>
      <p:pic>
        <p:nvPicPr>
          <p:cNvPr id="13" name="Picture 12"/>
          <p:cNvPicPr>
            <a:picLocks noChangeAspect="1"/>
          </p:cNvPicPr>
          <p:nvPr/>
        </p:nvPicPr>
        <p:blipFill>
          <a:blip r:embed="rId2"/>
          <a:stretch>
            <a:fillRect/>
          </a:stretch>
        </p:blipFill>
        <p:spPr>
          <a:xfrm>
            <a:off x="1389184" y="1124805"/>
            <a:ext cx="2181722" cy="2937241"/>
          </a:xfrm>
          <a:prstGeom prst="rect">
            <a:avLst/>
          </a:prstGeom>
        </p:spPr>
      </p:pic>
      <p:pic>
        <p:nvPicPr>
          <p:cNvPr id="14" name="Picture 13"/>
          <p:cNvPicPr>
            <a:picLocks noChangeAspect="1"/>
          </p:cNvPicPr>
          <p:nvPr/>
        </p:nvPicPr>
        <p:blipFill>
          <a:blip r:embed="rId3"/>
          <a:stretch>
            <a:fillRect/>
          </a:stretch>
        </p:blipFill>
        <p:spPr>
          <a:xfrm>
            <a:off x="8976946" y="1054465"/>
            <a:ext cx="2276504" cy="3201011"/>
          </a:xfrm>
          <a:prstGeom prst="rect">
            <a:avLst/>
          </a:prstGeom>
        </p:spPr>
      </p:pic>
    </p:spTree>
    <p:extLst>
      <p:ext uri="{BB962C8B-B14F-4D97-AF65-F5344CB8AC3E}">
        <p14:creationId xmlns:p14="http://schemas.microsoft.com/office/powerpoint/2010/main" val="1774919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763876"/>
          </a:xfrm>
        </p:spPr>
        <p:txBody>
          <a:bodyPr>
            <a:noAutofit/>
          </a:bodyPr>
          <a:lstStyle/>
          <a:p>
            <a:r>
              <a:rPr lang="bg-BG" sz="3600" cap="none" dirty="0" smtClean="0">
                <a:solidFill>
                  <a:schemeClr val="accent2"/>
                </a:solidFill>
              </a:rPr>
              <a:t>Габровци и габровският хумор</a:t>
            </a:r>
            <a:endParaRPr lang="bg-BG" sz="3600" cap="none" dirty="0">
              <a:solidFill>
                <a:schemeClr val="accent2"/>
              </a:solidFill>
            </a:endParaRPr>
          </a:p>
        </p:txBody>
      </p:sp>
      <p:sp>
        <p:nvSpPr>
          <p:cNvPr id="8" name="Text Placeholder 7"/>
          <p:cNvSpPr>
            <a:spLocks noGrp="1"/>
          </p:cNvSpPr>
          <p:nvPr>
            <p:ph sz="half" idx="1"/>
          </p:nvPr>
        </p:nvSpPr>
        <p:spPr>
          <a:xfrm>
            <a:off x="1069848" y="1503485"/>
            <a:ext cx="4754880" cy="4668715"/>
          </a:xfrm>
        </p:spPr>
        <p:txBody>
          <a:bodyPr>
            <a:normAutofit/>
          </a:bodyPr>
          <a:lstStyle/>
          <a:p>
            <a:pPr marL="285750" indent="-285750">
              <a:buFont typeface="Arial" panose="020B0604020202020204" pitchFamily="34" charset="0"/>
              <a:buChar char="•"/>
            </a:pPr>
            <a:r>
              <a:rPr lang="bg-BG" b="1" dirty="0" smtClean="0"/>
              <a:t>20-те години на ХХ век </a:t>
            </a:r>
          </a:p>
          <a:p>
            <a:pPr marL="285750" indent="-285750">
              <a:buFontTx/>
              <a:buChar char="-"/>
            </a:pPr>
            <a:r>
              <a:rPr lang="bg-BG" dirty="0" smtClean="0">
                <a:solidFill>
                  <a:schemeClr val="tx1"/>
                </a:solidFill>
              </a:rPr>
              <a:t>анекдоти за габровци се публикуват в периодичния печат</a:t>
            </a:r>
          </a:p>
          <a:p>
            <a:pPr marL="285750" indent="-285750">
              <a:buFontTx/>
              <a:buChar char="-"/>
            </a:pPr>
            <a:r>
              <a:rPr lang="bg-BG" dirty="0" smtClean="0">
                <a:solidFill>
                  <a:schemeClr val="tx1"/>
                </a:solidFill>
              </a:rPr>
              <a:t>маскен бал (в края на </a:t>
            </a:r>
            <a:r>
              <a:rPr lang="en-US" dirty="0" smtClean="0">
                <a:solidFill>
                  <a:schemeClr val="tx1"/>
                </a:solidFill>
              </a:rPr>
              <a:t>XIX </a:t>
            </a:r>
            <a:r>
              <a:rPr lang="bg-BG" dirty="0" smtClean="0">
                <a:solidFill>
                  <a:schemeClr val="tx1"/>
                </a:solidFill>
              </a:rPr>
              <a:t>в. около Сирни заговезни – </a:t>
            </a:r>
            <a:r>
              <a:rPr lang="bg-BG" dirty="0" err="1" smtClean="0">
                <a:solidFill>
                  <a:schemeClr val="tx1"/>
                </a:solidFill>
              </a:rPr>
              <a:t>Олелийня</a:t>
            </a:r>
            <a:r>
              <a:rPr lang="bg-BG" dirty="0" smtClean="0">
                <a:solidFill>
                  <a:schemeClr val="tx1"/>
                </a:solidFill>
              </a:rPr>
              <a:t> )</a:t>
            </a:r>
          </a:p>
          <a:p>
            <a:pPr marL="285750" indent="-285750">
              <a:buFont typeface="Arial" panose="020B0604020202020204" pitchFamily="34" charset="0"/>
              <a:buChar char="•"/>
            </a:pPr>
            <a:r>
              <a:rPr lang="bg-BG" b="1" dirty="0" smtClean="0"/>
              <a:t>60-те и 70-те години на ХХ век</a:t>
            </a:r>
          </a:p>
          <a:p>
            <a:pPr marL="285750" indent="-285750">
              <a:buFontTx/>
              <a:buChar char="-"/>
            </a:pPr>
            <a:r>
              <a:rPr lang="bg-BG" dirty="0" smtClean="0">
                <a:solidFill>
                  <a:schemeClr val="tx1"/>
                </a:solidFill>
              </a:rPr>
              <a:t>Международен фестивал на хумора и сатирата</a:t>
            </a:r>
            <a:r>
              <a:rPr lang="en-US" dirty="0" smtClean="0">
                <a:solidFill>
                  <a:schemeClr val="tx1"/>
                </a:solidFill>
              </a:rPr>
              <a:t> </a:t>
            </a:r>
            <a:r>
              <a:rPr lang="bg-BG" dirty="0">
                <a:solidFill>
                  <a:schemeClr val="tx1"/>
                </a:solidFill>
              </a:rPr>
              <a:t>(празник на Габрово – трета събота на май)</a:t>
            </a:r>
            <a:endParaRPr lang="bg-BG" dirty="0" smtClean="0">
              <a:solidFill>
                <a:schemeClr val="tx1"/>
              </a:solidFill>
            </a:endParaRPr>
          </a:p>
          <a:p>
            <a:pPr marL="285750" indent="-285750">
              <a:buFontTx/>
              <a:buChar char="-"/>
            </a:pPr>
            <a:r>
              <a:rPr lang="bg-BG" dirty="0" smtClean="0">
                <a:solidFill>
                  <a:schemeClr val="tx1"/>
                </a:solidFill>
              </a:rPr>
              <a:t>1965 – Габровски карнавал; </a:t>
            </a:r>
            <a:r>
              <a:rPr lang="en-US" dirty="0" smtClean="0">
                <a:solidFill>
                  <a:schemeClr val="tx1"/>
                </a:solidFill>
                <a:latin typeface="Cambria" panose="02040503050406030204" pitchFamily="18" charset="0"/>
                <a:ea typeface="Cambria" panose="02040503050406030204" pitchFamily="18" charset="0"/>
              </a:rPr>
              <a:t>&lt;carnival.gabrovo.bg/</a:t>
            </a:r>
            <a:r>
              <a:rPr lang="en-US" dirty="0" err="1" smtClean="0">
                <a:solidFill>
                  <a:schemeClr val="tx1"/>
                </a:solidFill>
                <a:latin typeface="Cambria" panose="02040503050406030204" pitchFamily="18" charset="0"/>
                <a:ea typeface="Cambria" panose="02040503050406030204" pitchFamily="18" charset="0"/>
              </a:rPr>
              <a:t>bg</a:t>
            </a:r>
            <a:r>
              <a:rPr lang="en-US" dirty="0" smtClean="0">
                <a:solidFill>
                  <a:schemeClr val="tx1"/>
                </a:solidFill>
                <a:latin typeface="Cambria" panose="02040503050406030204" pitchFamily="18" charset="0"/>
                <a:ea typeface="Cambria" panose="02040503050406030204" pitchFamily="18" charset="0"/>
              </a:rPr>
              <a:t>/</a:t>
            </a:r>
            <a:r>
              <a:rPr lang="en-US" dirty="0" err="1" smtClean="0">
                <a:solidFill>
                  <a:schemeClr val="tx1"/>
                </a:solidFill>
                <a:latin typeface="Cambria" panose="02040503050406030204" pitchFamily="18" charset="0"/>
                <a:ea typeface="Cambria" panose="02040503050406030204" pitchFamily="18" charset="0"/>
              </a:rPr>
              <a:t>istoria</a:t>
            </a:r>
            <a:r>
              <a:rPr lang="en-US" dirty="0" smtClean="0">
                <a:solidFill>
                  <a:schemeClr val="tx1"/>
                </a:solidFill>
                <a:latin typeface="Cambria" panose="02040503050406030204" pitchFamily="18" charset="0"/>
                <a:ea typeface="Cambria" panose="02040503050406030204" pitchFamily="18" charset="0"/>
              </a:rPr>
              <a:t>/&gt;</a:t>
            </a:r>
            <a:endParaRPr lang="bg-BG" dirty="0">
              <a:solidFill>
                <a:schemeClr val="tx1"/>
              </a:solidFill>
              <a:latin typeface="Cambria" panose="02040503050406030204" pitchFamily="18" charset="0"/>
              <a:ea typeface="Cambria" panose="02040503050406030204" pitchFamily="18" charset="0"/>
            </a:endParaRPr>
          </a:p>
          <a:p>
            <a:pPr marL="285750" indent="-285750">
              <a:buFontTx/>
              <a:buChar char="-"/>
            </a:pPr>
            <a:r>
              <a:rPr lang="bg-BG" dirty="0" smtClean="0">
                <a:solidFill>
                  <a:schemeClr val="tx1"/>
                </a:solidFill>
              </a:rPr>
              <a:t>1973 – Биенале на хумора и сатирата в изкуствата</a:t>
            </a:r>
          </a:p>
          <a:p>
            <a:endParaRPr lang="bg-BG" dirty="0" smtClean="0"/>
          </a:p>
          <a:p>
            <a:endParaRPr lang="bg-BG" dirty="0"/>
          </a:p>
        </p:txBody>
      </p:sp>
      <p:sp>
        <p:nvSpPr>
          <p:cNvPr id="3" name="Content Placeholder 2"/>
          <p:cNvSpPr>
            <a:spLocks noGrp="1"/>
          </p:cNvSpPr>
          <p:nvPr>
            <p:ph sz="half" idx="2"/>
          </p:nvPr>
        </p:nvSpPr>
        <p:spPr/>
        <p:txBody>
          <a:bodyPr>
            <a:normAutofit/>
          </a:bodyPr>
          <a:lstStyle/>
          <a:p>
            <a:endParaRPr lang="bg-BG"/>
          </a:p>
        </p:txBody>
      </p:sp>
      <p:pic>
        <p:nvPicPr>
          <p:cNvPr id="9" name="Picture 8"/>
          <p:cNvPicPr>
            <a:picLocks noChangeAspect="1"/>
          </p:cNvPicPr>
          <p:nvPr/>
        </p:nvPicPr>
        <p:blipFill>
          <a:blip r:embed="rId2"/>
          <a:stretch>
            <a:fillRect/>
          </a:stretch>
        </p:blipFill>
        <p:spPr>
          <a:xfrm>
            <a:off x="6365748" y="2086341"/>
            <a:ext cx="4762500" cy="3705225"/>
          </a:xfrm>
          <a:prstGeom prst="rect">
            <a:avLst/>
          </a:prstGeom>
        </p:spPr>
      </p:pic>
    </p:spTree>
    <p:extLst>
      <p:ext uri="{BB962C8B-B14F-4D97-AF65-F5344CB8AC3E}">
        <p14:creationId xmlns:p14="http://schemas.microsoft.com/office/powerpoint/2010/main" val="898497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704480"/>
          </a:xfrm>
        </p:spPr>
        <p:txBody>
          <a:bodyPr>
            <a:normAutofit/>
          </a:bodyPr>
          <a:lstStyle/>
          <a:p>
            <a:r>
              <a:rPr lang="bg-BG" sz="3600" cap="none" dirty="0" smtClean="0">
                <a:solidFill>
                  <a:schemeClr val="accent2"/>
                </a:solidFill>
              </a:rPr>
              <a:t>Музей „Дом на хумора и сатирата˝</a:t>
            </a:r>
            <a:endParaRPr lang="bg-BG" sz="3600" cap="none" dirty="0">
              <a:solidFill>
                <a:schemeClr val="accent2"/>
              </a:solidFill>
            </a:endParaRPr>
          </a:p>
        </p:txBody>
      </p:sp>
      <p:pic>
        <p:nvPicPr>
          <p:cNvPr id="4" name="Picture 3"/>
          <p:cNvPicPr>
            <a:picLocks noChangeAspect="1"/>
          </p:cNvPicPr>
          <p:nvPr/>
        </p:nvPicPr>
        <p:blipFill>
          <a:blip r:embed="rId2"/>
          <a:stretch>
            <a:fillRect/>
          </a:stretch>
        </p:blipFill>
        <p:spPr>
          <a:xfrm>
            <a:off x="1291734" y="1857008"/>
            <a:ext cx="5810250" cy="3267075"/>
          </a:xfrm>
          <a:prstGeom prst="rect">
            <a:avLst/>
          </a:prstGeom>
        </p:spPr>
      </p:pic>
      <p:pic>
        <p:nvPicPr>
          <p:cNvPr id="5" name="Picture 4"/>
          <p:cNvPicPr>
            <a:picLocks noChangeAspect="1"/>
          </p:cNvPicPr>
          <p:nvPr/>
        </p:nvPicPr>
        <p:blipFill>
          <a:blip r:embed="rId3"/>
          <a:stretch>
            <a:fillRect/>
          </a:stretch>
        </p:blipFill>
        <p:spPr>
          <a:xfrm>
            <a:off x="8341995" y="1472343"/>
            <a:ext cx="2676525" cy="2088541"/>
          </a:xfrm>
          <a:prstGeom prst="rect">
            <a:avLst/>
          </a:prstGeom>
        </p:spPr>
      </p:pic>
      <p:pic>
        <p:nvPicPr>
          <p:cNvPr id="6" name="Picture 5"/>
          <p:cNvPicPr>
            <a:picLocks noChangeAspect="1"/>
          </p:cNvPicPr>
          <p:nvPr/>
        </p:nvPicPr>
        <p:blipFill>
          <a:blip r:embed="rId4"/>
          <a:stretch>
            <a:fillRect/>
          </a:stretch>
        </p:blipFill>
        <p:spPr>
          <a:xfrm>
            <a:off x="7325751" y="3719147"/>
            <a:ext cx="3692769" cy="2426677"/>
          </a:xfrm>
          <a:prstGeom prst="rect">
            <a:avLst/>
          </a:prstGeom>
        </p:spPr>
      </p:pic>
      <p:sp>
        <p:nvSpPr>
          <p:cNvPr id="3" name="Rectangle 2"/>
          <p:cNvSpPr/>
          <p:nvPr/>
        </p:nvSpPr>
        <p:spPr>
          <a:xfrm rot="10800000" flipV="1">
            <a:off x="1291735" y="5391852"/>
            <a:ext cx="3869349" cy="400110"/>
          </a:xfrm>
          <a:prstGeom prst="rect">
            <a:avLst/>
          </a:prstGeom>
        </p:spPr>
        <p:txBody>
          <a:bodyPr wrap="square">
            <a:spAutoFit/>
          </a:bodyPr>
          <a:lstStyle/>
          <a:p>
            <a:r>
              <a:rPr lang="ru-RU" sz="2000" dirty="0" smtClean="0">
                <a:solidFill>
                  <a:srgbClr val="002060"/>
                </a:solidFill>
              </a:rPr>
              <a:t>1 </a:t>
            </a:r>
            <a:r>
              <a:rPr lang="ru-RU" sz="2000" dirty="0">
                <a:solidFill>
                  <a:srgbClr val="002060"/>
                </a:solidFill>
              </a:rPr>
              <a:t>април 1972 г</a:t>
            </a:r>
            <a:r>
              <a:rPr lang="ru-RU" dirty="0"/>
              <a:t>.</a:t>
            </a:r>
            <a:endParaRPr lang="bg-BG" dirty="0"/>
          </a:p>
        </p:txBody>
      </p:sp>
    </p:spTree>
    <p:extLst>
      <p:ext uri="{BB962C8B-B14F-4D97-AF65-F5344CB8AC3E}">
        <p14:creationId xmlns:p14="http://schemas.microsoft.com/office/powerpoint/2010/main" val="2384379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104120" cy="603738"/>
          </a:xfrm>
        </p:spPr>
        <p:txBody>
          <a:bodyPr>
            <a:normAutofit/>
          </a:bodyPr>
          <a:lstStyle/>
          <a:p>
            <a:r>
              <a:rPr lang="bg-BG" sz="3200" cap="none" dirty="0" smtClean="0">
                <a:solidFill>
                  <a:schemeClr val="accent2"/>
                </a:solidFill>
              </a:rPr>
              <a:t>Пресметливост и хитрост</a:t>
            </a:r>
            <a:endParaRPr lang="bg-BG" sz="3200" cap="none" dirty="0">
              <a:solidFill>
                <a:schemeClr val="accent2"/>
              </a:solidFill>
            </a:endParaRPr>
          </a:p>
        </p:txBody>
      </p:sp>
      <p:sp>
        <p:nvSpPr>
          <p:cNvPr id="4" name="Content Placeholder 3"/>
          <p:cNvSpPr>
            <a:spLocks noGrp="1"/>
          </p:cNvSpPr>
          <p:nvPr>
            <p:ph idx="1"/>
          </p:nvPr>
        </p:nvSpPr>
        <p:spPr>
          <a:xfrm>
            <a:off x="914400" y="1292469"/>
            <a:ext cx="10348546" cy="5037993"/>
          </a:xfrm>
        </p:spPr>
        <p:txBody>
          <a:bodyPr>
            <a:noAutofit/>
          </a:bodyPr>
          <a:lstStyle/>
          <a:p>
            <a:pPr marL="45720" indent="0">
              <a:lnSpc>
                <a:spcPct val="100000"/>
              </a:lnSpc>
              <a:spcBef>
                <a:spcPts val="0"/>
              </a:spcBef>
              <a:buNone/>
            </a:pPr>
            <a:r>
              <a:rPr lang="bg-BG" sz="1800" b="1" i="1" dirty="0">
                <a:solidFill>
                  <a:schemeClr val="tx1"/>
                </a:solidFill>
              </a:rPr>
              <a:t>Първенство</a:t>
            </a:r>
            <a:endParaRPr lang="bg-BG" sz="1800" dirty="0">
              <a:solidFill>
                <a:schemeClr val="tx1"/>
              </a:solidFill>
            </a:endParaRPr>
          </a:p>
          <a:p>
            <a:pPr marL="45720" indent="0">
              <a:lnSpc>
                <a:spcPct val="100000"/>
              </a:lnSpc>
              <a:spcBef>
                <a:spcPts val="0"/>
              </a:spcBef>
              <a:buNone/>
            </a:pPr>
            <a:r>
              <a:rPr lang="bg-BG" sz="1800" dirty="0">
                <a:solidFill>
                  <a:schemeClr val="tx1"/>
                </a:solidFill>
              </a:rPr>
              <a:t>Граждани от различни градове случайно попаднали заедно. И както се случва, заспорили за първенство. И понеже никой не отстъпвал, уговорили се след време пак да се съберат и всеки да донесе най-забележителното ядене на своя град, за да защити първенството му.</a:t>
            </a:r>
          </a:p>
          <a:p>
            <a:pPr marL="45720" indent="0">
              <a:lnSpc>
                <a:spcPct val="100000"/>
              </a:lnSpc>
              <a:spcBef>
                <a:spcPts val="0"/>
              </a:spcBef>
              <a:buNone/>
            </a:pPr>
            <a:r>
              <a:rPr lang="bg-BG" sz="1800" dirty="0">
                <a:solidFill>
                  <a:schemeClr val="tx1"/>
                </a:solidFill>
              </a:rPr>
              <a:t>Хасковлията донесъл печено на шиш агне, </a:t>
            </a:r>
            <a:r>
              <a:rPr lang="bg-BG" sz="1800" dirty="0" err="1">
                <a:solidFill>
                  <a:schemeClr val="tx1"/>
                </a:solidFill>
              </a:rPr>
              <a:t>ямболията</a:t>
            </a:r>
            <a:r>
              <a:rPr lang="bg-BG" sz="1800" dirty="0">
                <a:solidFill>
                  <a:schemeClr val="tx1"/>
                </a:solidFill>
              </a:rPr>
              <a:t> – шкембе чорба, бургазлията – пържена риба, </a:t>
            </a:r>
            <a:r>
              <a:rPr lang="bg-BG" sz="1800" dirty="0" err="1">
                <a:solidFill>
                  <a:schemeClr val="tx1"/>
                </a:solidFill>
              </a:rPr>
              <a:t>горнооряховчанинът</a:t>
            </a:r>
            <a:r>
              <a:rPr lang="bg-BG" sz="1800" dirty="0">
                <a:solidFill>
                  <a:schemeClr val="tx1"/>
                </a:solidFill>
              </a:rPr>
              <a:t> – наденица, толбухинецът – топли самуни хляб, пловдивчанинът – плодове, софиянецът – печено пиле, карловецът – печени фъстъци, </a:t>
            </a:r>
            <a:r>
              <a:rPr lang="bg-BG" sz="1800" dirty="0" err="1">
                <a:solidFill>
                  <a:schemeClr val="tx1"/>
                </a:solidFill>
              </a:rPr>
              <a:t>троянчанинът</a:t>
            </a:r>
            <a:r>
              <a:rPr lang="bg-BG" sz="1800" dirty="0">
                <a:solidFill>
                  <a:schemeClr val="tx1"/>
                </a:solidFill>
              </a:rPr>
              <a:t> – сливова ракия, </a:t>
            </a:r>
            <a:r>
              <a:rPr lang="bg-BG" sz="1800" dirty="0" err="1">
                <a:solidFill>
                  <a:schemeClr val="tx1"/>
                </a:solidFill>
              </a:rPr>
              <a:t>асеновградчанинът</a:t>
            </a:r>
            <a:r>
              <a:rPr lang="bg-BG" sz="1800" dirty="0">
                <a:solidFill>
                  <a:schemeClr val="tx1"/>
                </a:solidFill>
              </a:rPr>
              <a:t> – </a:t>
            </a:r>
            <a:r>
              <a:rPr lang="bg-BG" sz="1800" dirty="0" err="1">
                <a:solidFill>
                  <a:schemeClr val="tx1"/>
                </a:solidFill>
              </a:rPr>
              <a:t>малага</a:t>
            </a:r>
            <a:r>
              <a:rPr lang="bg-BG" sz="1800" dirty="0">
                <a:solidFill>
                  <a:schemeClr val="tx1"/>
                </a:solidFill>
              </a:rPr>
              <a:t>, </a:t>
            </a:r>
            <a:r>
              <a:rPr lang="bg-BG" sz="1800" dirty="0" err="1">
                <a:solidFill>
                  <a:schemeClr val="tx1"/>
                </a:solidFill>
              </a:rPr>
              <a:t>разградлията</a:t>
            </a:r>
            <a:r>
              <a:rPr lang="bg-BG" sz="1800" dirty="0">
                <a:solidFill>
                  <a:schemeClr val="tx1"/>
                </a:solidFill>
              </a:rPr>
              <a:t> – кисело мляко, а габровецът… довел брат си.</a:t>
            </a:r>
            <a:endParaRPr lang="bg-BG" sz="1800" dirty="0" smtClean="0">
              <a:solidFill>
                <a:schemeClr val="tx1"/>
              </a:solidFill>
            </a:endParaRPr>
          </a:p>
          <a:p>
            <a:pPr marL="45720" indent="0">
              <a:lnSpc>
                <a:spcPct val="100000"/>
              </a:lnSpc>
              <a:spcBef>
                <a:spcPts val="0"/>
              </a:spcBef>
              <a:buNone/>
            </a:pPr>
            <a:endParaRPr lang="bg-BG" sz="1700" dirty="0" smtClean="0">
              <a:solidFill>
                <a:schemeClr val="tx1"/>
              </a:solidFill>
            </a:endParaRPr>
          </a:p>
          <a:p>
            <a:pPr marL="45720" indent="0">
              <a:lnSpc>
                <a:spcPct val="100000"/>
              </a:lnSpc>
              <a:spcBef>
                <a:spcPts val="0"/>
              </a:spcBef>
              <a:buNone/>
            </a:pPr>
            <a:r>
              <a:rPr lang="bg-BG" sz="1700" b="1" i="1" dirty="0">
                <a:solidFill>
                  <a:schemeClr val="tx1"/>
                </a:solidFill>
              </a:rPr>
              <a:t>Панамена шапка</a:t>
            </a:r>
            <a:endParaRPr lang="bg-BG" sz="1700" b="1" dirty="0">
              <a:solidFill>
                <a:schemeClr val="tx1"/>
              </a:solidFill>
            </a:endParaRPr>
          </a:p>
          <a:p>
            <a:pPr marL="45720" indent="0">
              <a:lnSpc>
                <a:spcPct val="100000"/>
              </a:lnSpc>
              <a:spcBef>
                <a:spcPts val="0"/>
              </a:spcBef>
              <a:buNone/>
            </a:pPr>
            <a:r>
              <a:rPr lang="bg-BG" sz="1700" dirty="0">
                <a:solidFill>
                  <a:schemeClr val="tx1"/>
                </a:solidFill>
              </a:rPr>
              <a:t>Селянин от габровско влязъл в столичен магазин да си купи сламена шапка. Харесала му една панамена и попитал за цената.</a:t>
            </a:r>
          </a:p>
          <a:p>
            <a:pPr marL="45720" indent="0">
              <a:lnSpc>
                <a:spcPct val="100000"/>
              </a:lnSpc>
              <a:spcBef>
                <a:spcPts val="0"/>
              </a:spcBef>
              <a:buNone/>
            </a:pPr>
            <a:r>
              <a:rPr lang="bg-BG" sz="1700" dirty="0">
                <a:solidFill>
                  <a:schemeClr val="tx1"/>
                </a:solidFill>
              </a:rPr>
              <a:t>– Двадесет лева – отвърнал продавачът.</a:t>
            </a:r>
          </a:p>
          <a:p>
            <a:pPr marL="45720" indent="0">
              <a:lnSpc>
                <a:spcPct val="100000"/>
              </a:lnSpc>
              <a:spcBef>
                <a:spcPts val="0"/>
              </a:spcBef>
              <a:buNone/>
            </a:pPr>
            <a:r>
              <a:rPr lang="bg-BG" sz="1700" dirty="0">
                <a:solidFill>
                  <a:schemeClr val="tx1"/>
                </a:solidFill>
              </a:rPr>
              <a:t>Габровецът помислил, че търговецът иска да го подиграе с голямата сума. И за да </a:t>
            </a:r>
            <a:r>
              <a:rPr lang="bg-BG" sz="1700" dirty="0" smtClean="0">
                <a:solidFill>
                  <a:schemeClr val="tx1"/>
                </a:solidFill>
              </a:rPr>
              <a:t>не </a:t>
            </a:r>
            <a:r>
              <a:rPr lang="bg-BG" sz="1700" dirty="0">
                <a:solidFill>
                  <a:schemeClr val="tx1"/>
                </a:solidFill>
              </a:rPr>
              <a:t>остане назад, попитал:</a:t>
            </a:r>
          </a:p>
          <a:p>
            <a:pPr marL="45720" indent="0">
              <a:lnSpc>
                <a:spcPct val="100000"/>
              </a:lnSpc>
              <a:spcBef>
                <a:spcPts val="0"/>
              </a:spcBef>
              <a:buNone/>
            </a:pPr>
            <a:r>
              <a:rPr lang="bg-BG" sz="1700" dirty="0">
                <a:solidFill>
                  <a:schemeClr val="tx1"/>
                </a:solidFill>
              </a:rPr>
              <a:t>– А къде ѝ са дупките?</a:t>
            </a:r>
          </a:p>
          <a:p>
            <a:pPr marL="45720" indent="0">
              <a:lnSpc>
                <a:spcPct val="100000"/>
              </a:lnSpc>
              <a:spcBef>
                <a:spcPts val="0"/>
              </a:spcBef>
              <a:buNone/>
            </a:pPr>
            <a:r>
              <a:rPr lang="bg-BG" sz="1700" dirty="0">
                <a:solidFill>
                  <a:schemeClr val="tx1"/>
                </a:solidFill>
              </a:rPr>
              <a:t>– Какви дупки? – учудил се продавачът.</a:t>
            </a:r>
          </a:p>
          <a:p>
            <a:pPr marL="45720" indent="0">
              <a:lnSpc>
                <a:spcPct val="100000"/>
              </a:lnSpc>
              <a:spcBef>
                <a:spcPts val="0"/>
              </a:spcBef>
              <a:buNone/>
            </a:pPr>
            <a:r>
              <a:rPr lang="bg-BG" sz="1700" dirty="0">
                <a:solidFill>
                  <a:schemeClr val="tx1"/>
                </a:solidFill>
              </a:rPr>
              <a:t>– През които ще се провират ушите на онова магаре, което ще даде толкова пари за една сламена шапка! – намигнал габровецът.</a:t>
            </a:r>
          </a:p>
        </p:txBody>
      </p:sp>
    </p:spTree>
    <p:extLst>
      <p:ext uri="{BB962C8B-B14F-4D97-AF65-F5344CB8AC3E}">
        <p14:creationId xmlns:p14="http://schemas.microsoft.com/office/powerpoint/2010/main" val="326942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A902F9-F73F-2E0C-B96F-7D951BFB93AB}"/>
              </a:ext>
            </a:extLst>
          </p:cNvPr>
          <p:cNvSpPr>
            <a:spLocks noGrp="1"/>
          </p:cNvSpPr>
          <p:nvPr>
            <p:ph type="title"/>
          </p:nvPr>
        </p:nvSpPr>
        <p:spPr>
          <a:xfrm>
            <a:off x="8581292" y="1144042"/>
            <a:ext cx="3200400" cy="843020"/>
          </a:xfrm>
        </p:spPr>
        <p:txBody>
          <a:bodyPr>
            <a:normAutofit/>
          </a:bodyPr>
          <a:lstStyle/>
          <a:p>
            <a:pPr algn="ctr"/>
            <a:r>
              <a:rPr lang="bg-BG" sz="2000" dirty="0">
                <a:solidFill>
                  <a:schemeClr val="accent2"/>
                </a:solidFill>
              </a:rPr>
              <a:t>Константин </a:t>
            </a:r>
            <a:r>
              <a:rPr lang="bg-BG" sz="2000" dirty="0" err="1">
                <a:solidFill>
                  <a:schemeClr val="accent2"/>
                </a:solidFill>
              </a:rPr>
              <a:t>иречек</a:t>
            </a:r>
            <a:r>
              <a:rPr lang="bg-BG" sz="2000" dirty="0">
                <a:solidFill>
                  <a:schemeClr val="accent2"/>
                </a:solidFill>
              </a:rPr>
              <a:t> </a:t>
            </a:r>
            <a:r>
              <a:rPr lang="bg-BG" sz="2000" cap="none" dirty="0">
                <a:solidFill>
                  <a:schemeClr val="accent2"/>
                </a:solidFill>
              </a:rPr>
              <a:t>(1854 – 1918</a:t>
            </a:r>
            <a:r>
              <a:rPr lang="bg-BG" sz="2000" cap="none" dirty="0" smtClean="0">
                <a:solidFill>
                  <a:schemeClr val="accent2"/>
                </a:solidFill>
              </a:rPr>
              <a:t>)</a:t>
            </a:r>
            <a:endParaRPr lang="cs-CZ" sz="2000" dirty="0">
              <a:solidFill>
                <a:schemeClr val="accent2"/>
              </a:solidFill>
            </a:endParaRPr>
          </a:p>
        </p:txBody>
      </p:sp>
      <p:sp>
        <p:nvSpPr>
          <p:cNvPr id="4" name="Zástupný text 3">
            <a:extLst>
              <a:ext uri="{FF2B5EF4-FFF2-40B4-BE49-F238E27FC236}">
                <a16:creationId xmlns:a16="http://schemas.microsoft.com/office/drawing/2014/main" id="{84A03451-2F9B-09BD-8140-7ABA09F145CD}"/>
              </a:ext>
            </a:extLst>
          </p:cNvPr>
          <p:cNvSpPr>
            <a:spLocks noGrp="1"/>
          </p:cNvSpPr>
          <p:nvPr>
            <p:ph type="body" sz="half" idx="2"/>
          </p:nvPr>
        </p:nvSpPr>
        <p:spPr>
          <a:xfrm>
            <a:off x="8352692" y="2092569"/>
            <a:ext cx="3657600" cy="3629549"/>
          </a:xfrm>
        </p:spPr>
        <p:txBody>
          <a:bodyPr>
            <a:noAutofit/>
          </a:bodyPr>
          <a:lstStyle/>
          <a:p>
            <a:endParaRPr lang="cs-CZ" sz="1800" dirty="0"/>
          </a:p>
        </p:txBody>
      </p:sp>
      <p:pic>
        <p:nvPicPr>
          <p:cNvPr id="6" name="Obrázek 5">
            <a:extLst>
              <a:ext uri="{FF2B5EF4-FFF2-40B4-BE49-F238E27FC236}">
                <a16:creationId xmlns:a16="http://schemas.microsoft.com/office/drawing/2014/main" id="{0DC7EBC2-5448-7537-A2D6-F2D60767D90F}"/>
              </a:ext>
            </a:extLst>
          </p:cNvPr>
          <p:cNvPicPr>
            <a:picLocks noChangeAspect="1"/>
          </p:cNvPicPr>
          <p:nvPr/>
        </p:nvPicPr>
        <p:blipFill>
          <a:blip r:embed="rId2"/>
          <a:stretch>
            <a:fillRect/>
          </a:stretch>
        </p:blipFill>
        <p:spPr>
          <a:xfrm>
            <a:off x="791309" y="1144042"/>
            <a:ext cx="3583744" cy="4578076"/>
          </a:xfrm>
          <a:prstGeom prst="rect">
            <a:avLst/>
          </a:prstGeom>
        </p:spPr>
      </p:pic>
      <p:pic>
        <p:nvPicPr>
          <p:cNvPr id="8" name="Obrázek 7">
            <a:extLst>
              <a:ext uri="{FF2B5EF4-FFF2-40B4-BE49-F238E27FC236}">
                <a16:creationId xmlns:a16="http://schemas.microsoft.com/office/drawing/2014/main" id="{E885CAF3-8701-8638-5E29-08A1D0D9566C}"/>
              </a:ext>
            </a:extLst>
          </p:cNvPr>
          <p:cNvPicPr>
            <a:picLocks noChangeAspect="1"/>
          </p:cNvPicPr>
          <p:nvPr/>
        </p:nvPicPr>
        <p:blipFill rotWithShape="1">
          <a:blip r:embed="rId3"/>
          <a:srcRect r="4514" b="5833"/>
          <a:stretch/>
        </p:blipFill>
        <p:spPr>
          <a:xfrm>
            <a:off x="9135207" y="2494497"/>
            <a:ext cx="2224454" cy="282569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p:cNvSpPr/>
          <p:nvPr/>
        </p:nvSpPr>
        <p:spPr>
          <a:xfrm>
            <a:off x="4454183" y="1309421"/>
            <a:ext cx="3444826" cy="4278094"/>
          </a:xfrm>
          <a:prstGeom prst="rect">
            <a:avLst/>
          </a:prstGeom>
        </p:spPr>
        <p:txBody>
          <a:bodyPr wrap="square">
            <a:spAutoFit/>
          </a:bodyPr>
          <a:lstStyle/>
          <a:p>
            <a:r>
              <a:rPr lang="ru-RU" sz="2000" i="1" dirty="0"/>
              <a:t>Пътеписът е литературен труд от субективен характер. Разнородният материал е свързан с нишката на собствения итинерар и от случайната редица на лични наблюдения; всеки в него може да намери нещо за себе си. </a:t>
            </a:r>
          </a:p>
          <a:p>
            <a:endParaRPr lang="ru-RU" dirty="0" smtClean="0"/>
          </a:p>
          <a:p>
            <a:r>
              <a:rPr lang="ru-RU" b="1" i="1" dirty="0" smtClean="0"/>
              <a:t>Пътувания </a:t>
            </a:r>
            <a:r>
              <a:rPr lang="ru-RU" b="1" i="1" dirty="0"/>
              <a:t>по България.</a:t>
            </a:r>
            <a:r>
              <a:rPr lang="ru-RU" dirty="0"/>
              <a:t> </a:t>
            </a:r>
            <a:r>
              <a:rPr lang="ru-RU" dirty="0" smtClean="0"/>
              <a:t>Прев</a:t>
            </a:r>
            <a:r>
              <a:rPr lang="ru-RU" dirty="0"/>
              <a:t>. Стоян Аргиров. София: Наука и изкуство, 1974, с. 51</a:t>
            </a:r>
          </a:p>
        </p:txBody>
      </p:sp>
    </p:spTree>
    <p:extLst>
      <p:ext uri="{BB962C8B-B14F-4D97-AF65-F5344CB8AC3E}">
        <p14:creationId xmlns:p14="http://schemas.microsoft.com/office/powerpoint/2010/main" val="24030850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577362"/>
          </a:xfrm>
        </p:spPr>
        <p:txBody>
          <a:bodyPr>
            <a:normAutofit fontScale="90000"/>
          </a:bodyPr>
          <a:lstStyle/>
          <a:p>
            <a:r>
              <a:rPr lang="bg-BG" sz="4000" cap="none" dirty="0" smtClean="0">
                <a:solidFill>
                  <a:schemeClr val="accent2"/>
                </a:solidFill>
              </a:rPr>
              <a:t>Габровци и шотландци</a:t>
            </a:r>
            <a:endParaRPr lang="bg-BG" sz="4000" cap="none" dirty="0">
              <a:solidFill>
                <a:schemeClr val="accent2"/>
              </a:solidFill>
            </a:endParaRPr>
          </a:p>
        </p:txBody>
      </p:sp>
      <p:sp>
        <p:nvSpPr>
          <p:cNvPr id="3" name="Content Placeholder 2"/>
          <p:cNvSpPr>
            <a:spLocks noGrp="1"/>
          </p:cNvSpPr>
          <p:nvPr>
            <p:ph idx="1"/>
          </p:nvPr>
        </p:nvSpPr>
        <p:spPr>
          <a:xfrm>
            <a:off x="1143000" y="1186962"/>
            <a:ext cx="9872871" cy="4909038"/>
          </a:xfrm>
        </p:spPr>
        <p:txBody>
          <a:bodyPr>
            <a:normAutofit fontScale="92500" lnSpcReduction="10000"/>
          </a:bodyPr>
          <a:lstStyle/>
          <a:p>
            <a:pPr marL="45720" indent="0">
              <a:lnSpc>
                <a:spcPct val="110000"/>
              </a:lnSpc>
              <a:spcBef>
                <a:spcPts val="0"/>
              </a:spcBef>
              <a:buNone/>
            </a:pPr>
            <a:r>
              <a:rPr lang="bg-BG" dirty="0" smtClean="0">
                <a:solidFill>
                  <a:schemeClr val="tx1"/>
                </a:solidFill>
              </a:rPr>
              <a:t>1968 г. – Габрово се побратимява с шотландския град Абърдийн</a:t>
            </a:r>
          </a:p>
          <a:p>
            <a:pPr marL="45720" indent="0">
              <a:lnSpc>
                <a:spcPct val="110000"/>
              </a:lnSpc>
              <a:spcBef>
                <a:spcPts val="0"/>
              </a:spcBef>
              <a:buNone/>
            </a:pPr>
            <a:endParaRPr lang="bg-BG" dirty="0" smtClean="0">
              <a:solidFill>
                <a:schemeClr val="tx1"/>
              </a:solidFill>
            </a:endParaRPr>
          </a:p>
          <a:p>
            <a:pPr marL="45720" indent="0">
              <a:lnSpc>
                <a:spcPct val="110000"/>
              </a:lnSpc>
              <a:spcBef>
                <a:spcPts val="0"/>
              </a:spcBef>
              <a:buNone/>
            </a:pPr>
            <a:r>
              <a:rPr lang="bg-BG" b="1" i="1" dirty="0" smtClean="0">
                <a:solidFill>
                  <a:schemeClr val="tx1"/>
                </a:solidFill>
              </a:rPr>
              <a:t>Изпитание</a:t>
            </a:r>
            <a:endParaRPr lang="bg-BG" dirty="0">
              <a:solidFill>
                <a:schemeClr val="tx1"/>
              </a:solidFill>
            </a:endParaRPr>
          </a:p>
          <a:p>
            <a:pPr marL="45720" indent="0">
              <a:lnSpc>
                <a:spcPct val="110000"/>
              </a:lnSpc>
              <a:spcBef>
                <a:spcPts val="0"/>
              </a:spcBef>
              <a:buNone/>
            </a:pPr>
            <a:r>
              <a:rPr lang="bg-BG" dirty="0">
                <a:solidFill>
                  <a:schemeClr val="tx1"/>
                </a:solidFill>
              </a:rPr>
              <a:t>След като габровци и шотландци се </a:t>
            </a:r>
            <a:r>
              <a:rPr lang="bg-BG" dirty="0" err="1">
                <a:solidFill>
                  <a:schemeClr val="tx1"/>
                </a:solidFill>
              </a:rPr>
              <a:t>преоткрили</a:t>
            </a:r>
            <a:r>
              <a:rPr lang="bg-BG" dirty="0">
                <a:solidFill>
                  <a:schemeClr val="tx1"/>
                </a:solidFill>
              </a:rPr>
              <a:t> чрез своя хумор, започнали да общуват.</a:t>
            </a:r>
          </a:p>
          <a:p>
            <a:pPr marL="45720" indent="0">
              <a:lnSpc>
                <a:spcPct val="110000"/>
              </a:lnSpc>
              <a:spcBef>
                <a:spcPts val="0"/>
              </a:spcBef>
              <a:buNone/>
            </a:pPr>
            <a:r>
              <a:rPr lang="bg-BG" dirty="0">
                <a:solidFill>
                  <a:schemeClr val="tx1"/>
                </a:solidFill>
              </a:rPr>
              <a:t>Веднъж шотландец и габровец отишли на безплатна беседа. Към края на беседата пуснали подписка за събиране на средства с благотворителна цел. Тутакси шотландецът </a:t>
            </a:r>
            <a:r>
              <a:rPr lang="bg-BG" dirty="0" smtClean="0">
                <a:solidFill>
                  <a:schemeClr val="tx1"/>
                </a:solidFill>
              </a:rPr>
              <a:t>припаднал, </a:t>
            </a:r>
            <a:r>
              <a:rPr lang="bg-BG" dirty="0">
                <a:solidFill>
                  <a:schemeClr val="tx1"/>
                </a:solidFill>
              </a:rPr>
              <a:t>а габровецът го изнесъл от залата</a:t>
            </a:r>
            <a:r>
              <a:rPr lang="bg-BG" dirty="0" smtClean="0">
                <a:solidFill>
                  <a:schemeClr val="tx1"/>
                </a:solidFill>
              </a:rPr>
              <a:t>.</a:t>
            </a:r>
          </a:p>
          <a:p>
            <a:pPr marL="45720" indent="0">
              <a:lnSpc>
                <a:spcPct val="110000"/>
              </a:lnSpc>
              <a:spcBef>
                <a:spcPts val="0"/>
              </a:spcBef>
              <a:buNone/>
            </a:pPr>
            <a:endParaRPr lang="bg-BG" b="1" i="1" dirty="0" smtClean="0">
              <a:solidFill>
                <a:schemeClr val="tx1"/>
              </a:solidFill>
            </a:endParaRPr>
          </a:p>
          <a:p>
            <a:pPr marL="45720" indent="0">
              <a:lnSpc>
                <a:spcPct val="100000"/>
              </a:lnSpc>
              <a:spcBef>
                <a:spcPts val="0"/>
              </a:spcBef>
              <a:buNone/>
            </a:pPr>
            <a:r>
              <a:rPr lang="bg-BG" b="1" i="1" dirty="0" smtClean="0">
                <a:solidFill>
                  <a:schemeClr val="tx1"/>
                </a:solidFill>
              </a:rPr>
              <a:t>Скъперничество</a:t>
            </a:r>
            <a:endParaRPr lang="bg-BG" dirty="0">
              <a:solidFill>
                <a:schemeClr val="tx1"/>
              </a:solidFill>
            </a:endParaRPr>
          </a:p>
          <a:p>
            <a:pPr marL="45720" indent="0">
              <a:lnSpc>
                <a:spcPct val="100000"/>
              </a:lnSpc>
              <a:spcBef>
                <a:spcPts val="0"/>
              </a:spcBef>
              <a:buNone/>
            </a:pPr>
            <a:r>
              <a:rPr lang="bg-BG" dirty="0">
                <a:solidFill>
                  <a:schemeClr val="tx1"/>
                </a:solidFill>
              </a:rPr>
              <a:t>Когато на един шотландец от Абърдийн разказали анекдота за габровците, които нощем спирали часовниците си, за да не им се изтъркват частите, той попитал:</a:t>
            </a:r>
          </a:p>
          <a:p>
            <a:pPr marL="45720" indent="0">
              <a:lnSpc>
                <a:spcPct val="100000"/>
              </a:lnSpc>
              <a:spcBef>
                <a:spcPts val="0"/>
              </a:spcBef>
              <a:buNone/>
            </a:pPr>
            <a:r>
              <a:rPr lang="bg-BG" dirty="0">
                <a:solidFill>
                  <a:schemeClr val="tx1"/>
                </a:solidFill>
              </a:rPr>
              <a:t>– А нощем как познават колко е часът?</a:t>
            </a:r>
          </a:p>
          <a:p>
            <a:pPr marL="45720" indent="0">
              <a:lnSpc>
                <a:spcPct val="100000"/>
              </a:lnSpc>
              <a:spcBef>
                <a:spcPts val="0"/>
              </a:spcBef>
              <a:buNone/>
            </a:pPr>
            <a:r>
              <a:rPr lang="bg-BG" dirty="0">
                <a:solidFill>
                  <a:schemeClr val="tx1"/>
                </a:solidFill>
              </a:rPr>
              <a:t>И за да не остане по-назад, разказал:</a:t>
            </a:r>
          </a:p>
          <a:p>
            <a:pPr marL="45720" indent="0">
              <a:lnSpc>
                <a:spcPct val="100000"/>
              </a:lnSpc>
              <a:spcBef>
                <a:spcPts val="0"/>
              </a:spcBef>
              <a:buNone/>
            </a:pPr>
            <a:r>
              <a:rPr lang="bg-BG" dirty="0">
                <a:solidFill>
                  <a:schemeClr val="tx1"/>
                </a:solidFill>
              </a:rPr>
              <a:t>– Аз имам един съсед, който държи тръба под кревата си. Когато нощем иска да научи колко е часът, отваря прозореца и надува тръбата. Винаги се намира някой, който да извика: „Кой идиот тръби в два часа и двайсет минути през нощта!“.</a:t>
            </a:r>
          </a:p>
        </p:txBody>
      </p:sp>
    </p:spTree>
    <p:extLst>
      <p:ext uri="{BB962C8B-B14F-4D97-AF65-F5344CB8AC3E}">
        <p14:creationId xmlns:p14="http://schemas.microsoft.com/office/powerpoint/2010/main" val="493762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726831"/>
          </a:xfrm>
        </p:spPr>
        <p:txBody>
          <a:bodyPr>
            <a:normAutofit/>
          </a:bodyPr>
          <a:lstStyle/>
          <a:p>
            <a:r>
              <a:rPr lang="bg-BG" sz="3200" cap="none" dirty="0" smtClean="0">
                <a:solidFill>
                  <a:schemeClr val="accent2"/>
                </a:solidFill>
              </a:rPr>
              <a:t>Виц </a:t>
            </a:r>
            <a:r>
              <a:rPr lang="bg-BG" sz="3200" cap="none" dirty="0">
                <a:solidFill>
                  <a:schemeClr val="accent2"/>
                </a:solidFill>
              </a:rPr>
              <a:t>– анекдот – хумористична </a:t>
            </a:r>
            <a:r>
              <a:rPr lang="bg-BG" sz="3200" cap="none" dirty="0" smtClean="0">
                <a:solidFill>
                  <a:schemeClr val="accent2"/>
                </a:solidFill>
              </a:rPr>
              <a:t>приказка</a:t>
            </a:r>
            <a:endParaRPr lang="bg-BG" sz="3200" cap="none" dirty="0">
              <a:solidFill>
                <a:schemeClr val="accent2"/>
              </a:solidFill>
            </a:endParaRPr>
          </a:p>
        </p:txBody>
      </p:sp>
      <p:sp>
        <p:nvSpPr>
          <p:cNvPr id="3" name="Content Placeholder 2"/>
          <p:cNvSpPr>
            <a:spLocks noGrp="1"/>
          </p:cNvSpPr>
          <p:nvPr>
            <p:ph idx="1"/>
          </p:nvPr>
        </p:nvSpPr>
        <p:spPr>
          <a:xfrm>
            <a:off x="1143000" y="1406769"/>
            <a:ext cx="9872871" cy="4689231"/>
          </a:xfrm>
        </p:spPr>
        <p:txBody>
          <a:bodyPr>
            <a:noAutofit/>
          </a:bodyPr>
          <a:lstStyle/>
          <a:p>
            <a:pPr marL="45720" indent="0">
              <a:lnSpc>
                <a:spcPct val="100000"/>
              </a:lnSpc>
              <a:spcBef>
                <a:spcPts val="0"/>
              </a:spcBef>
              <a:buNone/>
            </a:pPr>
            <a:r>
              <a:rPr lang="bg-BG" sz="1700" b="1" i="1" dirty="0">
                <a:solidFill>
                  <a:schemeClr val="tx1"/>
                </a:solidFill>
              </a:rPr>
              <a:t>Как се става търговец</a:t>
            </a:r>
            <a:endParaRPr lang="bg-BG" sz="1700" dirty="0">
              <a:solidFill>
                <a:schemeClr val="tx1"/>
              </a:solidFill>
            </a:endParaRPr>
          </a:p>
          <a:p>
            <a:pPr marL="45720" indent="0">
              <a:lnSpc>
                <a:spcPct val="100000"/>
              </a:lnSpc>
              <a:spcBef>
                <a:spcPts val="0"/>
              </a:spcBef>
              <a:buNone/>
            </a:pPr>
            <a:r>
              <a:rPr lang="bg-BG" sz="1700" dirty="0">
                <a:solidFill>
                  <a:schemeClr val="tx1"/>
                </a:solidFill>
              </a:rPr>
              <a:t>На другоселец търговец не му потръгнало. Решил да се сприятели с габровец и да усвои тънкостите на бранша. Габровецът го приел с охота.</a:t>
            </a:r>
          </a:p>
          <a:p>
            <a:pPr marL="45720" indent="0">
              <a:lnSpc>
                <a:spcPct val="100000"/>
              </a:lnSpc>
              <a:spcBef>
                <a:spcPts val="0"/>
              </a:spcBef>
              <a:buNone/>
            </a:pPr>
            <a:r>
              <a:rPr lang="bg-BG" sz="1700" dirty="0">
                <a:solidFill>
                  <a:schemeClr val="tx1"/>
                </a:solidFill>
              </a:rPr>
              <a:t>Веднъж тръгнали да прекупуват стока оттатък Балкана. Като минавали през селата, габровецът купувал де заешки, де лисичи, де овчи кожи – трупал на рамо. И, разбира се, плащал ги по-евтино, тъй като „дошъл на крака“.</a:t>
            </a:r>
          </a:p>
          <a:p>
            <a:pPr marL="45720" indent="0">
              <a:lnSpc>
                <a:spcPct val="100000"/>
              </a:lnSpc>
              <a:spcBef>
                <a:spcPts val="0"/>
              </a:spcBef>
              <a:buNone/>
            </a:pPr>
            <a:r>
              <a:rPr lang="bg-BG" sz="1700" dirty="0">
                <a:solidFill>
                  <a:schemeClr val="tx1"/>
                </a:solidFill>
              </a:rPr>
              <a:t>Стигнали до Балкана. Седнали да починат.</a:t>
            </a:r>
          </a:p>
          <a:p>
            <a:pPr marL="45720" indent="0">
              <a:lnSpc>
                <a:spcPct val="100000"/>
              </a:lnSpc>
              <a:spcBef>
                <a:spcPts val="0"/>
              </a:spcBef>
              <a:buNone/>
            </a:pPr>
            <a:r>
              <a:rPr lang="bg-BG" sz="1700" dirty="0">
                <a:solidFill>
                  <a:schemeClr val="tx1"/>
                </a:solidFill>
              </a:rPr>
              <a:t>– Виж какво… – започнал издалеч габровецът. – Обещаното си е обещано – ще те направя търговец! Но дай ми сега триста гроша в заем. Стигнем ли Казанлък, ще ти ги върна. </a:t>
            </a:r>
          </a:p>
          <a:p>
            <a:pPr marL="45720" indent="0">
              <a:lnSpc>
                <a:spcPct val="100000"/>
              </a:lnSpc>
              <a:spcBef>
                <a:spcPts val="0"/>
              </a:spcBef>
              <a:buNone/>
            </a:pPr>
            <a:r>
              <a:rPr lang="bg-BG" sz="1700" dirty="0" smtClean="0">
                <a:solidFill>
                  <a:schemeClr val="tx1"/>
                </a:solidFill>
              </a:rPr>
              <a:t>Другоселецът </a:t>
            </a:r>
            <a:r>
              <a:rPr lang="bg-BG" sz="1700" dirty="0">
                <a:solidFill>
                  <a:schemeClr val="tx1"/>
                </a:solidFill>
              </a:rPr>
              <a:t>се поколебал.</a:t>
            </a:r>
          </a:p>
          <a:p>
            <a:pPr marL="45720" indent="0">
              <a:lnSpc>
                <a:spcPct val="100000"/>
              </a:lnSpc>
              <a:spcBef>
                <a:spcPts val="0"/>
              </a:spcBef>
              <a:buNone/>
            </a:pPr>
            <a:r>
              <a:rPr lang="bg-BG" sz="1700" dirty="0" smtClean="0">
                <a:solidFill>
                  <a:schemeClr val="tx1"/>
                </a:solidFill>
              </a:rPr>
              <a:t>– </a:t>
            </a:r>
            <a:r>
              <a:rPr lang="bg-BG" sz="1700" dirty="0">
                <a:solidFill>
                  <a:schemeClr val="tx1"/>
                </a:solidFill>
              </a:rPr>
              <a:t>Да ти дам, но… Все пак трябва някаква гаранция…</a:t>
            </a:r>
          </a:p>
          <a:p>
            <a:pPr marL="45720" indent="0">
              <a:lnSpc>
                <a:spcPct val="100000"/>
              </a:lnSpc>
              <a:spcBef>
                <a:spcPts val="0"/>
              </a:spcBef>
              <a:buNone/>
            </a:pPr>
            <a:r>
              <a:rPr lang="bg-BG" sz="1700" dirty="0" smtClean="0">
                <a:solidFill>
                  <a:schemeClr val="tx1"/>
                </a:solidFill>
              </a:rPr>
              <a:t>– </a:t>
            </a:r>
            <a:r>
              <a:rPr lang="bg-BG" sz="1700" dirty="0">
                <a:solidFill>
                  <a:schemeClr val="tx1"/>
                </a:solidFill>
              </a:rPr>
              <a:t>Ето гаранцията! – тръснал кожите на врата му габровецът. – Струват четиристотин гроша.</a:t>
            </a:r>
          </a:p>
          <a:p>
            <a:pPr marL="45720" indent="0">
              <a:lnSpc>
                <a:spcPct val="100000"/>
              </a:lnSpc>
              <a:spcBef>
                <a:spcPts val="0"/>
              </a:spcBef>
              <a:buNone/>
            </a:pPr>
            <a:r>
              <a:rPr lang="bg-BG" sz="1700" dirty="0">
                <a:solidFill>
                  <a:schemeClr val="tx1"/>
                </a:solidFill>
              </a:rPr>
              <a:t>Габровецът получил парите, а другоселецът нарамил кожите. Минали Балкана. В Казанлък габровецът извадил парите.</a:t>
            </a:r>
          </a:p>
          <a:p>
            <a:pPr marL="45720" indent="0">
              <a:lnSpc>
                <a:spcPct val="100000"/>
              </a:lnSpc>
              <a:spcBef>
                <a:spcPts val="0"/>
              </a:spcBef>
              <a:buNone/>
            </a:pPr>
            <a:r>
              <a:rPr lang="bg-BG" sz="1700" dirty="0">
                <a:solidFill>
                  <a:schemeClr val="tx1"/>
                </a:solidFill>
              </a:rPr>
              <a:t>– Връщам ти дълга. Дай ми сега „гаранцията“.</a:t>
            </a:r>
          </a:p>
          <a:p>
            <a:pPr marL="45720" indent="0">
              <a:lnSpc>
                <a:spcPct val="100000"/>
              </a:lnSpc>
              <a:spcBef>
                <a:spcPts val="0"/>
              </a:spcBef>
              <a:buNone/>
            </a:pPr>
            <a:r>
              <a:rPr lang="bg-BG" sz="1700" dirty="0">
                <a:solidFill>
                  <a:schemeClr val="tx1"/>
                </a:solidFill>
              </a:rPr>
              <a:t>Взел си кожите, продал ги за хиляда гроша, тъй като ги „занесъл на крака“. Отделил половината от печалбата и я дал на другоселеца:</a:t>
            </a:r>
          </a:p>
          <a:p>
            <a:pPr marL="45720" indent="0">
              <a:lnSpc>
                <a:spcPct val="100000"/>
              </a:lnSpc>
              <a:spcBef>
                <a:spcPts val="0"/>
              </a:spcBef>
              <a:buNone/>
            </a:pPr>
            <a:r>
              <a:rPr lang="bg-BG" sz="1700" dirty="0">
                <a:solidFill>
                  <a:schemeClr val="tx1"/>
                </a:solidFill>
              </a:rPr>
              <a:t>– Ей така се става търговец: и на отиване пълен, и на връщане пълен. Празен ход да няма!</a:t>
            </a:r>
          </a:p>
        </p:txBody>
      </p:sp>
    </p:spTree>
    <p:extLst>
      <p:ext uri="{BB962C8B-B14F-4D97-AF65-F5344CB8AC3E}">
        <p14:creationId xmlns:p14="http://schemas.microsoft.com/office/powerpoint/2010/main" val="3856622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515815"/>
          </a:xfrm>
        </p:spPr>
        <p:txBody>
          <a:bodyPr>
            <a:normAutofit/>
          </a:bodyPr>
          <a:lstStyle/>
          <a:p>
            <a:r>
              <a:rPr lang="bg-BG" sz="2800" cap="none" dirty="0">
                <a:solidFill>
                  <a:schemeClr val="accent2"/>
                </a:solidFill>
              </a:rPr>
              <a:t>Присмехулки</a:t>
            </a:r>
          </a:p>
        </p:txBody>
      </p:sp>
      <p:sp>
        <p:nvSpPr>
          <p:cNvPr id="3" name="Content Placeholder 2"/>
          <p:cNvSpPr>
            <a:spLocks noGrp="1"/>
          </p:cNvSpPr>
          <p:nvPr>
            <p:ph idx="1"/>
          </p:nvPr>
        </p:nvSpPr>
        <p:spPr>
          <a:xfrm>
            <a:off x="1143000" y="1125415"/>
            <a:ext cx="9872871" cy="4970586"/>
          </a:xfrm>
        </p:spPr>
        <p:txBody>
          <a:bodyPr>
            <a:normAutofit fontScale="70000" lnSpcReduction="20000"/>
          </a:bodyPr>
          <a:lstStyle/>
          <a:p>
            <a:pPr marL="45720" indent="0">
              <a:buNone/>
            </a:pPr>
            <a:r>
              <a:rPr lang="bg-BG" sz="2300" i="1" dirty="0">
                <a:solidFill>
                  <a:schemeClr val="tx1"/>
                </a:solidFill>
              </a:rPr>
              <a:t>За габровци разказват, че…</a:t>
            </a:r>
          </a:p>
          <a:p>
            <a:pPr lvl="0">
              <a:lnSpc>
                <a:spcPct val="120000"/>
              </a:lnSpc>
              <a:spcBef>
                <a:spcPts val="600"/>
              </a:spcBef>
            </a:pPr>
            <a:r>
              <a:rPr lang="bg-BG" sz="2300" dirty="0">
                <a:solidFill>
                  <a:schemeClr val="tx1"/>
                </a:solidFill>
              </a:rPr>
              <a:t>режат опашките на котките, за да се затваря по-бързо след тях вратата и да не изстива собата</a:t>
            </a:r>
          </a:p>
          <a:p>
            <a:pPr lvl="0">
              <a:lnSpc>
                <a:spcPct val="120000"/>
              </a:lnSpc>
              <a:spcBef>
                <a:spcPts val="600"/>
              </a:spcBef>
            </a:pPr>
            <a:r>
              <a:rPr lang="bg-BG" sz="2300" dirty="0">
                <a:solidFill>
                  <a:schemeClr val="tx1"/>
                </a:solidFill>
              </a:rPr>
              <a:t>за да не плащат на коминочистач, пускат котката през комина</a:t>
            </a:r>
          </a:p>
          <a:p>
            <a:pPr lvl="0">
              <a:lnSpc>
                <a:spcPct val="120000"/>
              </a:lnSpc>
              <a:spcBef>
                <a:spcPts val="600"/>
              </a:spcBef>
            </a:pPr>
            <a:r>
              <a:rPr lang="bg-BG" sz="2300" dirty="0">
                <a:solidFill>
                  <a:schemeClr val="tx1"/>
                </a:solidFill>
              </a:rPr>
              <a:t>при наемане на квартира гледат до прозореца ѝ да има лампа от уличното осветление</a:t>
            </a:r>
          </a:p>
          <a:p>
            <a:pPr>
              <a:lnSpc>
                <a:spcPct val="120000"/>
              </a:lnSpc>
              <a:spcBef>
                <a:spcPts val="600"/>
              </a:spcBef>
            </a:pPr>
            <a:r>
              <a:rPr lang="bg-BG" sz="2300" dirty="0">
                <a:solidFill>
                  <a:schemeClr val="tx1"/>
                </a:solidFill>
              </a:rPr>
              <a:t>заженят ли се, търсят тънка жена: хем по-малко място ще заема вкъщи, хем по-малко басма за рокля ще </a:t>
            </a:r>
            <a:r>
              <a:rPr lang="bg-BG" sz="2300" dirty="0" smtClean="0">
                <a:solidFill>
                  <a:schemeClr val="tx1"/>
                </a:solidFill>
              </a:rPr>
              <a:t>трябва</a:t>
            </a:r>
          </a:p>
          <a:p>
            <a:pPr lvl="0">
              <a:lnSpc>
                <a:spcPct val="120000"/>
              </a:lnSpc>
              <a:spcBef>
                <a:spcPts val="600"/>
              </a:spcBef>
            </a:pPr>
            <a:r>
              <a:rPr lang="bg-BG" sz="2300" dirty="0">
                <a:solidFill>
                  <a:schemeClr val="tx1"/>
                </a:solidFill>
              </a:rPr>
              <a:t>потят се и в майсторлъка, и в пазарлъка</a:t>
            </a:r>
          </a:p>
          <a:p>
            <a:pPr lvl="0">
              <a:lnSpc>
                <a:spcPct val="120000"/>
              </a:lnSpc>
              <a:spcBef>
                <a:spcPts val="600"/>
              </a:spcBef>
            </a:pPr>
            <a:r>
              <a:rPr lang="bg-BG" sz="2300" dirty="0">
                <a:solidFill>
                  <a:schemeClr val="tx1"/>
                </a:solidFill>
              </a:rPr>
              <a:t>създали най-малката парична единица – </a:t>
            </a:r>
            <a:r>
              <a:rPr lang="bg-BG" sz="2300" dirty="0" err="1">
                <a:solidFill>
                  <a:schemeClr val="tx1"/>
                </a:solidFill>
              </a:rPr>
              <a:t>бодката</a:t>
            </a:r>
            <a:r>
              <a:rPr lang="bg-BG" sz="2300" dirty="0">
                <a:solidFill>
                  <a:schemeClr val="tx1"/>
                </a:solidFill>
              </a:rPr>
              <a:t>, която е една шестнадесета от част от стотинката. Затова ги наричат „</a:t>
            </a:r>
            <a:r>
              <a:rPr lang="bg-BG" sz="2300" b="1" dirty="0" err="1">
                <a:solidFill>
                  <a:schemeClr val="tx1"/>
                </a:solidFill>
              </a:rPr>
              <a:t>бодкаджии</a:t>
            </a:r>
            <a:r>
              <a:rPr lang="bg-BG" sz="2300" dirty="0">
                <a:solidFill>
                  <a:schemeClr val="tx1"/>
                </a:solidFill>
              </a:rPr>
              <a:t>“.</a:t>
            </a:r>
          </a:p>
          <a:p>
            <a:pPr lvl="0">
              <a:lnSpc>
                <a:spcPct val="120000"/>
              </a:lnSpc>
              <a:spcBef>
                <a:spcPts val="600"/>
              </a:spcBef>
            </a:pPr>
            <a:r>
              <a:rPr lang="bg-BG" sz="2300" dirty="0">
                <a:solidFill>
                  <a:schemeClr val="tx1"/>
                </a:solidFill>
              </a:rPr>
              <a:t>като ходели на търговия, варели чорбата си в общо гърне. И за да не се излъжат, всеки връзвал на своето парче месо белязана клечка. Затова ги наричат „</a:t>
            </a:r>
            <a:r>
              <a:rPr lang="bg-BG" sz="2300" b="1" dirty="0">
                <a:solidFill>
                  <a:schemeClr val="tx1"/>
                </a:solidFill>
              </a:rPr>
              <a:t>вариклечковци</a:t>
            </a:r>
            <a:r>
              <a:rPr lang="bg-BG" sz="2300" dirty="0" smtClean="0">
                <a:solidFill>
                  <a:schemeClr val="tx1"/>
                </a:solidFill>
              </a:rPr>
              <a:t>“.</a:t>
            </a:r>
            <a:endParaRPr lang="bg-BG" sz="2300" dirty="0">
              <a:solidFill>
                <a:schemeClr val="tx1"/>
              </a:solidFill>
            </a:endParaRPr>
          </a:p>
          <a:p>
            <a:pPr lvl="0">
              <a:lnSpc>
                <a:spcPct val="120000"/>
              </a:lnSpc>
              <a:spcBef>
                <a:spcPts val="600"/>
              </a:spcBef>
            </a:pPr>
            <a:r>
              <a:rPr lang="bg-BG" sz="2300" dirty="0">
                <a:solidFill>
                  <a:schemeClr val="tx1"/>
                </a:solidFill>
              </a:rPr>
              <a:t>варели на чорба и клечките, подложени под гергьовското агне при неговото </a:t>
            </a:r>
            <a:r>
              <a:rPr lang="bg-BG" sz="2300" dirty="0" smtClean="0">
                <a:solidFill>
                  <a:schemeClr val="tx1"/>
                </a:solidFill>
              </a:rPr>
              <a:t>печене</a:t>
            </a:r>
          </a:p>
          <a:p>
            <a:pPr marL="45720" indent="0">
              <a:buNone/>
            </a:pPr>
            <a:r>
              <a:rPr lang="bg-BG" sz="2300" dirty="0" smtClean="0">
                <a:solidFill>
                  <a:schemeClr val="tx1"/>
                </a:solidFill>
              </a:rPr>
              <a:t>Когато </a:t>
            </a:r>
            <a:r>
              <a:rPr lang="bg-BG" sz="2300" dirty="0">
                <a:solidFill>
                  <a:schemeClr val="tx1"/>
                </a:solidFill>
              </a:rPr>
              <a:t>по света едва се заговорва за нещо ново, в Габрово то вече се </a:t>
            </a:r>
            <a:r>
              <a:rPr lang="bg-BG" sz="2300" dirty="0" smtClean="0">
                <a:solidFill>
                  <a:schemeClr val="tx1"/>
                </a:solidFill>
              </a:rPr>
              <a:t>прави.</a:t>
            </a:r>
            <a:endParaRPr lang="bg-BG" sz="2300" dirty="0">
              <a:solidFill>
                <a:schemeClr val="tx1"/>
              </a:solidFill>
            </a:endParaRPr>
          </a:p>
          <a:p>
            <a:pPr marL="45720" lvl="0" indent="0">
              <a:lnSpc>
                <a:spcPct val="120000"/>
              </a:lnSpc>
              <a:spcBef>
                <a:spcPts val="0"/>
              </a:spcBef>
              <a:buNone/>
            </a:pPr>
            <a:r>
              <a:rPr lang="bg-BG" sz="2300" dirty="0" smtClean="0">
                <a:solidFill>
                  <a:schemeClr val="tx1"/>
                </a:solidFill>
              </a:rPr>
              <a:t>Модата </a:t>
            </a:r>
            <a:r>
              <a:rPr lang="bg-BG" sz="2300" dirty="0">
                <a:solidFill>
                  <a:schemeClr val="tx1"/>
                </a:solidFill>
              </a:rPr>
              <a:t>на тесните панталони и късите поли,</a:t>
            </a:r>
          </a:p>
          <a:p>
            <a:pPr marL="45720" lvl="0" indent="0">
              <a:lnSpc>
                <a:spcPct val="120000"/>
              </a:lnSpc>
              <a:spcBef>
                <a:spcPts val="0"/>
              </a:spcBef>
              <a:buNone/>
            </a:pPr>
            <a:r>
              <a:rPr lang="bg-BG" sz="2300" dirty="0">
                <a:solidFill>
                  <a:schemeClr val="tx1"/>
                </a:solidFill>
              </a:rPr>
              <a:t>безмоторното летене,</a:t>
            </a:r>
          </a:p>
          <a:p>
            <a:pPr marL="45720" lvl="0" indent="0">
              <a:lnSpc>
                <a:spcPct val="120000"/>
              </a:lnSpc>
              <a:spcBef>
                <a:spcPts val="0"/>
              </a:spcBef>
              <a:buNone/>
            </a:pPr>
            <a:r>
              <a:rPr lang="bg-BG" sz="2300" dirty="0">
                <a:solidFill>
                  <a:schemeClr val="tx1"/>
                </a:solidFill>
              </a:rPr>
              <a:t>кибритите с една </a:t>
            </a:r>
            <a:r>
              <a:rPr lang="bg-BG" sz="2300" dirty="0" err="1">
                <a:solidFill>
                  <a:schemeClr val="tx1"/>
                </a:solidFill>
              </a:rPr>
              <a:t>драскалка</a:t>
            </a:r>
            <a:r>
              <a:rPr lang="bg-BG" sz="2300" dirty="0">
                <a:solidFill>
                  <a:schemeClr val="tx1"/>
                </a:solidFill>
              </a:rPr>
              <a:t>,</a:t>
            </a:r>
          </a:p>
          <a:p>
            <a:pPr marL="45720" lvl="0" indent="0">
              <a:lnSpc>
                <a:spcPct val="120000"/>
              </a:lnSpc>
              <a:spcBef>
                <a:spcPts val="0"/>
              </a:spcBef>
              <a:buNone/>
            </a:pPr>
            <a:r>
              <a:rPr lang="bg-BG" sz="2300" dirty="0">
                <a:solidFill>
                  <a:schemeClr val="tx1"/>
                </a:solidFill>
              </a:rPr>
              <a:t>монетите от една стотинка и … са измислени от габровци</a:t>
            </a:r>
          </a:p>
          <a:p>
            <a:pPr marL="45720" indent="0">
              <a:buNone/>
            </a:pPr>
            <a:endParaRPr lang="bg-BG" dirty="0" smtClean="0"/>
          </a:p>
          <a:p>
            <a:endParaRPr lang="bg-BG" sz="2000" dirty="0"/>
          </a:p>
        </p:txBody>
      </p:sp>
    </p:spTree>
    <p:extLst>
      <p:ext uri="{BB962C8B-B14F-4D97-AF65-F5344CB8AC3E}">
        <p14:creationId xmlns:p14="http://schemas.microsoft.com/office/powerpoint/2010/main" val="1201514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876300"/>
          </a:xfrm>
        </p:spPr>
        <p:txBody>
          <a:bodyPr>
            <a:normAutofit/>
          </a:bodyPr>
          <a:lstStyle/>
          <a:p>
            <a:pPr algn="ctr"/>
            <a:r>
              <a:rPr lang="bg-BG" sz="3600" cap="none" dirty="0" smtClean="0">
                <a:solidFill>
                  <a:schemeClr val="accent2"/>
                </a:solidFill>
              </a:rPr>
              <a:t>Източници</a:t>
            </a:r>
            <a:endParaRPr lang="bg-BG" sz="3600" cap="none" dirty="0">
              <a:solidFill>
                <a:schemeClr val="accent2"/>
              </a:solidFill>
            </a:endParaRPr>
          </a:p>
        </p:txBody>
      </p:sp>
      <p:pic>
        <p:nvPicPr>
          <p:cNvPr id="5" name="Content Placeholder 4"/>
          <p:cNvPicPr>
            <a:picLocks noGrp="1" noChangeAspect="1"/>
          </p:cNvPicPr>
          <p:nvPr>
            <p:ph sz="half" idx="1"/>
          </p:nvPr>
        </p:nvPicPr>
        <p:blipFill>
          <a:blip r:embed="rId2"/>
          <a:stretch>
            <a:fillRect/>
          </a:stretch>
        </p:blipFill>
        <p:spPr>
          <a:xfrm>
            <a:off x="2479431" y="1828799"/>
            <a:ext cx="2540978" cy="2901463"/>
          </a:xfrm>
          <a:prstGeom prst="rect">
            <a:avLst/>
          </a:prstGeom>
        </p:spPr>
      </p:pic>
      <p:pic>
        <p:nvPicPr>
          <p:cNvPr id="6" name="Content Placeholder 5"/>
          <p:cNvPicPr>
            <a:picLocks noGrp="1" noChangeAspect="1"/>
          </p:cNvPicPr>
          <p:nvPr>
            <p:ph sz="half" idx="2"/>
          </p:nvPr>
        </p:nvPicPr>
        <p:blipFill>
          <a:blip r:embed="rId3"/>
          <a:stretch>
            <a:fillRect/>
          </a:stretch>
        </p:blipFill>
        <p:spPr>
          <a:xfrm>
            <a:off x="6708531" y="1828799"/>
            <a:ext cx="2206869" cy="2939143"/>
          </a:xfrm>
          <a:prstGeom prst="rect">
            <a:avLst/>
          </a:prstGeom>
        </p:spPr>
      </p:pic>
      <p:sp>
        <p:nvSpPr>
          <p:cNvPr id="7" name="Rectangle 6"/>
          <p:cNvSpPr/>
          <p:nvPr/>
        </p:nvSpPr>
        <p:spPr>
          <a:xfrm>
            <a:off x="2479430" y="5022558"/>
            <a:ext cx="2831123" cy="923330"/>
          </a:xfrm>
          <a:prstGeom prst="rect">
            <a:avLst/>
          </a:prstGeom>
        </p:spPr>
        <p:txBody>
          <a:bodyPr wrap="square">
            <a:spAutoFit/>
          </a:bodyPr>
          <a:lstStyle/>
          <a:p>
            <a:r>
              <a:rPr lang="sr-Cyrl-RS" dirty="0">
                <a:latin typeface="Cambria" panose="02040503050406030204" pitchFamily="18" charset="0"/>
                <a:ea typeface="Cambria" panose="02040503050406030204" pitchFamily="18" charset="0"/>
              </a:rPr>
              <a:t>Фъртунов С., Проданов П. </a:t>
            </a:r>
            <a:r>
              <a:rPr lang="sr-Cyrl-RS" i="1" dirty="0">
                <a:latin typeface="Cambria" panose="02040503050406030204" pitchFamily="18" charset="0"/>
                <a:ea typeface="Cambria" panose="02040503050406030204" pitchFamily="18" charset="0"/>
              </a:rPr>
              <a:t>Габровски шеги</a:t>
            </a:r>
            <a:r>
              <a:rPr lang="sr-Cyrl-RS" dirty="0">
                <a:latin typeface="Cambria" panose="02040503050406030204" pitchFamily="18" charset="0"/>
                <a:ea typeface="Cambria" panose="02040503050406030204" pitchFamily="18" charset="0"/>
              </a:rPr>
              <a:t>. София: София </a:t>
            </a:r>
            <a:r>
              <a:rPr lang="sr-Cyrl-RS" dirty="0" smtClean="0">
                <a:latin typeface="Cambria" panose="02040503050406030204" pitchFamily="18" charset="0"/>
                <a:ea typeface="Cambria" panose="02040503050406030204" pitchFamily="18" charset="0"/>
              </a:rPr>
              <a:t>Прес, 1978.</a:t>
            </a:r>
            <a:endParaRPr lang="bg-BG" dirty="0">
              <a:latin typeface="Cambria" panose="02040503050406030204" pitchFamily="18" charset="0"/>
              <a:ea typeface="Cambria" panose="02040503050406030204" pitchFamily="18" charset="0"/>
            </a:endParaRPr>
          </a:p>
        </p:txBody>
      </p:sp>
      <p:sp>
        <p:nvSpPr>
          <p:cNvPr id="8" name="Rectangle 7"/>
          <p:cNvSpPr/>
          <p:nvPr/>
        </p:nvSpPr>
        <p:spPr>
          <a:xfrm>
            <a:off x="6708531" y="4925305"/>
            <a:ext cx="3116604" cy="923330"/>
          </a:xfrm>
          <a:prstGeom prst="rect">
            <a:avLst/>
          </a:prstGeom>
        </p:spPr>
        <p:txBody>
          <a:bodyPr wrap="square">
            <a:spAutoFit/>
          </a:bodyPr>
          <a:lstStyle/>
          <a:p>
            <a:r>
              <a:rPr lang="en-US" dirty="0" err="1">
                <a:latin typeface="Cambria" panose="02040503050406030204" pitchFamily="18" charset="0"/>
                <a:ea typeface="Cambria" panose="02040503050406030204" pitchFamily="18" charset="0"/>
              </a:rPr>
              <a:t>Kadlecová</a:t>
            </a:r>
            <a:r>
              <a:rPr lang="en-US" dirty="0">
                <a:latin typeface="Cambria" panose="02040503050406030204" pitchFamily="18" charset="0"/>
                <a:ea typeface="Cambria" panose="02040503050406030204" pitchFamily="18" charset="0"/>
              </a:rPr>
              <a:t> M</a:t>
            </a:r>
            <a:r>
              <a:rPr lang="en-US" dirty="0" smtClean="0">
                <a:latin typeface="Cambria" panose="02040503050406030204" pitchFamily="18" charset="0"/>
                <a:ea typeface="Cambria" panose="02040503050406030204" pitchFamily="18" charset="0"/>
              </a:rPr>
              <a:t>.</a:t>
            </a:r>
            <a:endParaRPr lang="bg-BG" dirty="0" smtClean="0">
              <a:latin typeface="Cambria" panose="02040503050406030204" pitchFamily="18" charset="0"/>
              <a:ea typeface="Cambria" panose="02040503050406030204" pitchFamily="18" charset="0"/>
            </a:endParaRPr>
          </a:p>
          <a:p>
            <a:r>
              <a:rPr lang="en-US" dirty="0" smtClean="0">
                <a:latin typeface="Cambria" panose="02040503050406030204" pitchFamily="18" charset="0"/>
                <a:ea typeface="Cambria" panose="02040503050406030204" pitchFamily="18" charset="0"/>
              </a:rPr>
              <a:t> </a:t>
            </a:r>
            <a:r>
              <a:rPr lang="en-US" i="1" dirty="0" err="1">
                <a:latin typeface="Cambria" panose="02040503050406030204" pitchFamily="18" charset="0"/>
                <a:ea typeface="Cambria" panose="02040503050406030204" pitchFamily="18" charset="0"/>
              </a:rPr>
              <a:t>Anekdoty</a:t>
            </a:r>
            <a:r>
              <a:rPr lang="en-US" i="1" dirty="0">
                <a:latin typeface="Cambria" panose="02040503050406030204" pitchFamily="18" charset="0"/>
                <a:ea typeface="Cambria" panose="02040503050406030204" pitchFamily="18" charset="0"/>
              </a:rPr>
              <a:t> z </a:t>
            </a:r>
            <a:r>
              <a:rPr lang="en-US" i="1" dirty="0" err="1">
                <a:latin typeface="Cambria" panose="02040503050406030204" pitchFamily="18" charset="0"/>
                <a:ea typeface="Cambria" panose="02040503050406030204" pitchFamily="18" charset="0"/>
              </a:rPr>
              <a:t>Gabrova</a:t>
            </a:r>
            <a:r>
              <a:rPr lang="en-US" dirty="0">
                <a:latin typeface="Cambria" panose="02040503050406030204" pitchFamily="18" charset="0"/>
                <a:ea typeface="Cambria" panose="02040503050406030204" pitchFamily="18" charset="0"/>
              </a:rPr>
              <a:t>. Praha: </a:t>
            </a:r>
            <a:r>
              <a:rPr lang="en-US" dirty="0" err="1">
                <a:latin typeface="Cambria" panose="02040503050406030204" pitchFamily="18" charset="0"/>
                <a:ea typeface="Cambria" panose="02040503050406030204" pitchFamily="18" charset="0"/>
              </a:rPr>
              <a:t>Lidové</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nakladatelství</a:t>
            </a:r>
            <a:r>
              <a:rPr lang="en-US" dirty="0">
                <a:latin typeface="Cambria" panose="02040503050406030204" pitchFamily="18" charset="0"/>
                <a:ea typeface="Cambria" panose="02040503050406030204" pitchFamily="18" charset="0"/>
              </a:rPr>
              <a:t>, 1973.</a:t>
            </a:r>
            <a:endParaRPr lang="bg-BG"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63423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577362"/>
          </a:xfrm>
        </p:spPr>
        <p:txBody>
          <a:bodyPr>
            <a:noAutofit/>
          </a:bodyPr>
          <a:lstStyle/>
          <a:p>
            <a:r>
              <a:rPr lang="bg-BG" sz="3200" cap="none" dirty="0" smtClean="0">
                <a:solidFill>
                  <a:schemeClr val="accent2"/>
                </a:solidFill>
              </a:rPr>
              <a:t>Цитирана литература</a:t>
            </a:r>
            <a:endParaRPr lang="bg-BG" sz="3200" cap="none" dirty="0">
              <a:solidFill>
                <a:schemeClr val="accent2"/>
              </a:solidFill>
            </a:endParaRPr>
          </a:p>
        </p:txBody>
      </p:sp>
      <p:sp>
        <p:nvSpPr>
          <p:cNvPr id="3" name="Content Placeholder 2"/>
          <p:cNvSpPr>
            <a:spLocks noGrp="1"/>
          </p:cNvSpPr>
          <p:nvPr>
            <p:ph idx="1"/>
          </p:nvPr>
        </p:nvSpPr>
        <p:spPr>
          <a:xfrm>
            <a:off x="1143000" y="1266092"/>
            <a:ext cx="9872871" cy="4829908"/>
          </a:xfrm>
        </p:spPr>
        <p:txBody>
          <a:bodyPr>
            <a:normAutofit fontScale="85000" lnSpcReduction="10000"/>
          </a:bodyPr>
          <a:lstStyle/>
          <a:p>
            <a:pPr marL="0" indent="0">
              <a:lnSpc>
                <a:spcPct val="120000"/>
              </a:lnSpc>
              <a:spcBef>
                <a:spcPts val="600"/>
              </a:spcBef>
              <a:buNone/>
            </a:pPr>
            <a:r>
              <a:rPr lang="bg-BG" b="1" dirty="0">
                <a:solidFill>
                  <a:schemeClr val="tx1"/>
                </a:solidFill>
                <a:latin typeface="Cambria" panose="02040503050406030204" pitchFamily="18" charset="0"/>
              </a:rPr>
              <a:t>БЕР 1971: </a:t>
            </a:r>
            <a:r>
              <a:rPr lang="bg-BG" dirty="0">
                <a:solidFill>
                  <a:schemeClr val="tx1"/>
                </a:solidFill>
                <a:latin typeface="Cambria" panose="02040503050406030204" pitchFamily="18" charset="0"/>
              </a:rPr>
              <a:t>Български етимологичен речник. Том I. София: БАН, 1971. </a:t>
            </a:r>
            <a:r>
              <a:rPr lang="sr-Cyrl-RS" dirty="0">
                <a:solidFill>
                  <a:schemeClr val="tx1"/>
                </a:solidFill>
                <a:latin typeface="Cambria" panose="02040503050406030204" pitchFamily="18" charset="0"/>
              </a:rPr>
              <a:t>&lt;https://ibl.bas.bg/lib/ber/#page/315/mode/1up&gt;</a:t>
            </a:r>
            <a:r>
              <a:rPr lang="ru-RU" dirty="0">
                <a:solidFill>
                  <a:schemeClr val="tx1"/>
                </a:solidFill>
                <a:latin typeface="Cambria" panose="02040503050406030204" pitchFamily="18" charset="0"/>
              </a:rPr>
              <a:t>.</a:t>
            </a:r>
            <a:endParaRPr lang="bg-BG" dirty="0">
              <a:solidFill>
                <a:schemeClr val="tx1"/>
              </a:solidFill>
              <a:latin typeface="Cambria" panose="02040503050406030204" pitchFamily="18" charset="0"/>
            </a:endParaRPr>
          </a:p>
          <a:p>
            <a:pPr marL="0" indent="0">
              <a:lnSpc>
                <a:spcPct val="120000"/>
              </a:lnSpc>
              <a:spcBef>
                <a:spcPts val="600"/>
              </a:spcBef>
              <a:buNone/>
            </a:pPr>
            <a:r>
              <a:rPr lang="sr-Cyrl-RS" b="1" dirty="0">
                <a:solidFill>
                  <a:schemeClr val="tx1"/>
                </a:solidFill>
                <a:latin typeface="Cambria" panose="02040503050406030204" pitchFamily="18" charset="0"/>
              </a:rPr>
              <a:t>Добрева </a:t>
            </a:r>
            <a:r>
              <a:rPr lang="bg-BG" b="1" dirty="0">
                <a:solidFill>
                  <a:schemeClr val="tx1"/>
                </a:solidFill>
                <a:latin typeface="Cambria" panose="02040503050406030204" pitchFamily="18" charset="0"/>
              </a:rPr>
              <a:t>1991</a:t>
            </a:r>
            <a:r>
              <a:rPr lang="cs-CZ" dirty="0">
                <a:solidFill>
                  <a:schemeClr val="tx1"/>
                </a:solidFill>
                <a:latin typeface="Cambria" panose="02040503050406030204" pitchFamily="18" charset="0"/>
              </a:rPr>
              <a:t>: </a:t>
            </a:r>
            <a:r>
              <a:rPr lang="sr-Cyrl-RS" dirty="0" smtClean="0">
                <a:solidFill>
                  <a:schemeClr val="tx1"/>
                </a:solidFill>
                <a:latin typeface="Cambria" panose="02040503050406030204" pitchFamily="18" charset="0"/>
              </a:rPr>
              <a:t>Добрева, </a:t>
            </a:r>
            <a:r>
              <a:rPr lang="sr-Cyrl-RS" dirty="0">
                <a:solidFill>
                  <a:schemeClr val="tx1"/>
                </a:solidFill>
                <a:latin typeface="Cambria" panose="02040503050406030204" pitchFamily="18" charset="0"/>
              </a:rPr>
              <a:t>Д</a:t>
            </a:r>
            <a:r>
              <a:rPr lang="sr-Cyrl-RS" dirty="0" smtClean="0">
                <a:solidFill>
                  <a:schemeClr val="tx1"/>
                </a:solidFill>
                <a:latin typeface="Cambria" panose="02040503050406030204" pitchFamily="18" charset="0"/>
              </a:rPr>
              <a:t>.</a:t>
            </a:r>
            <a:r>
              <a:rPr lang="sr-Cyrl-RS" i="1" dirty="0" smtClean="0">
                <a:solidFill>
                  <a:schemeClr val="tx1"/>
                </a:solidFill>
                <a:latin typeface="Cambria" panose="02040503050406030204" pitchFamily="18" charset="0"/>
              </a:rPr>
              <a:t> </a:t>
            </a:r>
            <a:r>
              <a:rPr lang="sr-Cyrl-RS" dirty="0">
                <a:solidFill>
                  <a:schemeClr val="tx1"/>
                </a:solidFill>
                <a:latin typeface="Cambria" panose="02040503050406030204" pitchFamily="18" charset="0"/>
              </a:rPr>
              <a:t>Печатани вицове от Габрово. Към произхода на образа на един б</a:t>
            </a:r>
            <a:r>
              <a:rPr lang="bg-BG" dirty="0">
                <a:solidFill>
                  <a:schemeClr val="tx1"/>
                </a:solidFill>
                <a:latin typeface="Cambria" panose="02040503050406030204" pitchFamily="18" charset="0"/>
              </a:rPr>
              <a:t>ъ</a:t>
            </a:r>
            <a:r>
              <a:rPr lang="sr-Cyrl-RS" dirty="0">
                <a:solidFill>
                  <a:schemeClr val="tx1"/>
                </a:solidFill>
                <a:latin typeface="Cambria" panose="02040503050406030204" pitchFamily="18" charset="0"/>
              </a:rPr>
              <a:t>лгарски индустриален град.</a:t>
            </a:r>
            <a:r>
              <a:rPr lang="sr-Cyrl-RS" i="1" dirty="0">
                <a:solidFill>
                  <a:schemeClr val="tx1"/>
                </a:solidFill>
                <a:latin typeface="Cambria" panose="02040503050406030204" pitchFamily="18" charset="0"/>
              </a:rPr>
              <a:t> // Български фолклор</a:t>
            </a:r>
            <a:r>
              <a:rPr lang="sr-Cyrl-RS" dirty="0">
                <a:solidFill>
                  <a:schemeClr val="tx1"/>
                </a:solidFill>
                <a:latin typeface="Cambria" panose="02040503050406030204" pitchFamily="18" charset="0"/>
              </a:rPr>
              <a:t>, ХVІІ, 1991, № 3, с. 3–11.</a:t>
            </a:r>
            <a:endParaRPr lang="bg-BG" dirty="0">
              <a:solidFill>
                <a:schemeClr val="tx1"/>
              </a:solidFill>
              <a:latin typeface="Cambria" panose="02040503050406030204" pitchFamily="18" charset="0"/>
            </a:endParaRPr>
          </a:p>
          <a:p>
            <a:pPr marL="0" indent="0">
              <a:lnSpc>
                <a:spcPct val="120000"/>
              </a:lnSpc>
              <a:spcBef>
                <a:spcPts val="600"/>
              </a:spcBef>
              <a:buNone/>
            </a:pPr>
            <a:r>
              <a:rPr lang="sr-Cyrl-RS" b="1" dirty="0">
                <a:solidFill>
                  <a:schemeClr val="tx1"/>
                </a:solidFill>
                <a:latin typeface="Cambria" panose="02040503050406030204" pitchFamily="18" charset="0"/>
              </a:rPr>
              <a:t>Николова, Генов 2013</a:t>
            </a:r>
            <a:r>
              <a:rPr lang="sr-Cyrl-RS" i="1" dirty="0">
                <a:solidFill>
                  <a:schemeClr val="tx1"/>
                </a:solidFill>
                <a:latin typeface="Cambria" panose="02040503050406030204" pitchFamily="18" charset="0"/>
              </a:rPr>
              <a:t>: </a:t>
            </a:r>
            <a:r>
              <a:rPr lang="sr-Cyrl-RS" dirty="0">
                <a:solidFill>
                  <a:schemeClr val="tx1"/>
                </a:solidFill>
                <a:latin typeface="Cambria" panose="02040503050406030204" pitchFamily="18" charset="0"/>
              </a:rPr>
              <a:t>Николова, Р., Генов, Н.</a:t>
            </a:r>
            <a:r>
              <a:rPr lang="sr-Cyrl-RS" i="1" dirty="0">
                <a:solidFill>
                  <a:schemeClr val="tx1"/>
                </a:solidFill>
                <a:latin typeface="Cambria" panose="02040503050406030204" pitchFamily="18" charset="0"/>
              </a:rPr>
              <a:t> 1000 страници България. </a:t>
            </a:r>
            <a:r>
              <a:rPr lang="sr-Cyrl-RS" dirty="0">
                <a:solidFill>
                  <a:schemeClr val="tx1"/>
                </a:solidFill>
                <a:latin typeface="Cambria" panose="02040503050406030204" pitchFamily="18" charset="0"/>
              </a:rPr>
              <a:t>София:</a:t>
            </a:r>
            <a:r>
              <a:rPr lang="bg-BG" dirty="0">
                <a:solidFill>
                  <a:schemeClr val="tx1"/>
                </a:solidFill>
                <a:latin typeface="Cambria" panose="02040503050406030204" pitchFamily="18" charset="0"/>
              </a:rPr>
              <a:t> </a:t>
            </a:r>
            <a:r>
              <a:rPr lang="bg-BG" dirty="0" err="1">
                <a:solidFill>
                  <a:schemeClr val="tx1"/>
                </a:solidFill>
                <a:latin typeface="Cambria" panose="02040503050406030204" pitchFamily="18" charset="0"/>
              </a:rPr>
              <a:t>Сиела</a:t>
            </a:r>
            <a:r>
              <a:rPr lang="bg-BG" dirty="0">
                <a:solidFill>
                  <a:schemeClr val="tx1"/>
                </a:solidFill>
                <a:latin typeface="Cambria" panose="02040503050406030204" pitchFamily="18" charset="0"/>
              </a:rPr>
              <a:t>, 2013</a:t>
            </a:r>
            <a:r>
              <a:rPr lang="ru-RU" dirty="0">
                <a:solidFill>
                  <a:schemeClr val="tx1"/>
                </a:solidFill>
                <a:latin typeface="Cambria" panose="02040503050406030204" pitchFamily="18" charset="0"/>
              </a:rPr>
              <a:t>.</a:t>
            </a:r>
            <a:endParaRPr lang="bg-BG" dirty="0">
              <a:solidFill>
                <a:schemeClr val="tx1"/>
              </a:solidFill>
              <a:latin typeface="Cambria" panose="02040503050406030204" pitchFamily="18" charset="0"/>
            </a:endParaRPr>
          </a:p>
          <a:p>
            <a:pPr marL="0" indent="0">
              <a:lnSpc>
                <a:spcPct val="120000"/>
              </a:lnSpc>
              <a:spcBef>
                <a:spcPts val="600"/>
              </a:spcBef>
              <a:buNone/>
            </a:pPr>
            <a:r>
              <a:rPr lang="sr-Cyrl-RS" b="1" dirty="0">
                <a:solidFill>
                  <a:schemeClr val="tx1"/>
                </a:solidFill>
                <a:latin typeface="Cambria" panose="02040503050406030204" pitchFamily="18" charset="0"/>
              </a:rPr>
              <a:t>Фъртунов</a:t>
            </a:r>
            <a:r>
              <a:rPr lang="sr-Cyrl-RS" dirty="0">
                <a:solidFill>
                  <a:schemeClr val="tx1"/>
                </a:solidFill>
                <a:latin typeface="Cambria" panose="02040503050406030204" pitchFamily="18" charset="0"/>
              </a:rPr>
              <a:t>, </a:t>
            </a:r>
            <a:r>
              <a:rPr lang="sr-Cyrl-RS" b="1" dirty="0">
                <a:solidFill>
                  <a:schemeClr val="tx1"/>
                </a:solidFill>
                <a:latin typeface="Cambria" panose="02040503050406030204" pitchFamily="18" charset="0"/>
              </a:rPr>
              <a:t>Проданов 1978</a:t>
            </a:r>
            <a:r>
              <a:rPr lang="sr-Cyrl-RS" dirty="0">
                <a:solidFill>
                  <a:schemeClr val="tx1"/>
                </a:solidFill>
                <a:latin typeface="Cambria" panose="02040503050406030204" pitchFamily="18" charset="0"/>
              </a:rPr>
              <a:t>: Фъртунов С., Проданов П. </a:t>
            </a:r>
            <a:r>
              <a:rPr lang="sr-Cyrl-RS" i="1" dirty="0">
                <a:solidFill>
                  <a:schemeClr val="tx1"/>
                </a:solidFill>
                <a:latin typeface="Cambria" panose="02040503050406030204" pitchFamily="18" charset="0"/>
              </a:rPr>
              <a:t>Габровски шеги</a:t>
            </a:r>
            <a:r>
              <a:rPr lang="sr-Cyrl-RS" dirty="0">
                <a:solidFill>
                  <a:schemeClr val="tx1"/>
                </a:solidFill>
                <a:latin typeface="Cambria" panose="02040503050406030204" pitchFamily="18" charset="0"/>
              </a:rPr>
              <a:t>. София: София Прес</a:t>
            </a:r>
            <a:r>
              <a:rPr lang="cs-CZ" dirty="0">
                <a:solidFill>
                  <a:schemeClr val="tx1"/>
                </a:solidFill>
                <a:latin typeface="Cambria" panose="02040503050406030204" pitchFamily="18" charset="0"/>
              </a:rPr>
              <a:t>, 1978</a:t>
            </a:r>
            <a:r>
              <a:rPr lang="sr-Cyrl-RS" dirty="0">
                <a:solidFill>
                  <a:schemeClr val="tx1"/>
                </a:solidFill>
                <a:latin typeface="Cambria" panose="02040503050406030204" pitchFamily="18" charset="0"/>
              </a:rPr>
              <a:t>.</a:t>
            </a:r>
            <a:endParaRPr lang="bg-BG" dirty="0">
              <a:solidFill>
                <a:schemeClr val="tx1"/>
              </a:solidFill>
              <a:latin typeface="Cambria" panose="02040503050406030204" pitchFamily="18" charset="0"/>
            </a:endParaRPr>
          </a:p>
          <a:p>
            <a:pPr marL="0" indent="0">
              <a:lnSpc>
                <a:spcPct val="120000"/>
              </a:lnSpc>
              <a:spcBef>
                <a:spcPts val="600"/>
              </a:spcBef>
              <a:buNone/>
            </a:pPr>
            <a:r>
              <a:rPr lang="bg-BG" b="1" dirty="0">
                <a:solidFill>
                  <a:schemeClr val="tx1"/>
                </a:solidFill>
                <a:latin typeface="Cambria" panose="02040503050406030204" pitchFamily="18" charset="0"/>
              </a:rPr>
              <a:t>ОПОГ: </a:t>
            </a:r>
            <a:r>
              <a:rPr lang="cs-CZ" dirty="0">
                <a:solidFill>
                  <a:schemeClr val="tx1"/>
                </a:solidFill>
                <a:latin typeface="Cambria" panose="02040503050406030204" pitchFamily="18" charset="0"/>
              </a:rPr>
              <a:t>Официален портал на община Габрово</a:t>
            </a:r>
            <a:r>
              <a:rPr lang="bg-BG" dirty="0">
                <a:solidFill>
                  <a:schemeClr val="tx1"/>
                </a:solidFill>
                <a:latin typeface="Cambria" panose="02040503050406030204" pitchFamily="18" charset="0"/>
              </a:rPr>
              <a:t>.</a:t>
            </a:r>
            <a:r>
              <a:rPr lang="cs-CZ" dirty="0">
                <a:solidFill>
                  <a:schemeClr val="tx1"/>
                </a:solidFill>
                <a:latin typeface="Cambria" panose="02040503050406030204" pitchFamily="18" charset="0"/>
              </a:rPr>
              <a:t> &lt;https://www.gabrovo.bg/</a:t>
            </a:r>
            <a:r>
              <a:rPr lang="cs-CZ" dirty="0" err="1">
                <a:solidFill>
                  <a:schemeClr val="tx1"/>
                </a:solidFill>
                <a:latin typeface="Cambria" panose="02040503050406030204" pitchFamily="18" charset="0"/>
              </a:rPr>
              <a:t>bg</a:t>
            </a:r>
            <a:r>
              <a:rPr lang="cs-CZ" dirty="0">
                <a:solidFill>
                  <a:schemeClr val="tx1"/>
                </a:solidFill>
                <a:latin typeface="Cambria" panose="02040503050406030204" pitchFamily="18" charset="0"/>
              </a:rPr>
              <a:t>/</a:t>
            </a:r>
            <a:r>
              <a:rPr lang="cs-CZ" dirty="0" err="1">
                <a:solidFill>
                  <a:schemeClr val="tx1"/>
                </a:solidFill>
                <a:latin typeface="Cambria" panose="02040503050406030204" pitchFamily="18" charset="0"/>
              </a:rPr>
              <a:t>page</a:t>
            </a:r>
            <a:r>
              <a:rPr lang="cs-CZ" dirty="0">
                <a:solidFill>
                  <a:schemeClr val="tx1"/>
                </a:solidFill>
                <a:latin typeface="Cambria" panose="02040503050406030204" pitchFamily="18" charset="0"/>
              </a:rPr>
              <a:t>/22&gt;.</a:t>
            </a:r>
            <a:endParaRPr lang="bg-BG" dirty="0">
              <a:solidFill>
                <a:schemeClr val="tx1"/>
              </a:solidFill>
              <a:latin typeface="Cambria" panose="02040503050406030204" pitchFamily="18" charset="0"/>
            </a:endParaRPr>
          </a:p>
          <a:p>
            <a:pPr marL="0" indent="0">
              <a:lnSpc>
                <a:spcPct val="120000"/>
              </a:lnSpc>
              <a:spcBef>
                <a:spcPts val="600"/>
              </a:spcBef>
              <a:buNone/>
            </a:pPr>
            <a:r>
              <a:rPr lang="bg-BG" b="1" dirty="0">
                <a:solidFill>
                  <a:schemeClr val="tx1"/>
                </a:solidFill>
                <a:latin typeface="Cambria" panose="02040503050406030204" pitchFamily="18" charset="0"/>
              </a:rPr>
              <a:t>РБЕ</a:t>
            </a:r>
            <a:r>
              <a:rPr lang="bg-BG" dirty="0">
                <a:solidFill>
                  <a:schemeClr val="tx1"/>
                </a:solidFill>
                <a:latin typeface="Cambria" panose="02040503050406030204" pitchFamily="18" charset="0"/>
              </a:rPr>
              <a:t>: Речник на българския език. Институт за български език. &lt;http://ibl.bas.bg/rbe/&gt;.</a:t>
            </a:r>
          </a:p>
          <a:p>
            <a:pPr marL="0" indent="0">
              <a:lnSpc>
                <a:spcPct val="120000"/>
              </a:lnSpc>
              <a:spcBef>
                <a:spcPts val="600"/>
              </a:spcBef>
              <a:buNone/>
            </a:pPr>
            <a:r>
              <a:rPr lang="cs-CZ" b="1" dirty="0" err="1" smtClean="0">
                <a:solidFill>
                  <a:schemeClr val="tx1"/>
                </a:solidFill>
                <a:latin typeface="Cambria" panose="02040503050406030204" pitchFamily="18" charset="0"/>
              </a:rPr>
              <a:t>Baeva</a:t>
            </a:r>
            <a:r>
              <a:rPr lang="cs-CZ" b="1" dirty="0">
                <a:solidFill>
                  <a:schemeClr val="tx1"/>
                </a:solidFill>
                <a:latin typeface="Cambria" panose="02040503050406030204" pitchFamily="18" charset="0"/>
              </a:rPr>
              <a:t>, Otčenášek 2013: </a:t>
            </a:r>
            <a:r>
              <a:rPr lang="cs-CZ" dirty="0">
                <a:solidFill>
                  <a:schemeClr val="tx1"/>
                </a:solidFill>
                <a:latin typeface="Cambria" panose="02040503050406030204" pitchFamily="18" charset="0"/>
              </a:rPr>
              <a:t>Otčenášek, J., V. Baeva. (</a:t>
            </a:r>
            <a:r>
              <a:rPr lang="cs-CZ" dirty="0" err="1">
                <a:solidFill>
                  <a:schemeClr val="tx1"/>
                </a:solidFill>
                <a:latin typeface="Cambria" panose="02040503050406030204" pitchFamily="18" charset="0"/>
              </a:rPr>
              <a:t>eds</a:t>
            </a:r>
            <a:r>
              <a:rPr lang="cs-CZ" dirty="0">
                <a:solidFill>
                  <a:schemeClr val="tx1"/>
                </a:solidFill>
                <a:latin typeface="Cambria" panose="02040503050406030204" pitchFamily="18" charset="0"/>
              </a:rPr>
              <a:t>.). Slovník termínů slovesného folkloru Bulharsko // </a:t>
            </a:r>
            <a:r>
              <a:rPr lang="bg-BG" dirty="0">
                <a:solidFill>
                  <a:schemeClr val="tx1"/>
                </a:solidFill>
                <a:latin typeface="Cambria" panose="02040503050406030204" pitchFamily="18" charset="0"/>
              </a:rPr>
              <a:t>Речник на термините от словесния фолклор. България</a:t>
            </a:r>
            <a:r>
              <a:rPr lang="cs-CZ" dirty="0">
                <a:solidFill>
                  <a:schemeClr val="tx1"/>
                </a:solidFill>
                <a:latin typeface="Cambria" panose="02040503050406030204" pitchFamily="18" charset="0"/>
              </a:rPr>
              <a:t>. Praha–Sofie: Etnologický ústav Akademie věd České republiky, v. v. i., 2013</a:t>
            </a:r>
            <a:r>
              <a:rPr lang="bg-BG" dirty="0">
                <a:solidFill>
                  <a:schemeClr val="tx1"/>
                </a:solidFill>
                <a:latin typeface="Cambria" panose="02040503050406030204" pitchFamily="18" charset="0"/>
              </a:rPr>
              <a:t>.</a:t>
            </a:r>
          </a:p>
          <a:p>
            <a:pPr marL="0" indent="0">
              <a:lnSpc>
                <a:spcPct val="120000"/>
              </a:lnSpc>
              <a:spcBef>
                <a:spcPts val="600"/>
              </a:spcBef>
              <a:buNone/>
            </a:pPr>
            <a:r>
              <a:rPr lang="cs-CZ" b="1" dirty="0">
                <a:solidFill>
                  <a:schemeClr val="tx1"/>
                </a:solidFill>
                <a:latin typeface="Cambria" panose="02040503050406030204" pitchFamily="18" charset="0"/>
              </a:rPr>
              <a:t>Kadlecová 1973</a:t>
            </a:r>
            <a:r>
              <a:rPr lang="sr-Cyrl-RS" dirty="0">
                <a:solidFill>
                  <a:schemeClr val="tx1"/>
                </a:solidFill>
                <a:latin typeface="Cambria" panose="02040503050406030204" pitchFamily="18" charset="0"/>
              </a:rPr>
              <a:t>: </a:t>
            </a:r>
            <a:r>
              <a:rPr lang="cs-CZ" dirty="0">
                <a:solidFill>
                  <a:schemeClr val="tx1"/>
                </a:solidFill>
                <a:latin typeface="Cambria" panose="02040503050406030204" pitchFamily="18" charset="0"/>
              </a:rPr>
              <a:t>Kadlecová M. </a:t>
            </a:r>
            <a:r>
              <a:rPr lang="cs-CZ" i="1" dirty="0">
                <a:solidFill>
                  <a:schemeClr val="tx1"/>
                </a:solidFill>
                <a:latin typeface="Cambria" panose="02040503050406030204" pitchFamily="18" charset="0"/>
              </a:rPr>
              <a:t>Anekdoty z </a:t>
            </a:r>
            <a:r>
              <a:rPr lang="cs-CZ" i="1" dirty="0" err="1">
                <a:solidFill>
                  <a:schemeClr val="tx1"/>
                </a:solidFill>
                <a:latin typeface="Cambria" panose="02040503050406030204" pitchFamily="18" charset="0"/>
              </a:rPr>
              <a:t>Gabrova</a:t>
            </a:r>
            <a:r>
              <a:rPr lang="cs-CZ" dirty="0">
                <a:solidFill>
                  <a:schemeClr val="tx1"/>
                </a:solidFill>
                <a:latin typeface="Cambria" panose="02040503050406030204" pitchFamily="18" charset="0"/>
              </a:rPr>
              <a:t>. Praha: Lidové nakladatelství, 1973.</a:t>
            </a:r>
            <a:endParaRPr lang="bg-BG" dirty="0">
              <a:solidFill>
                <a:schemeClr val="tx1"/>
              </a:solidFill>
              <a:latin typeface="Cambria" panose="02040503050406030204" pitchFamily="18" charset="0"/>
            </a:endParaRPr>
          </a:p>
          <a:p>
            <a:pPr marL="0" indent="0">
              <a:lnSpc>
                <a:spcPct val="120000"/>
              </a:lnSpc>
              <a:spcBef>
                <a:spcPts val="600"/>
              </a:spcBef>
              <a:buNone/>
            </a:pPr>
            <a:r>
              <a:rPr lang="cs-CZ" b="1" dirty="0">
                <a:solidFill>
                  <a:schemeClr val="tx1"/>
                </a:solidFill>
                <a:latin typeface="Cambria" panose="02040503050406030204" pitchFamily="18" charset="0"/>
              </a:rPr>
              <a:t>Magické Bulharsko</a:t>
            </a:r>
            <a:r>
              <a:rPr lang="cs-CZ" dirty="0">
                <a:solidFill>
                  <a:schemeClr val="tx1"/>
                </a:solidFill>
                <a:latin typeface="Cambria" panose="02040503050406030204" pitchFamily="18" charset="0"/>
              </a:rPr>
              <a:t>: &lt;https://</a:t>
            </a:r>
            <a:r>
              <a:rPr lang="cs-CZ" dirty="0" smtClean="0">
                <a:solidFill>
                  <a:schemeClr val="tx1"/>
                </a:solidFill>
                <a:latin typeface="Cambria" panose="02040503050406030204" pitchFamily="18" charset="0"/>
              </a:rPr>
              <a:t>www.magicke-bulharsko.cz/</a:t>
            </a:r>
            <a:r>
              <a:rPr lang="cs-CZ" dirty="0" err="1" smtClean="0">
                <a:solidFill>
                  <a:schemeClr val="tx1"/>
                </a:solidFill>
                <a:latin typeface="Cambria" panose="02040503050406030204" pitchFamily="18" charset="0"/>
              </a:rPr>
              <a:t>bulharsko</a:t>
            </a:r>
            <a:r>
              <a:rPr lang="cs-CZ" dirty="0" smtClean="0">
                <a:solidFill>
                  <a:schemeClr val="tx1"/>
                </a:solidFill>
                <a:latin typeface="Cambria" panose="02040503050406030204" pitchFamily="18" charset="0"/>
              </a:rPr>
              <a:t>/</a:t>
            </a:r>
            <a:r>
              <a:rPr lang="cs-CZ" dirty="0" err="1" smtClean="0">
                <a:solidFill>
                  <a:schemeClr val="tx1"/>
                </a:solidFill>
                <a:latin typeface="Cambria" panose="02040503050406030204" pitchFamily="18" charset="0"/>
              </a:rPr>
              <a:t>gabrovo</a:t>
            </a:r>
            <a:r>
              <a:rPr lang="cs-CZ" dirty="0" smtClean="0">
                <a:solidFill>
                  <a:schemeClr val="tx1"/>
                </a:solidFill>
                <a:latin typeface="Cambria" panose="02040503050406030204" pitchFamily="18" charset="0"/>
              </a:rPr>
              <a:t>/&gt;.</a:t>
            </a:r>
            <a:endParaRPr lang="bg-BG" dirty="0">
              <a:solidFill>
                <a:schemeClr val="tx1"/>
              </a:solidFill>
              <a:latin typeface="Cambria" panose="02040503050406030204" pitchFamily="18" charset="0"/>
            </a:endParaRPr>
          </a:p>
        </p:txBody>
      </p:sp>
    </p:spTree>
    <p:extLst>
      <p:ext uri="{BB962C8B-B14F-4D97-AF65-F5344CB8AC3E}">
        <p14:creationId xmlns:p14="http://schemas.microsoft.com/office/powerpoint/2010/main" val="1089603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04B07C7A-8E1D-7BF7-31C8-5C68C6D2F9CF}"/>
              </a:ext>
            </a:extLst>
          </p:cNvPr>
          <p:cNvSpPr>
            <a:spLocks noGrp="1"/>
          </p:cNvSpPr>
          <p:nvPr>
            <p:ph type="ctrTitle"/>
          </p:nvPr>
        </p:nvSpPr>
        <p:spPr>
          <a:xfrm>
            <a:off x="758536" y="1123950"/>
            <a:ext cx="10689050" cy="2395353"/>
          </a:xfrm>
        </p:spPr>
        <p:txBody>
          <a:bodyPr anchor="ctr">
            <a:normAutofit/>
          </a:bodyPr>
          <a:lstStyle/>
          <a:p>
            <a:pPr marL="649605" indent="952500">
              <a:lnSpc>
                <a:spcPct val="100000"/>
              </a:lnSpc>
              <a:spcBef>
                <a:spcPts val="300"/>
              </a:spcBef>
            </a:pPr>
            <a:r>
              <a:rPr lang="bg-BG" sz="4000" b="1" dirty="0" smtClean="0">
                <a:solidFill>
                  <a:schemeClr val="accent1">
                    <a:lumMod val="40000"/>
                    <a:lumOff val="60000"/>
                  </a:schemeClr>
                </a:solidFill>
                <a:effectLst/>
                <a:latin typeface="Times New Roman" panose="02020603050405020304" pitchFamily="18" charset="0"/>
                <a:ea typeface="Times New Roman" panose="02020603050405020304" pitchFamily="18" charset="0"/>
              </a:rPr>
              <a:t>БОГОМИЛСТВОТО </a:t>
            </a:r>
            <a:r>
              <a:rPr lang="bg-BG" sz="4000" b="1" dirty="0">
                <a:solidFill>
                  <a:schemeClr val="accent1">
                    <a:lumMod val="40000"/>
                    <a:lumOff val="60000"/>
                  </a:schemeClr>
                </a:solidFill>
                <a:effectLst/>
                <a:latin typeface="Times New Roman" panose="02020603050405020304" pitchFamily="18" charset="0"/>
                <a:ea typeface="Times New Roman" panose="02020603050405020304" pitchFamily="18" charset="0"/>
              </a:rPr>
              <a:t>ПРЕЗ ПРИЗМАТА НА ЕМИЛИЯН СТАНЕВ</a:t>
            </a:r>
            <a:endParaRPr lang="cs-CZ" sz="4000" b="1" dirty="0">
              <a:solidFill>
                <a:schemeClr val="accent1">
                  <a:lumMod val="40000"/>
                  <a:lumOff val="60000"/>
                </a:schemeClr>
              </a:solidFill>
              <a:effectLst/>
              <a:latin typeface="Times New Roman" panose="02020603050405020304" pitchFamily="18" charset="0"/>
              <a:ea typeface="Times New Roman" panose="02020603050405020304" pitchFamily="18" charset="0"/>
            </a:endParaRPr>
          </a:p>
        </p:txBody>
      </p:sp>
      <p:sp>
        <p:nvSpPr>
          <p:cNvPr id="11" name="Subtitle 10">
            <a:extLst>
              <a:ext uri="{FF2B5EF4-FFF2-40B4-BE49-F238E27FC236}">
                <a16:creationId xmlns:a16="http://schemas.microsoft.com/office/drawing/2014/main" id="{EF3A7BFE-9123-98C4-791C-9A3FE773CF97}"/>
              </a:ext>
            </a:extLst>
          </p:cNvPr>
          <p:cNvSpPr>
            <a:spLocks noGrp="1"/>
          </p:cNvSpPr>
          <p:nvPr>
            <p:ph type="subTitle" idx="1"/>
          </p:nvPr>
        </p:nvSpPr>
        <p:spPr>
          <a:xfrm>
            <a:off x="4021282" y="5047488"/>
            <a:ext cx="5333030" cy="384048"/>
          </a:xfrm>
        </p:spPr>
        <p:txBody>
          <a:bodyPr/>
          <a:lstStyle/>
          <a:p>
            <a:r>
              <a:rPr lang="bg-BG" dirty="0"/>
              <a:t>Михал Фучик</a:t>
            </a:r>
            <a:endParaRPr lang="en-PK" dirty="0"/>
          </a:p>
        </p:txBody>
      </p:sp>
      <p:pic>
        <p:nvPicPr>
          <p:cNvPr id="2" name="Picture 1"/>
          <p:cNvPicPr>
            <a:picLocks noChangeAspect="1"/>
          </p:cNvPicPr>
          <p:nvPr/>
        </p:nvPicPr>
        <p:blipFill>
          <a:blip r:embed="rId3"/>
          <a:stretch>
            <a:fillRect/>
          </a:stretch>
        </p:blipFill>
        <p:spPr>
          <a:xfrm>
            <a:off x="831273" y="3813464"/>
            <a:ext cx="3036639" cy="1922317"/>
          </a:xfrm>
          <a:prstGeom prst="rect">
            <a:avLst/>
          </a:prstGeom>
        </p:spPr>
      </p:pic>
    </p:spTree>
    <p:extLst>
      <p:ext uri="{BB962C8B-B14F-4D97-AF65-F5344CB8AC3E}">
        <p14:creationId xmlns:p14="http://schemas.microsoft.com/office/powerpoint/2010/main" val="1913513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103A-7E0F-A503-491C-874CA2A16BC0}"/>
              </a:ext>
            </a:extLst>
          </p:cNvPr>
          <p:cNvSpPr>
            <a:spLocks noGrp="1"/>
          </p:cNvSpPr>
          <p:nvPr>
            <p:ph type="title"/>
          </p:nvPr>
        </p:nvSpPr>
        <p:spPr/>
        <p:txBody>
          <a:bodyPr/>
          <a:lstStyle/>
          <a:p>
            <a:r>
              <a:rPr lang="bg-BG" sz="3600" dirty="0" smtClean="0"/>
              <a:t>Основни акценти</a:t>
            </a:r>
            <a:endParaRPr lang="en-US" sz="3600" dirty="0"/>
          </a:p>
        </p:txBody>
      </p:sp>
      <p:sp>
        <p:nvSpPr>
          <p:cNvPr id="3" name="Footer Placeholder 2">
            <a:extLst>
              <a:ext uri="{FF2B5EF4-FFF2-40B4-BE49-F238E27FC236}">
                <a16:creationId xmlns:a16="http://schemas.microsoft.com/office/drawing/2014/main" id="{4E79730E-E638-275F-6C74-85FDCE30C43F}"/>
              </a:ext>
            </a:extLst>
          </p:cNvPr>
          <p:cNvSpPr>
            <a:spLocks noGrp="1"/>
          </p:cNvSpPr>
          <p:nvPr>
            <p:ph type="ftr" sz="quarter" idx="11"/>
          </p:nvPr>
        </p:nvSpPr>
        <p:spPr>
          <a:xfrm>
            <a:off x="411480" y="301752"/>
            <a:ext cx="371284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0B85CC1-CC9E-26A5-C05A-E64ABEDD93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Content Placeholder 4">
            <a:extLst>
              <a:ext uri="{FF2B5EF4-FFF2-40B4-BE49-F238E27FC236}">
                <a16:creationId xmlns:a16="http://schemas.microsoft.com/office/drawing/2014/main" id="{DA7A49E4-DCE3-62DE-B6D1-539EBFFFE689}"/>
              </a:ext>
            </a:extLst>
          </p:cNvPr>
          <p:cNvSpPr>
            <a:spLocks noGrp="1"/>
          </p:cNvSpPr>
          <p:nvPr>
            <p:ph idx="1"/>
          </p:nvPr>
        </p:nvSpPr>
        <p:spPr>
          <a:xfrm>
            <a:off x="2322576" y="2953512"/>
            <a:ext cx="7799832" cy="3296563"/>
          </a:xfrm>
        </p:spPr>
        <p:txBody>
          <a:bodyPr/>
          <a:lstStyle/>
          <a:p>
            <a:pPr marL="457200" indent="-457200">
              <a:buFont typeface="+mj-lt"/>
              <a:buAutoNum type="arabicPeriod"/>
            </a:pPr>
            <a:r>
              <a:rPr lang="ru-RU" dirty="0"/>
              <a:t>Историческо </a:t>
            </a:r>
            <a:r>
              <a:rPr lang="ru-RU" dirty="0" smtClean="0"/>
              <a:t>значение </a:t>
            </a:r>
            <a:r>
              <a:rPr lang="ru-RU" dirty="0"/>
              <a:t>на Велико Търново</a:t>
            </a:r>
          </a:p>
          <a:p>
            <a:pPr marL="457200" indent="-457200">
              <a:buFont typeface="+mj-lt"/>
              <a:buAutoNum type="arabicPeriod"/>
            </a:pPr>
            <a:r>
              <a:rPr lang="bg-BG" b="1" dirty="0"/>
              <a:t>Търново като място на спомени и </a:t>
            </a:r>
            <a:r>
              <a:rPr lang="bg-BG" b="1" dirty="0" smtClean="0"/>
              <a:t>вдъхновение </a:t>
            </a:r>
            <a:endParaRPr lang="bg-BG" b="1" dirty="0"/>
          </a:p>
          <a:p>
            <a:pPr marL="457200" indent="-457200">
              <a:buFont typeface="+mj-lt"/>
              <a:buAutoNum type="arabicPeriod"/>
            </a:pPr>
            <a:r>
              <a:rPr lang="bg-BG" noProof="0" dirty="0"/>
              <a:t>Богомилското движение</a:t>
            </a:r>
            <a:endParaRPr lang="en-US" noProof="0" dirty="0"/>
          </a:p>
          <a:p>
            <a:pPr marL="457200" indent="-457200">
              <a:buFont typeface="+mj-lt"/>
              <a:buAutoNum type="arabicPeriod"/>
            </a:pPr>
            <a:r>
              <a:rPr lang="bg-BG" dirty="0"/>
              <a:t>Богомилството в </a:t>
            </a:r>
            <a:r>
              <a:rPr lang="bg-BG" dirty="0" smtClean="0"/>
              <a:t>творчеството </a:t>
            </a:r>
            <a:r>
              <a:rPr lang="bg-BG" dirty="0"/>
              <a:t>на Е. Станев</a:t>
            </a:r>
            <a:endParaRPr lang="cs-CZ" dirty="0"/>
          </a:p>
          <a:p>
            <a:pPr marL="457200" indent="-457200">
              <a:buFont typeface="+mj-lt"/>
              <a:buAutoNum type="arabicPeriod"/>
            </a:pPr>
            <a:r>
              <a:rPr lang="bg-BG" dirty="0"/>
              <a:t>Килифарево като център на исихазма</a:t>
            </a:r>
            <a:endParaRPr lang="en-US" dirty="0"/>
          </a:p>
          <a:p>
            <a:endParaRPr lang="en-US" dirty="0"/>
          </a:p>
        </p:txBody>
      </p:sp>
    </p:spTree>
    <p:extLst>
      <p:ext uri="{BB962C8B-B14F-4D97-AF65-F5344CB8AC3E}">
        <p14:creationId xmlns:p14="http://schemas.microsoft.com/office/powerpoint/2010/main" val="3215634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p:txBody>
          <a:bodyPr/>
          <a:lstStyle/>
          <a:p>
            <a:pPr>
              <a:lnSpc>
                <a:spcPct val="100000"/>
              </a:lnSpc>
            </a:pPr>
            <a:r>
              <a:rPr lang="bg-BG" sz="2400" dirty="0"/>
              <a:t>Историческо Значение на </a:t>
            </a:r>
            <a:r>
              <a:rPr lang="bg-BG" sz="3700" b="1" dirty="0"/>
              <a:t>Велико търново</a:t>
            </a:r>
            <a:r>
              <a:rPr lang="en-US" dirty="0"/>
              <a:t/>
            </a:r>
            <a:br>
              <a:rPr lang="en-US" dirty="0"/>
            </a:br>
            <a:endParaRPr lang="en-US" dirty="0"/>
          </a:p>
        </p:txBody>
      </p:sp>
      <p:sp>
        <p:nvSpPr>
          <p:cNvPr id="12" name="Footer Placeholder 11">
            <a:extLst>
              <a:ext uri="{FF2B5EF4-FFF2-40B4-BE49-F238E27FC236}">
                <a16:creationId xmlns:a16="http://schemas.microsoft.com/office/drawing/2014/main" id="{0D74F0DD-9277-50B0-68E1-220BA8344883}"/>
              </a:ext>
            </a:extLst>
          </p:cNvPr>
          <p:cNvSpPr>
            <a:spLocks noGrp="1"/>
          </p:cNvSpPr>
          <p:nvPr>
            <p:ph type="ftr" sz="quarter" idx="11"/>
          </p:nvPr>
        </p:nvSpPr>
        <p:spPr>
          <a:xfrm>
            <a:off x="411479" y="301752"/>
            <a:ext cx="369435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F16C050-0EBC-234C-AB93-E7868D85A2B0}"/>
              </a:ext>
            </a:extLst>
          </p:cNvPr>
          <p:cNvSpPr>
            <a:spLocks noGrp="1"/>
          </p:cNvSpPr>
          <p:nvPr>
            <p:ph type="body" sz="quarter" idx="15"/>
          </p:nvPr>
        </p:nvSpPr>
        <p:spPr>
          <a:xfrm>
            <a:off x="5989320" y="1421765"/>
            <a:ext cx="5033772" cy="5038598"/>
          </a:xfrm>
        </p:spPr>
        <p:txBody>
          <a:bodyPr/>
          <a:lstStyle/>
          <a:p>
            <a:r>
              <a:rPr lang="ru-RU" sz="1800" dirty="0"/>
              <a:t>Значението на Търново нараства след въстанието на Асен</a:t>
            </a:r>
            <a:r>
              <a:rPr lang="bg-BG" sz="1800" dirty="0"/>
              <a:t> и Петър </a:t>
            </a:r>
            <a:r>
              <a:rPr lang="cs-CZ" sz="1800" dirty="0"/>
              <a:t>(1185–1187</a:t>
            </a:r>
            <a:r>
              <a:rPr lang="cs-CZ" sz="1800" dirty="0" smtClean="0"/>
              <a:t>)</a:t>
            </a:r>
            <a:r>
              <a:rPr lang="bg-BG" sz="1800" dirty="0" smtClean="0"/>
              <a:t>.</a:t>
            </a:r>
            <a:endParaRPr lang="cs-CZ" sz="1800" dirty="0"/>
          </a:p>
          <a:p>
            <a:r>
              <a:rPr lang="bg-BG" sz="1800" dirty="0"/>
              <a:t>През следващите два века Търново става важен административен, политически, религиозен и културен </a:t>
            </a:r>
            <a:r>
              <a:rPr lang="bg-BG" sz="1800" dirty="0" smtClean="0"/>
              <a:t>център.</a:t>
            </a:r>
            <a:endParaRPr lang="bg-BG" sz="1800" dirty="0"/>
          </a:p>
          <a:p>
            <a:r>
              <a:rPr lang="bg-BG" sz="1800" dirty="0"/>
              <a:t>Място на сблъсъци с еретически движения – църковни събори:</a:t>
            </a:r>
          </a:p>
          <a:p>
            <a:pPr marL="0" indent="0">
              <a:buNone/>
            </a:pPr>
            <a:r>
              <a:rPr lang="bg-BG" sz="1800" dirty="0"/>
              <a:t>    1211 г., 1350 г. и 1360 г.</a:t>
            </a:r>
          </a:p>
          <a:p>
            <a:r>
              <a:rPr lang="bg-BG" sz="1800" dirty="0"/>
              <a:t>Съдбата на града е свързана със съдбата на </a:t>
            </a:r>
            <a:r>
              <a:rPr lang="bg-BG" sz="1800" dirty="0" smtClean="0"/>
              <a:t>Българското царство.</a:t>
            </a:r>
            <a:endParaRPr lang="bg-BG" sz="1800" dirty="0"/>
          </a:p>
          <a:p>
            <a:endParaRPr lang="bg-BG" sz="1800" dirty="0"/>
          </a:p>
          <a:p>
            <a:pPr marL="0" indent="0">
              <a:buNone/>
            </a:pPr>
            <a:endParaRPr lang="bg-BG" sz="1800" dirty="0"/>
          </a:p>
          <a:p>
            <a:endParaRPr lang="en-US" dirty="0"/>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pic>
        <p:nvPicPr>
          <p:cNvPr id="8" name="Obrázek 7" descr="Obsah obrázku obloha, venku, pomník, mrak&#10;&#10;Popis byl vytvořen automaticky">
            <a:extLst>
              <a:ext uri="{FF2B5EF4-FFF2-40B4-BE49-F238E27FC236}">
                <a16:creationId xmlns:a16="http://schemas.microsoft.com/office/drawing/2014/main" id="{4427523A-1FAB-56AE-88A3-C198A39C34A6}"/>
              </a:ext>
            </a:extLst>
          </p:cNvPr>
          <p:cNvPicPr>
            <a:picLocks noChangeAspect="1"/>
          </p:cNvPicPr>
          <p:nvPr/>
        </p:nvPicPr>
        <p:blipFill>
          <a:blip r:embed="rId2"/>
          <a:stretch>
            <a:fillRect/>
          </a:stretch>
        </p:blipFill>
        <p:spPr>
          <a:xfrm>
            <a:off x="411480" y="3104515"/>
            <a:ext cx="5033772" cy="3355848"/>
          </a:xfrm>
          <a:prstGeom prst="rect">
            <a:avLst/>
          </a:prstGeom>
        </p:spPr>
      </p:pic>
      <p:sp>
        <p:nvSpPr>
          <p:cNvPr id="3" name="Title 1">
            <a:extLst>
              <a:ext uri="{FF2B5EF4-FFF2-40B4-BE49-F238E27FC236}">
                <a16:creationId xmlns:a16="http://schemas.microsoft.com/office/drawing/2014/main" id="{28D8A08D-9C6B-B679-738D-68F14F4544FA}"/>
              </a:ext>
            </a:extLst>
          </p:cNvPr>
          <p:cNvSpPr txBox="1">
            <a:spLocks/>
          </p:cNvSpPr>
          <p:nvPr/>
        </p:nvSpPr>
        <p:spPr>
          <a:xfrm>
            <a:off x="303902" y="1399031"/>
            <a:ext cx="4846320" cy="168274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400" b="1" i="0" u="none" strike="noStrike" kern="1200" cap="all" spc="0" normalizeH="0" baseline="0" noProof="0" dirty="0">
                <a:ln>
                  <a:noFill/>
                </a:ln>
                <a:solidFill>
                  <a:srgbClr val="3B4546"/>
                </a:solidFill>
                <a:effectLst/>
                <a:uLnTx/>
                <a:uFillTx/>
                <a:latin typeface="Arial"/>
                <a:ea typeface="+mj-ea"/>
                <a:cs typeface="+mj-cs"/>
              </a:rPr>
              <a:t>1.</a:t>
            </a:r>
            <a:r>
              <a:rPr kumimoji="0" lang="en-US" sz="5000" b="0" i="0" u="none" strike="noStrike" kern="1200" cap="all" spc="0" normalizeH="0" baseline="0" noProof="0" dirty="0">
                <a:ln>
                  <a:noFill/>
                </a:ln>
                <a:solidFill>
                  <a:srgbClr val="3B4546"/>
                </a:solidFill>
                <a:effectLst/>
                <a:uLnTx/>
                <a:uFillTx/>
                <a:latin typeface="Arial"/>
                <a:ea typeface="+mj-ea"/>
                <a:cs typeface="+mj-cs"/>
              </a:rPr>
              <a:t/>
            </a:r>
            <a:br>
              <a:rPr kumimoji="0" lang="en-US" sz="5000" b="0" i="0" u="none" strike="noStrike" kern="1200" cap="all" spc="0" normalizeH="0" baseline="0" noProof="0" dirty="0">
                <a:ln>
                  <a:noFill/>
                </a:ln>
                <a:solidFill>
                  <a:srgbClr val="3B4546"/>
                </a:solidFill>
                <a:effectLst/>
                <a:uLnTx/>
                <a:uFillTx/>
                <a:latin typeface="Arial"/>
                <a:ea typeface="+mj-ea"/>
                <a:cs typeface="+mj-cs"/>
              </a:rPr>
            </a:b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Tree>
    <p:extLst>
      <p:ext uri="{BB962C8B-B14F-4D97-AF65-F5344CB8AC3E}">
        <p14:creationId xmlns:p14="http://schemas.microsoft.com/office/powerpoint/2010/main" val="2109485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a:xfrm>
            <a:off x="411479" y="1354101"/>
            <a:ext cx="4846320" cy="1682749"/>
          </a:xfrm>
        </p:spPr>
        <p:txBody>
          <a:bodyPr/>
          <a:lstStyle/>
          <a:p>
            <a:pPr>
              <a:lnSpc>
                <a:spcPct val="100000"/>
              </a:lnSpc>
            </a:pPr>
            <a:r>
              <a:rPr lang="bg-BG" sz="2400" b="1" dirty="0"/>
              <a:t>2.</a:t>
            </a:r>
            <a:r>
              <a:rPr lang="en-US" dirty="0"/>
              <a:t/>
            </a:r>
            <a:br>
              <a:rPr lang="en-US" dirty="0"/>
            </a:br>
            <a:endParaRPr lang="en-US" dirty="0"/>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12" name="Footer Placeholder 11">
            <a:extLst>
              <a:ext uri="{FF2B5EF4-FFF2-40B4-BE49-F238E27FC236}">
                <a16:creationId xmlns:a16="http://schemas.microsoft.com/office/drawing/2014/main" id="{0D74F0DD-9277-50B0-68E1-220BA8344883}"/>
              </a:ext>
            </a:extLst>
          </p:cNvPr>
          <p:cNvSpPr>
            <a:spLocks noGrp="1"/>
          </p:cNvSpPr>
          <p:nvPr>
            <p:ph type="ftr" sz="quarter" idx="11"/>
          </p:nvPr>
        </p:nvSpPr>
        <p:spPr>
          <a:xfrm>
            <a:off x="411479" y="301752"/>
            <a:ext cx="369435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F16C050-0EBC-234C-AB93-E7868D85A2B0}"/>
              </a:ext>
            </a:extLst>
          </p:cNvPr>
          <p:cNvSpPr>
            <a:spLocks noGrp="1"/>
          </p:cNvSpPr>
          <p:nvPr>
            <p:ph type="body" sz="quarter" idx="15"/>
          </p:nvPr>
        </p:nvSpPr>
        <p:spPr>
          <a:xfrm>
            <a:off x="5931250" y="1278547"/>
            <a:ext cx="5449804" cy="5038598"/>
          </a:xfrm>
        </p:spPr>
        <p:txBody>
          <a:bodyPr/>
          <a:lstStyle/>
          <a:p>
            <a:r>
              <a:rPr lang="bg-BG" sz="1800" dirty="0"/>
              <a:t>Емилиян Станев </a:t>
            </a:r>
            <a:r>
              <a:rPr lang="bg-BG" sz="1800" dirty="0" smtClean="0"/>
              <a:t>е роден през </a:t>
            </a:r>
            <a:r>
              <a:rPr lang="bg-BG" sz="1800" dirty="0"/>
              <a:t>1907 г., </a:t>
            </a:r>
            <a:endParaRPr lang="bg-BG" sz="1800" dirty="0" smtClean="0"/>
          </a:p>
          <a:p>
            <a:pPr marL="0" indent="0">
              <a:buNone/>
            </a:pPr>
            <a:r>
              <a:rPr lang="bg-BG" sz="1800" dirty="0" smtClean="0"/>
              <a:t>    родният </a:t>
            </a:r>
            <a:r>
              <a:rPr lang="bg-BG" sz="1800" dirty="0"/>
              <a:t>му дом е в квартал Варуша.</a:t>
            </a:r>
          </a:p>
          <a:p>
            <a:r>
              <a:rPr lang="bg-BG" sz="1800" dirty="0"/>
              <a:t>П</a:t>
            </a:r>
            <a:r>
              <a:rPr lang="ru-RU" sz="1800" dirty="0"/>
              <a:t>ървите му </a:t>
            </a:r>
            <a:r>
              <a:rPr lang="ru-RU" sz="1800" dirty="0" smtClean="0"/>
              <a:t>спомени са свързани с гледката </a:t>
            </a:r>
            <a:r>
              <a:rPr lang="ru-RU" sz="1800" dirty="0"/>
              <a:t>към Царев</a:t>
            </a:r>
            <a:r>
              <a:rPr lang="cs-CZ" sz="1800" dirty="0"/>
              <a:t>e</a:t>
            </a:r>
            <a:r>
              <a:rPr lang="ru-RU" sz="1800" dirty="0"/>
              <a:t>ц и </a:t>
            </a:r>
            <a:r>
              <a:rPr lang="ru-RU" sz="1800" dirty="0" smtClean="0"/>
              <a:t>кубето на джамията, които </a:t>
            </a:r>
            <a:r>
              <a:rPr lang="ru-RU" sz="1800" dirty="0"/>
              <a:t>той </a:t>
            </a:r>
            <a:r>
              <a:rPr lang="ru-RU" sz="1800" dirty="0" smtClean="0"/>
              <a:t>пресъздава </a:t>
            </a:r>
            <a:r>
              <a:rPr lang="ru-RU" sz="1800" dirty="0"/>
              <a:t>в романа </a:t>
            </a:r>
            <a:r>
              <a:rPr lang="ru-RU" sz="1800" dirty="0" smtClean="0"/>
              <a:t>„Антихрист“</a:t>
            </a:r>
            <a:r>
              <a:rPr lang="en-US" sz="1800" dirty="0" smtClean="0"/>
              <a:t> </a:t>
            </a:r>
            <a:r>
              <a:rPr lang="bg-BG" sz="1800" dirty="0" smtClean="0"/>
              <a:t>(срв. </a:t>
            </a:r>
            <a:r>
              <a:rPr lang="bg-BG" sz="1800" dirty="0" err="1" smtClean="0"/>
              <a:t>Сарандев</a:t>
            </a:r>
            <a:r>
              <a:rPr lang="bg-BG" sz="1800" dirty="0" smtClean="0"/>
              <a:t> 1977: 123)</a:t>
            </a:r>
            <a:r>
              <a:rPr lang="ru-RU" sz="1800" dirty="0" smtClean="0"/>
              <a:t>.</a:t>
            </a:r>
            <a:endParaRPr lang="cs-CZ" sz="1800" dirty="0"/>
          </a:p>
          <a:p>
            <a:r>
              <a:rPr lang="ru-RU" sz="1800" dirty="0"/>
              <a:t>Джамията е построена от Феруз бей през 1435 г. като символ на </a:t>
            </a:r>
            <a:r>
              <a:rPr lang="ru-RU" sz="1800" dirty="0" smtClean="0"/>
              <a:t>победата му. </a:t>
            </a:r>
            <a:r>
              <a:rPr lang="ru-RU" sz="1800" dirty="0"/>
              <a:t>По-късно тя се свързва с легендата за падането на </a:t>
            </a:r>
            <a:r>
              <a:rPr lang="ru-RU" sz="1800" dirty="0" smtClean="0"/>
              <a:t>османското владичество</a:t>
            </a:r>
            <a:r>
              <a:rPr lang="ru-RU" sz="1800" dirty="0"/>
              <a:t>.</a:t>
            </a:r>
            <a:endParaRPr lang="cs-CZ" sz="1800" dirty="0"/>
          </a:p>
          <a:p>
            <a:r>
              <a:rPr lang="ru-RU" sz="1800" dirty="0"/>
              <a:t>Разходките из стария </a:t>
            </a:r>
            <a:r>
              <a:rPr lang="ru-RU" sz="1800" dirty="0" smtClean="0"/>
              <a:t>Търновград </a:t>
            </a:r>
            <a:r>
              <a:rPr lang="ru-RU" sz="1800" dirty="0"/>
              <a:t>вдъхновяват Станев с много </a:t>
            </a:r>
            <a:r>
              <a:rPr lang="ru-RU" sz="1800" dirty="0" smtClean="0"/>
              <a:t>творчески идеи.</a:t>
            </a:r>
            <a:endParaRPr lang="bg-BG" sz="1800" dirty="0"/>
          </a:p>
          <a:p>
            <a:endParaRPr lang="bg-BG" sz="1800" dirty="0"/>
          </a:p>
          <a:p>
            <a:endParaRPr lang="en-US" dirty="0"/>
          </a:p>
        </p:txBody>
      </p:sp>
      <p:pic>
        <p:nvPicPr>
          <p:cNvPr id="9" name="Obrázek 8" descr="Obsah obrázku budova, venku, umění, obraz&#10;&#10;Popis byl vytvořen automaticky">
            <a:extLst>
              <a:ext uri="{FF2B5EF4-FFF2-40B4-BE49-F238E27FC236}">
                <a16:creationId xmlns:a16="http://schemas.microsoft.com/office/drawing/2014/main" id="{837A081C-8B52-5795-DD11-1CD97E431F3B}"/>
              </a:ext>
            </a:extLst>
          </p:cNvPr>
          <p:cNvPicPr>
            <a:picLocks noChangeAspect="1"/>
          </p:cNvPicPr>
          <p:nvPr/>
        </p:nvPicPr>
        <p:blipFill>
          <a:blip r:embed="rId2"/>
          <a:stretch>
            <a:fillRect/>
          </a:stretch>
        </p:blipFill>
        <p:spPr>
          <a:xfrm>
            <a:off x="496824" y="3081781"/>
            <a:ext cx="5034959" cy="3776219"/>
          </a:xfrm>
          <a:prstGeom prst="rect">
            <a:avLst/>
          </a:prstGeom>
        </p:spPr>
      </p:pic>
      <p:sp>
        <p:nvSpPr>
          <p:cNvPr id="4" name="TextovéPole 3">
            <a:extLst>
              <a:ext uri="{FF2B5EF4-FFF2-40B4-BE49-F238E27FC236}">
                <a16:creationId xmlns:a16="http://schemas.microsoft.com/office/drawing/2014/main" id="{AE6A0A74-4A1B-A529-867B-746530496C0D}"/>
              </a:ext>
            </a:extLst>
          </p:cNvPr>
          <p:cNvSpPr txBox="1"/>
          <p:nvPr/>
        </p:nvSpPr>
        <p:spPr>
          <a:xfrm>
            <a:off x="1099548" y="6402359"/>
            <a:ext cx="53930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FFFFFF"/>
                </a:solidFill>
                <a:effectLst/>
                <a:uLnTx/>
                <a:uFillTx/>
                <a:latin typeface="Arial"/>
                <a:ea typeface="+mn-ea"/>
                <a:cs typeface="+mn-cs"/>
              </a:rPr>
              <a:t>Ф</a:t>
            </a:r>
            <a:r>
              <a:rPr kumimoji="0" lang="bg-BG" sz="1400" b="0" i="0" u="none" strike="noStrike" kern="1200" cap="none" spc="0" normalizeH="0" baseline="0" noProof="0" dirty="0">
                <a:ln>
                  <a:noFill/>
                </a:ln>
                <a:solidFill>
                  <a:srgbClr val="FFFFFF"/>
                </a:solidFill>
                <a:effectLst/>
                <a:uLnTx/>
                <a:uFillTx/>
                <a:latin typeface="Arial"/>
                <a:ea typeface="+mn-ea"/>
                <a:cs typeface="+mn-cs"/>
              </a:rPr>
              <a:t>е</a:t>
            </a:r>
            <a:r>
              <a:rPr kumimoji="0" lang="cs-CZ" sz="1400" b="0" i="0" u="none" strike="noStrike" kern="1200" cap="none" spc="0" normalizeH="0" baseline="0" noProof="0" dirty="0" err="1">
                <a:ln>
                  <a:noFill/>
                </a:ln>
                <a:solidFill>
                  <a:srgbClr val="FFFFFF"/>
                </a:solidFill>
                <a:effectLst/>
                <a:uLnTx/>
                <a:uFillTx/>
                <a:latin typeface="Arial"/>
                <a:ea typeface="+mn-ea"/>
                <a:cs typeface="+mn-cs"/>
              </a:rPr>
              <a:t>руз</a:t>
            </a:r>
            <a:r>
              <a:rPr kumimoji="0" lang="cs-CZ" sz="1400" b="0" i="0" u="none" strike="noStrike" kern="1200" cap="none" spc="0" normalizeH="0" baseline="0" noProof="0" dirty="0">
                <a:ln>
                  <a:noFill/>
                </a:ln>
                <a:solidFill>
                  <a:srgbClr val="FFFFFF"/>
                </a:solidFill>
                <a:effectLst/>
                <a:uLnTx/>
                <a:uFillTx/>
                <a:latin typeface="Arial"/>
                <a:ea typeface="+mn-ea"/>
                <a:cs typeface="+mn-cs"/>
              </a:rPr>
              <a:t> </a:t>
            </a:r>
            <a:r>
              <a:rPr kumimoji="0" lang="cs-CZ" sz="1400" b="0" i="0" u="none" strike="noStrike" kern="1200" cap="none" spc="0" normalizeH="0" baseline="0" noProof="0" dirty="0" err="1">
                <a:ln>
                  <a:noFill/>
                </a:ln>
                <a:solidFill>
                  <a:srgbClr val="FFFFFF"/>
                </a:solidFill>
                <a:effectLst/>
                <a:uLnTx/>
                <a:uFillTx/>
                <a:latin typeface="Arial"/>
                <a:ea typeface="+mn-ea"/>
                <a:cs typeface="+mn-cs"/>
              </a:rPr>
              <a:t>бей</a:t>
            </a:r>
            <a:r>
              <a:rPr kumimoji="0" lang="cs-CZ" sz="1400" b="0" i="0" u="none" strike="noStrike" kern="1200" cap="none" spc="0" normalizeH="0" baseline="0" noProof="0" dirty="0">
                <a:ln>
                  <a:noFill/>
                </a:ln>
                <a:solidFill>
                  <a:srgbClr val="FFFFFF"/>
                </a:solidFill>
                <a:effectLst/>
                <a:uLnTx/>
                <a:uFillTx/>
                <a:latin typeface="Arial"/>
                <a:ea typeface="+mn-ea"/>
                <a:cs typeface="+mn-cs"/>
              </a:rPr>
              <a:t> </a:t>
            </a:r>
            <a:r>
              <a:rPr kumimoji="0" lang="cs-CZ" sz="1400" b="0" i="0" u="none" strike="noStrike" kern="1200" cap="none" spc="0" normalizeH="0" baseline="0" noProof="0" dirty="0" err="1">
                <a:ln>
                  <a:noFill/>
                </a:ln>
                <a:solidFill>
                  <a:srgbClr val="FFFFFF"/>
                </a:solidFill>
                <a:effectLst/>
                <a:uLnTx/>
                <a:uFillTx/>
                <a:latin typeface="Arial"/>
                <a:ea typeface="+mn-ea"/>
                <a:cs typeface="+mn-cs"/>
              </a:rPr>
              <a:t>джамия</a:t>
            </a:r>
            <a:r>
              <a:rPr kumimoji="0" lang="cs-CZ" sz="1400" b="0" i="0" u="none" strike="noStrike" kern="1200" cap="none" spc="0" normalizeH="0" baseline="0" noProof="0" dirty="0">
                <a:ln>
                  <a:noFill/>
                </a:ln>
                <a:solidFill>
                  <a:srgbClr val="FFFFFF"/>
                </a:solidFill>
                <a:effectLst/>
                <a:uLnTx/>
                <a:uFillTx/>
                <a:latin typeface="Arial"/>
                <a:ea typeface="+mn-ea"/>
                <a:cs typeface="+mn-cs"/>
              </a:rPr>
              <a:t> </a:t>
            </a:r>
            <a:r>
              <a:rPr kumimoji="0" lang="cs-CZ" sz="1400" b="0" i="0" u="none" strike="noStrike" kern="1200" cap="none" spc="0" normalizeH="0" baseline="0" noProof="0" dirty="0" err="1">
                <a:ln>
                  <a:noFill/>
                </a:ln>
                <a:solidFill>
                  <a:srgbClr val="FFFFFF"/>
                </a:solidFill>
                <a:effectLst/>
                <a:uLnTx/>
                <a:uFillTx/>
                <a:latin typeface="Arial"/>
                <a:ea typeface="+mn-ea"/>
                <a:cs typeface="+mn-cs"/>
              </a:rPr>
              <a:t>след</a:t>
            </a:r>
            <a:r>
              <a:rPr kumimoji="0" lang="cs-CZ" sz="1400" b="0" i="0" u="none" strike="noStrike" kern="1200" cap="none" spc="0" normalizeH="0" baseline="0" noProof="0" dirty="0">
                <a:ln>
                  <a:noFill/>
                </a:ln>
                <a:solidFill>
                  <a:srgbClr val="FFFFFF"/>
                </a:solidFill>
                <a:effectLst/>
                <a:uLnTx/>
                <a:uFillTx/>
                <a:latin typeface="Arial"/>
                <a:ea typeface="+mn-ea"/>
                <a:cs typeface="+mn-cs"/>
              </a:rPr>
              <a:t> </a:t>
            </a:r>
            <a:r>
              <a:rPr kumimoji="0" lang="cs-CZ" sz="1400" b="0" i="0" u="none" strike="noStrike" kern="1200" cap="none" spc="0" normalizeH="0" baseline="0" noProof="0" dirty="0" err="1">
                <a:ln>
                  <a:noFill/>
                </a:ln>
                <a:solidFill>
                  <a:srgbClr val="FFFFFF"/>
                </a:solidFill>
                <a:effectLst/>
                <a:uLnTx/>
                <a:uFillTx/>
                <a:latin typeface="Arial"/>
                <a:ea typeface="+mn-ea"/>
                <a:cs typeface="+mn-cs"/>
              </a:rPr>
              <a:t>земетресение</a:t>
            </a:r>
            <a:r>
              <a:rPr kumimoji="0" lang="bg-BG" sz="1400" b="0" i="0" u="none" strike="noStrike" kern="1200" cap="none" spc="0" normalizeH="0" baseline="0" noProof="0" dirty="0">
                <a:ln>
                  <a:noFill/>
                </a:ln>
                <a:solidFill>
                  <a:srgbClr val="FFFFFF"/>
                </a:solidFill>
                <a:effectLst/>
                <a:uLnTx/>
                <a:uFillTx/>
                <a:latin typeface="Arial"/>
                <a:ea typeface="+mn-ea"/>
                <a:cs typeface="+mn-cs"/>
              </a:rPr>
              <a:t>то</a:t>
            </a:r>
            <a:r>
              <a:rPr kumimoji="0" lang="cs-CZ" sz="1400" b="0" i="0" u="none" strike="noStrike" kern="1200" cap="none" spc="0" normalizeH="0" baseline="0" noProof="0" dirty="0">
                <a:ln>
                  <a:noFill/>
                </a:ln>
                <a:solidFill>
                  <a:srgbClr val="FFFFFF"/>
                </a:solidFill>
                <a:effectLst/>
                <a:uLnTx/>
                <a:uFillTx/>
                <a:latin typeface="Arial"/>
                <a:ea typeface="+mn-ea"/>
                <a:cs typeface="+mn-cs"/>
              </a:rPr>
              <a:t> </a:t>
            </a:r>
            <a:r>
              <a:rPr kumimoji="0" lang="cs-CZ" sz="1400" b="0" i="0" u="none" strike="noStrike" kern="1200" cap="none" spc="0" normalizeH="0" baseline="0" noProof="0" dirty="0" err="1">
                <a:ln>
                  <a:noFill/>
                </a:ln>
                <a:solidFill>
                  <a:srgbClr val="FFFFFF"/>
                </a:solidFill>
                <a:effectLst/>
                <a:uLnTx/>
                <a:uFillTx/>
                <a:latin typeface="Arial"/>
                <a:ea typeface="+mn-ea"/>
                <a:cs typeface="+mn-cs"/>
              </a:rPr>
              <a:t>от</a:t>
            </a:r>
            <a:r>
              <a:rPr kumimoji="0" lang="cs-CZ" sz="1400" b="0" i="0" u="none" strike="noStrike" kern="1200" cap="none" spc="0" normalizeH="0" baseline="0" noProof="0" dirty="0">
                <a:ln>
                  <a:noFill/>
                </a:ln>
                <a:solidFill>
                  <a:srgbClr val="FFFFFF"/>
                </a:solidFill>
                <a:effectLst/>
                <a:uLnTx/>
                <a:uFillTx/>
                <a:latin typeface="Arial"/>
                <a:ea typeface="+mn-ea"/>
                <a:cs typeface="+mn-cs"/>
              </a:rPr>
              <a:t> 1913 г.</a:t>
            </a:r>
          </a:p>
        </p:txBody>
      </p:sp>
      <p:sp>
        <p:nvSpPr>
          <p:cNvPr id="3" name="Title 1">
            <a:extLst>
              <a:ext uri="{FF2B5EF4-FFF2-40B4-BE49-F238E27FC236}">
                <a16:creationId xmlns:a16="http://schemas.microsoft.com/office/drawing/2014/main" id="{5390119C-126C-87A7-0E54-5CB616001661}"/>
              </a:ext>
            </a:extLst>
          </p:cNvPr>
          <p:cNvSpPr txBox="1">
            <a:spLocks/>
          </p:cNvSpPr>
          <p:nvPr/>
        </p:nvSpPr>
        <p:spPr>
          <a:xfrm>
            <a:off x="810946" y="1354101"/>
            <a:ext cx="4846321" cy="168274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400" b="0" i="0" u="none" strike="noStrike" kern="1200" cap="all" spc="0" normalizeH="0" baseline="0" noProof="0" dirty="0">
                <a:ln>
                  <a:noFill/>
                </a:ln>
                <a:solidFill>
                  <a:srgbClr val="3B4546"/>
                </a:solidFill>
                <a:effectLst/>
                <a:uLnTx/>
                <a:uFillTx/>
                <a:latin typeface="Arial"/>
                <a:ea typeface="+mj-ea"/>
                <a:cs typeface="+mj-cs"/>
              </a:rPr>
              <a:t>Търново като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800" b="1" i="0" u="none" strike="noStrike" kern="1200" cap="all" spc="0" normalizeH="0" baseline="0" noProof="0" dirty="0">
                <a:ln>
                  <a:noFill/>
                </a:ln>
                <a:solidFill>
                  <a:srgbClr val="3B4546"/>
                </a:solidFill>
                <a:effectLst/>
                <a:uLnTx/>
                <a:uFillTx/>
                <a:latin typeface="Arial"/>
                <a:ea typeface="+mj-ea"/>
                <a:cs typeface="+mj-cs"/>
              </a:rPr>
              <a:t>място на спомени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400" b="0" i="0" u="none" strike="noStrike" kern="1200" cap="all" spc="0" normalizeH="0" baseline="0" noProof="0" dirty="0">
                <a:ln>
                  <a:noFill/>
                </a:ln>
                <a:solidFill>
                  <a:srgbClr val="3B4546"/>
                </a:solidFill>
                <a:effectLst/>
                <a:uLnTx/>
                <a:uFillTx/>
                <a:latin typeface="Arial"/>
                <a:ea typeface="+mj-ea"/>
                <a:cs typeface="+mj-cs"/>
              </a:rPr>
              <a:t>и </a:t>
            </a:r>
            <a:r>
              <a:rPr kumimoji="0" lang="bg-BG" sz="2400" b="0" i="0" u="none" strike="noStrike" kern="1200" cap="all" spc="0" normalizeH="0" baseline="0" noProof="0" dirty="0" smtClean="0">
                <a:ln>
                  <a:noFill/>
                </a:ln>
                <a:solidFill>
                  <a:srgbClr val="3B4546"/>
                </a:solidFill>
                <a:effectLst/>
                <a:uLnTx/>
                <a:uFillTx/>
                <a:latin typeface="Arial"/>
                <a:ea typeface="+mj-ea"/>
                <a:cs typeface="+mj-cs"/>
              </a:rPr>
              <a:t>вдъхновение</a:t>
            </a:r>
            <a:r>
              <a:rPr kumimoji="0" lang="en-US" sz="5000" b="0" i="0" u="none" strike="noStrike" kern="1200" cap="all" spc="0" normalizeH="0" baseline="0" noProof="0" dirty="0">
                <a:ln>
                  <a:noFill/>
                </a:ln>
                <a:solidFill>
                  <a:srgbClr val="3B4546"/>
                </a:solidFill>
                <a:effectLst/>
                <a:uLnTx/>
                <a:uFillTx/>
                <a:latin typeface="Arial"/>
                <a:ea typeface="+mj-ea"/>
                <a:cs typeface="+mj-cs"/>
              </a:rPr>
              <a:t/>
            </a:r>
            <a:br>
              <a:rPr kumimoji="0" lang="en-US" sz="5000" b="0" i="0" u="none" strike="noStrike" kern="1200" cap="all" spc="0" normalizeH="0" baseline="0" noProof="0" dirty="0">
                <a:ln>
                  <a:noFill/>
                </a:ln>
                <a:solidFill>
                  <a:srgbClr val="3B4546"/>
                </a:solidFill>
                <a:effectLst/>
                <a:uLnTx/>
                <a:uFillTx/>
                <a:latin typeface="Arial"/>
                <a:ea typeface="+mj-ea"/>
                <a:cs typeface="+mj-cs"/>
              </a:rPr>
            </a:b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Tree>
    <p:extLst>
      <p:ext uri="{BB962C8B-B14F-4D97-AF65-F5344CB8AC3E}">
        <p14:creationId xmlns:p14="http://schemas.microsoft.com/office/powerpoint/2010/main" val="1476304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a:xfrm>
            <a:off x="777240" y="1076302"/>
            <a:ext cx="4846320" cy="1682749"/>
          </a:xfrm>
        </p:spPr>
        <p:txBody>
          <a:bodyPr/>
          <a:lstStyle/>
          <a:p>
            <a:pPr>
              <a:lnSpc>
                <a:spcPct val="100000"/>
              </a:lnSpc>
            </a:pPr>
            <a:r>
              <a:rPr lang="bg-BG" sz="3200" b="1" dirty="0"/>
              <a:t>Богомилско движение</a:t>
            </a:r>
            <a:r>
              <a:rPr lang="en-US" dirty="0"/>
              <a:t/>
            </a:r>
            <a:br>
              <a:rPr lang="en-US" dirty="0"/>
            </a:br>
            <a:endParaRPr lang="en-US" dirty="0"/>
          </a:p>
        </p:txBody>
      </p:sp>
      <p:sp>
        <p:nvSpPr>
          <p:cNvPr id="12" name="Footer Placeholder 11">
            <a:extLst>
              <a:ext uri="{FF2B5EF4-FFF2-40B4-BE49-F238E27FC236}">
                <a16:creationId xmlns:a16="http://schemas.microsoft.com/office/drawing/2014/main" id="{0D74F0DD-9277-50B0-68E1-220BA8344883}"/>
              </a:ext>
            </a:extLst>
          </p:cNvPr>
          <p:cNvSpPr>
            <a:spLocks noGrp="1"/>
          </p:cNvSpPr>
          <p:nvPr>
            <p:ph type="ftr" sz="quarter" idx="11"/>
          </p:nvPr>
        </p:nvSpPr>
        <p:spPr>
          <a:xfrm>
            <a:off x="411479" y="301752"/>
            <a:ext cx="369435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F16C050-0EBC-234C-AB93-E7868D85A2B0}"/>
              </a:ext>
            </a:extLst>
          </p:cNvPr>
          <p:cNvSpPr>
            <a:spLocks noGrp="1"/>
          </p:cNvSpPr>
          <p:nvPr>
            <p:ph type="body" sz="quarter" idx="15"/>
          </p:nvPr>
        </p:nvSpPr>
        <p:spPr>
          <a:xfrm>
            <a:off x="5132744" y="576072"/>
            <a:ext cx="6808243" cy="5980176"/>
          </a:xfrm>
        </p:spPr>
        <p:txBody>
          <a:bodyPr/>
          <a:lstStyle/>
          <a:p>
            <a:endParaRPr lang="cs-CZ" sz="1800" dirty="0"/>
          </a:p>
          <a:p>
            <a:r>
              <a:rPr lang="ru-RU" sz="1800" dirty="0" smtClean="0"/>
              <a:t>През </a:t>
            </a:r>
            <a:r>
              <a:rPr lang="ru-RU" sz="1800" dirty="0"/>
              <a:t>първите години на Второто </a:t>
            </a:r>
            <a:r>
              <a:rPr lang="ru-RU" sz="1800" dirty="0" smtClean="0"/>
              <a:t>българско </a:t>
            </a:r>
            <a:r>
              <a:rPr lang="bg-BG" sz="1800" dirty="0" smtClean="0"/>
              <a:t>царство</a:t>
            </a:r>
            <a:r>
              <a:rPr lang="cs-CZ" sz="1800" dirty="0" smtClean="0"/>
              <a:t> </a:t>
            </a:r>
            <a:r>
              <a:rPr lang="ru-RU" sz="1800" dirty="0"/>
              <a:t>преобладава толерантност, прелом по </a:t>
            </a:r>
            <a:r>
              <a:rPr lang="ru-RU" sz="1800" dirty="0" smtClean="0"/>
              <a:t>времето </a:t>
            </a:r>
            <a:r>
              <a:rPr lang="ru-RU" sz="1800" dirty="0"/>
              <a:t>на </a:t>
            </a:r>
            <a:r>
              <a:rPr lang="ru-RU" sz="1800" b="1" dirty="0"/>
              <a:t>цар Борил </a:t>
            </a:r>
            <a:r>
              <a:rPr lang="cs-CZ" sz="1800" dirty="0"/>
              <a:t>(</a:t>
            </a:r>
            <a:r>
              <a:rPr lang="bg-BG" sz="1800" dirty="0"/>
              <a:t>1207</a:t>
            </a:r>
            <a:r>
              <a:rPr lang="cs-CZ" sz="1800" dirty="0"/>
              <a:t>–</a:t>
            </a:r>
            <a:r>
              <a:rPr lang="bg-BG" sz="1800" dirty="0"/>
              <a:t>1218</a:t>
            </a:r>
            <a:r>
              <a:rPr lang="cs-CZ" sz="1800" dirty="0" smtClean="0"/>
              <a:t>)</a:t>
            </a:r>
            <a:r>
              <a:rPr lang="bg-BG" sz="1800" dirty="0" smtClean="0"/>
              <a:t>.</a:t>
            </a:r>
            <a:endParaRPr lang="cs-CZ" sz="1800" dirty="0"/>
          </a:p>
          <a:p>
            <a:r>
              <a:rPr lang="ru-RU" sz="1800" dirty="0"/>
              <a:t>Борил инициира Търновския събор през 1211 г., </a:t>
            </a:r>
            <a:r>
              <a:rPr lang="ru-RU" sz="1800" dirty="0" smtClean="0"/>
              <a:t>а впоследствие и т.нар. </a:t>
            </a:r>
            <a:r>
              <a:rPr lang="ru-RU" sz="1800" b="1" dirty="0" smtClean="0"/>
              <a:t>Синодик </a:t>
            </a:r>
            <a:r>
              <a:rPr lang="ru-RU" sz="1800" b="1" dirty="0"/>
              <a:t>на цар Борил</a:t>
            </a:r>
            <a:r>
              <a:rPr lang="cs-CZ" sz="1800" dirty="0"/>
              <a:t>,</a:t>
            </a:r>
            <a:r>
              <a:rPr lang="cs-CZ" sz="1800" b="1" dirty="0"/>
              <a:t> </a:t>
            </a:r>
            <a:r>
              <a:rPr lang="ru-RU" sz="1800" dirty="0"/>
              <a:t>важен източник </a:t>
            </a:r>
            <a:r>
              <a:rPr lang="ru-RU" sz="1800" dirty="0" smtClean="0"/>
              <a:t>за движението на богомилите.</a:t>
            </a:r>
            <a:endParaRPr lang="cs-CZ" sz="1800" dirty="0"/>
          </a:p>
          <a:p>
            <a:r>
              <a:rPr lang="ru-RU" sz="1800" dirty="0"/>
              <a:t>Богомилите се смятат за истински християни, но учението им се разминава </a:t>
            </a:r>
            <a:r>
              <a:rPr lang="ru-RU" sz="1800" dirty="0" smtClean="0"/>
              <a:t>с официалните догми предимно </a:t>
            </a:r>
            <a:r>
              <a:rPr lang="ru-RU" sz="1800" dirty="0"/>
              <a:t>в </a:t>
            </a:r>
            <a:r>
              <a:rPr lang="ru-RU" sz="1800" dirty="0" smtClean="0"/>
              <a:t>областта на космологията</a:t>
            </a:r>
            <a:r>
              <a:rPr lang="ru-RU" sz="1800" dirty="0"/>
              <a:t>, христологията, </a:t>
            </a:r>
            <a:r>
              <a:rPr lang="ru-RU" sz="1800" dirty="0" smtClean="0"/>
              <a:t>есхатологията.</a:t>
            </a:r>
            <a:endParaRPr lang="cs-CZ" sz="1800" dirty="0"/>
          </a:p>
          <a:p>
            <a:r>
              <a:rPr lang="ru-RU" sz="1800" dirty="0"/>
              <a:t>Богомилството е силно повлияно от по-старите дуалистични </a:t>
            </a:r>
            <a:r>
              <a:rPr lang="ru-RU" sz="1800" dirty="0" smtClean="0"/>
              <a:t>учения: </a:t>
            </a:r>
            <a:r>
              <a:rPr lang="ru-RU" sz="1800" dirty="0"/>
              <a:t>дяволът е създател на земята, но е подчинен на Бога</a:t>
            </a:r>
            <a:r>
              <a:rPr lang="cs-CZ" sz="1800" dirty="0"/>
              <a:t> </a:t>
            </a:r>
            <a:r>
              <a:rPr lang="cs-CZ" sz="1800" dirty="0" smtClean="0"/>
              <a:t>(</a:t>
            </a:r>
            <a:r>
              <a:rPr lang="bg-BG" sz="1800" dirty="0" smtClean="0"/>
              <a:t>умерен </a:t>
            </a:r>
            <a:r>
              <a:rPr lang="bg-BG" sz="1800" dirty="0"/>
              <a:t>дуализъм</a:t>
            </a:r>
            <a:r>
              <a:rPr lang="cs-CZ" sz="1800" dirty="0"/>
              <a:t>)</a:t>
            </a:r>
          </a:p>
          <a:p>
            <a:endParaRPr lang="cs-CZ" sz="1800" dirty="0"/>
          </a:p>
          <a:p>
            <a:endParaRPr lang="cs-CZ" sz="1800" dirty="0"/>
          </a:p>
          <a:p>
            <a:endParaRPr lang="bg-BG" sz="1800" dirty="0"/>
          </a:p>
          <a:p>
            <a:pPr marL="0" indent="0">
              <a:buNone/>
            </a:pPr>
            <a:endParaRPr lang="bg-BG" sz="1800" dirty="0"/>
          </a:p>
          <a:p>
            <a:endParaRPr lang="en-US" dirty="0"/>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3" name="Title 1">
            <a:extLst>
              <a:ext uri="{FF2B5EF4-FFF2-40B4-BE49-F238E27FC236}">
                <a16:creationId xmlns:a16="http://schemas.microsoft.com/office/drawing/2014/main" id="{28D8A08D-9C6B-B679-738D-68F14F4544FA}"/>
              </a:ext>
            </a:extLst>
          </p:cNvPr>
          <p:cNvSpPr txBox="1">
            <a:spLocks/>
          </p:cNvSpPr>
          <p:nvPr/>
        </p:nvSpPr>
        <p:spPr>
          <a:xfrm>
            <a:off x="411479" y="1165949"/>
            <a:ext cx="4846320" cy="168274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400" b="1" i="0" u="none" strike="noStrike" kern="1200" cap="all" spc="0" normalizeH="0" baseline="0" noProof="0" dirty="0">
                <a:ln>
                  <a:noFill/>
                </a:ln>
                <a:solidFill>
                  <a:srgbClr val="3B4546"/>
                </a:solidFill>
                <a:effectLst/>
                <a:uLnTx/>
                <a:uFillTx/>
                <a:latin typeface="Arial"/>
                <a:ea typeface="+mj-ea"/>
                <a:cs typeface="+mj-cs"/>
              </a:rPr>
              <a:t>3.</a:t>
            </a:r>
            <a:r>
              <a:rPr kumimoji="0" lang="en-US" sz="5000" b="0" i="0" u="none" strike="noStrike" kern="1200" cap="all" spc="0" normalizeH="0" baseline="0" noProof="0" dirty="0">
                <a:ln>
                  <a:noFill/>
                </a:ln>
                <a:solidFill>
                  <a:srgbClr val="3B4546"/>
                </a:solidFill>
                <a:effectLst/>
                <a:uLnTx/>
                <a:uFillTx/>
                <a:latin typeface="Arial"/>
                <a:ea typeface="+mj-ea"/>
                <a:cs typeface="+mj-cs"/>
              </a:rPr>
              <a:t/>
            </a:r>
            <a:br>
              <a:rPr kumimoji="0" lang="en-US" sz="5000" b="0" i="0" u="none" strike="noStrike" kern="1200" cap="all" spc="0" normalizeH="0" baseline="0" noProof="0" dirty="0">
                <a:ln>
                  <a:noFill/>
                </a:ln>
                <a:solidFill>
                  <a:srgbClr val="3B4546"/>
                </a:solidFill>
                <a:effectLst/>
                <a:uLnTx/>
                <a:uFillTx/>
                <a:latin typeface="Arial"/>
                <a:ea typeface="+mj-ea"/>
                <a:cs typeface="+mj-cs"/>
              </a:rPr>
            </a:b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
        <p:nvSpPr>
          <p:cNvPr id="4" name="Text Placeholder 4">
            <a:extLst>
              <a:ext uri="{FF2B5EF4-FFF2-40B4-BE49-F238E27FC236}">
                <a16:creationId xmlns:a16="http://schemas.microsoft.com/office/drawing/2014/main" id="{870DA2B2-300E-DDB0-64ED-2B4D5FCF6C4E}"/>
              </a:ext>
            </a:extLst>
          </p:cNvPr>
          <p:cNvSpPr txBox="1">
            <a:spLocks/>
          </p:cNvSpPr>
          <p:nvPr/>
        </p:nvSpPr>
        <p:spPr>
          <a:xfrm>
            <a:off x="411479" y="3065929"/>
            <a:ext cx="4615927" cy="3490319"/>
          </a:xfrm>
          <a:prstGeom prst="rect">
            <a:avLst/>
          </a:prstGeom>
        </p:spPr>
        <p:txBody>
          <a:bodyPr vert="horz" lIns="91440" tIns="45720" rIns="91440" bIns="45720" rtlCol="0">
            <a:noAutofit/>
          </a:bodyPr>
          <a:lstStyle>
            <a:lvl1pPr marL="283464"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1pPr>
            <a:lvl2pPr marL="6858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2pPr>
            <a:lvl3pPr marL="11430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3pPr>
            <a:lvl4pPr marL="16002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4pPr>
            <a:lvl5pPr marL="20574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cs-CZ" sz="1800" b="0" i="0" u="none" strike="noStrike" kern="1200" cap="none" spc="0" normalizeH="0" baseline="0" noProof="0" dirty="0">
              <a:ln>
                <a:noFill/>
              </a:ln>
              <a:solidFill>
                <a:srgbClr val="3B4546"/>
              </a:solidFill>
              <a:effectLst/>
              <a:uLnTx/>
              <a:uFillTx/>
              <a:latin typeface="Arial"/>
              <a:ea typeface="+mn-ea"/>
              <a:cs typeface="+mn-cs"/>
            </a:endParaRPr>
          </a:p>
          <a:p>
            <a:pPr marL="283464" marR="0" lvl="0" indent="-283464"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bg-BG" sz="1800" b="0" i="0" u="none" strike="noStrike" kern="1200" cap="none" spc="0" normalizeH="0" baseline="0" noProof="0" dirty="0">
                <a:ln>
                  <a:noFill/>
                </a:ln>
                <a:solidFill>
                  <a:srgbClr val="3B4546"/>
                </a:solidFill>
                <a:effectLst/>
                <a:uLnTx/>
                <a:uFillTx/>
                <a:latin typeface="Arial"/>
                <a:ea typeface="+mn-ea"/>
                <a:cs typeface="+mn-cs"/>
              </a:rPr>
              <a:t>Богомилското учение се появява по времето на цар Петър (927</a:t>
            </a:r>
            <a:r>
              <a:rPr kumimoji="0" lang="cs-CZ" sz="1800" b="0" i="0" u="none" strike="noStrike" kern="1200" cap="none" spc="0" normalizeH="0" baseline="0" noProof="0" dirty="0">
                <a:ln>
                  <a:noFill/>
                </a:ln>
                <a:solidFill>
                  <a:srgbClr val="3B4546"/>
                </a:solidFill>
                <a:effectLst/>
                <a:uLnTx/>
                <a:uFillTx/>
                <a:latin typeface="Arial"/>
                <a:ea typeface="+mn-ea"/>
                <a:cs typeface="+mn-cs"/>
              </a:rPr>
              <a:t>–</a:t>
            </a:r>
            <a:r>
              <a:rPr kumimoji="0" lang="bg-BG" sz="1800" b="0" i="0" u="none" strike="noStrike" kern="1200" cap="none" spc="0" normalizeH="0" baseline="0" noProof="0" dirty="0">
                <a:ln>
                  <a:noFill/>
                </a:ln>
                <a:solidFill>
                  <a:srgbClr val="3B4546"/>
                </a:solidFill>
                <a:effectLst/>
                <a:uLnTx/>
                <a:uFillTx/>
                <a:latin typeface="Arial"/>
                <a:ea typeface="+mn-ea"/>
                <a:cs typeface="+mn-cs"/>
              </a:rPr>
              <a:t>969</a:t>
            </a:r>
            <a:r>
              <a:rPr kumimoji="0" lang="bg-BG" sz="1800" b="0" i="0" u="none" strike="noStrike" kern="1200" cap="none" spc="0" normalizeH="0" baseline="0" noProof="0" dirty="0" smtClean="0">
                <a:ln>
                  <a:noFill/>
                </a:ln>
                <a:solidFill>
                  <a:srgbClr val="3B4546"/>
                </a:solidFill>
                <a:effectLst/>
                <a:uLnTx/>
                <a:uFillTx/>
                <a:latin typeface="Arial"/>
                <a:ea typeface="+mn-ea"/>
                <a:cs typeface="+mn-cs"/>
              </a:rPr>
              <a:t>).</a:t>
            </a:r>
            <a:endParaRPr kumimoji="0" lang="cs-CZ" sz="1800" b="0" i="0" u="none" strike="noStrike" kern="1200" cap="none" spc="0" normalizeH="0" baseline="0" noProof="0" dirty="0">
              <a:ln>
                <a:noFill/>
              </a:ln>
              <a:solidFill>
                <a:srgbClr val="3B4546"/>
              </a:solidFill>
              <a:effectLst/>
              <a:uLnTx/>
              <a:uFillTx/>
              <a:latin typeface="Arial"/>
              <a:ea typeface="+mn-ea"/>
              <a:cs typeface="+mn-cs"/>
            </a:endParaRPr>
          </a:p>
          <a:p>
            <a:pPr marL="283464" marR="0" lvl="0" indent="-283464"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rgbClr val="3B4546"/>
                </a:solidFill>
                <a:effectLst/>
                <a:uLnTx/>
                <a:uFillTx/>
                <a:latin typeface="Arial"/>
                <a:ea typeface="+mn-ea"/>
                <a:cs typeface="+mn-cs"/>
              </a:rPr>
              <a:t>Б</a:t>
            </a:r>
            <a:r>
              <a:rPr kumimoji="0" lang="ru-RU" sz="1800" b="0" i="0" u="none" strike="noStrike" kern="1200" cap="none" spc="0" normalizeH="0" baseline="0" noProof="0" dirty="0" smtClean="0">
                <a:ln>
                  <a:noFill/>
                </a:ln>
                <a:solidFill>
                  <a:srgbClr val="3B4546"/>
                </a:solidFill>
                <a:effectLst/>
                <a:uLnTx/>
                <a:uFillTx/>
                <a:latin typeface="Arial"/>
                <a:ea typeface="+mn-ea"/>
                <a:cs typeface="+mn-cs"/>
              </a:rPr>
              <a:t>ързо </a:t>
            </a:r>
            <a:r>
              <a:rPr kumimoji="0" lang="ru-RU" sz="1800" b="0" i="0" u="none" strike="noStrike" kern="1200" cap="none" spc="0" normalizeH="0" baseline="0" noProof="0" dirty="0">
                <a:ln>
                  <a:noFill/>
                </a:ln>
                <a:solidFill>
                  <a:srgbClr val="3B4546"/>
                </a:solidFill>
                <a:effectLst/>
                <a:uLnTx/>
                <a:uFillTx/>
                <a:latin typeface="Arial"/>
                <a:ea typeface="+mn-ea"/>
                <a:cs typeface="+mn-cs"/>
              </a:rPr>
              <a:t>се разпространява поради бедността и тежкото социално </a:t>
            </a:r>
            <a:r>
              <a:rPr kumimoji="0" lang="ru-RU" sz="1800" b="0" i="0" u="none" strike="noStrike" kern="1200" cap="none" spc="0" normalizeH="0" baseline="0" noProof="0" dirty="0" smtClean="0">
                <a:ln>
                  <a:noFill/>
                </a:ln>
                <a:solidFill>
                  <a:srgbClr val="3B4546"/>
                </a:solidFill>
                <a:effectLst/>
                <a:uLnTx/>
                <a:uFillTx/>
                <a:latin typeface="Arial"/>
                <a:ea typeface="+mn-ea"/>
                <a:cs typeface="+mn-cs"/>
              </a:rPr>
              <a:t>положение.</a:t>
            </a:r>
            <a:endParaRPr kumimoji="0" lang="cs-CZ" sz="1800" b="0" i="0" u="none" strike="noStrike" kern="1200" cap="none" spc="0" normalizeH="0" baseline="0" noProof="0" dirty="0">
              <a:ln>
                <a:noFill/>
              </a:ln>
              <a:solidFill>
                <a:srgbClr val="3B4546"/>
              </a:solidFill>
              <a:effectLst/>
              <a:uLnTx/>
              <a:uFillTx/>
              <a:latin typeface="Arial"/>
              <a:ea typeface="+mn-ea"/>
              <a:cs typeface="+mn-cs"/>
            </a:endParaRPr>
          </a:p>
          <a:p>
            <a:pPr marL="283464" marR="0" lvl="0" indent="-283464"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B4546"/>
              </a:solidFill>
              <a:effectLst/>
              <a:uLnTx/>
              <a:uFillTx/>
              <a:latin typeface="Arial"/>
              <a:ea typeface="+mn-ea"/>
              <a:cs typeface="+mn-cs"/>
            </a:endParaRPr>
          </a:p>
        </p:txBody>
      </p:sp>
    </p:spTree>
    <p:extLst>
      <p:ext uri="{BB962C8B-B14F-4D97-AF65-F5344CB8AC3E}">
        <p14:creationId xmlns:p14="http://schemas.microsoft.com/office/powerpoint/2010/main" val="801641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501163"/>
            <a:ext cx="3200400" cy="1046284"/>
          </a:xfrm>
        </p:spPr>
        <p:txBody>
          <a:bodyPr>
            <a:normAutofit/>
          </a:bodyPr>
          <a:lstStyle/>
          <a:p>
            <a:endParaRPr lang="bg-BG" sz="2400" cap="none" dirty="0"/>
          </a:p>
        </p:txBody>
      </p:sp>
      <p:sp>
        <p:nvSpPr>
          <p:cNvPr id="4" name="Text Placeholder 3"/>
          <p:cNvSpPr>
            <a:spLocks noGrp="1"/>
          </p:cNvSpPr>
          <p:nvPr>
            <p:ph type="body" sz="half" idx="2"/>
          </p:nvPr>
        </p:nvSpPr>
        <p:spPr>
          <a:xfrm>
            <a:off x="8549640" y="1951892"/>
            <a:ext cx="3200400" cy="3763108"/>
          </a:xfrm>
        </p:spPr>
        <p:txBody>
          <a:bodyPr>
            <a:noAutofit/>
          </a:bodyPr>
          <a:lstStyle/>
          <a:p>
            <a:pPr algn="ctr"/>
            <a:r>
              <a:rPr lang="bg-BG" sz="2400" dirty="0" smtClean="0"/>
              <a:t>исторически свидетелства</a:t>
            </a:r>
          </a:p>
          <a:p>
            <a:pPr algn="ctr"/>
            <a:r>
              <a:rPr lang="bg-BG" sz="2400" dirty="0" smtClean="0"/>
              <a:t>↕</a:t>
            </a:r>
          </a:p>
          <a:p>
            <a:pPr algn="ctr"/>
            <a:r>
              <a:rPr lang="bg-BG" sz="2400" dirty="0" smtClean="0"/>
              <a:t>фолклорни представи</a:t>
            </a:r>
          </a:p>
          <a:p>
            <a:pPr algn="ctr"/>
            <a:r>
              <a:rPr lang="bg-BG" sz="2400" dirty="0"/>
              <a:t>↕</a:t>
            </a:r>
            <a:endParaRPr lang="bg-BG" sz="2400" dirty="0" smtClean="0"/>
          </a:p>
          <a:p>
            <a:pPr algn="ctr"/>
            <a:r>
              <a:rPr lang="bg-BG" sz="2400" dirty="0" smtClean="0"/>
              <a:t>литературни интерпретации</a:t>
            </a:r>
            <a:endParaRPr lang="bg-BG" sz="2400" dirty="0"/>
          </a:p>
        </p:txBody>
      </p:sp>
      <p:sp>
        <p:nvSpPr>
          <p:cNvPr id="3" name="Rectangle 2"/>
          <p:cNvSpPr/>
          <p:nvPr/>
        </p:nvSpPr>
        <p:spPr>
          <a:xfrm>
            <a:off x="606669" y="769231"/>
            <a:ext cx="7323993" cy="461665"/>
          </a:xfrm>
          <a:prstGeom prst="rect">
            <a:avLst/>
          </a:prstGeom>
        </p:spPr>
        <p:txBody>
          <a:bodyPr wrap="square">
            <a:spAutoFit/>
          </a:bodyPr>
          <a:lstStyle/>
          <a:p>
            <a:pPr algn="ctr"/>
            <a:r>
              <a:rPr lang="bg-BG" sz="2400" b="1" dirty="0" smtClean="0"/>
              <a:t>Пловдив </a:t>
            </a:r>
            <a:r>
              <a:rPr lang="bg-BG" sz="2400" b="1" dirty="0" smtClean="0">
                <a:solidFill>
                  <a:srgbClr val="C00000"/>
                </a:solidFill>
              </a:rPr>
              <a:t>→</a:t>
            </a:r>
            <a:r>
              <a:rPr lang="bg-BG" sz="2400" b="1" dirty="0" smtClean="0"/>
              <a:t> Габрово </a:t>
            </a:r>
            <a:r>
              <a:rPr lang="bg-BG" sz="2400" b="1" dirty="0" smtClean="0">
                <a:solidFill>
                  <a:srgbClr val="C00000"/>
                </a:solidFill>
              </a:rPr>
              <a:t>→</a:t>
            </a:r>
            <a:r>
              <a:rPr lang="bg-BG" sz="2400" b="1" dirty="0" smtClean="0"/>
              <a:t> Велико Търново </a:t>
            </a:r>
            <a:r>
              <a:rPr lang="bg-BG" sz="2400" b="1" dirty="0" smtClean="0">
                <a:solidFill>
                  <a:srgbClr val="C00000"/>
                </a:solidFill>
              </a:rPr>
              <a:t>→</a:t>
            </a:r>
            <a:r>
              <a:rPr lang="bg-BG" sz="2400" b="1" dirty="0" smtClean="0"/>
              <a:t> Елена</a:t>
            </a:r>
            <a:endParaRPr lang="bg-BG" sz="2400"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47447"/>
            <a:ext cx="6711950" cy="4519244"/>
          </a:xfrm>
        </p:spPr>
      </p:pic>
    </p:spTree>
    <p:extLst>
      <p:ext uri="{BB962C8B-B14F-4D97-AF65-F5344CB8AC3E}">
        <p14:creationId xmlns:p14="http://schemas.microsoft.com/office/powerpoint/2010/main" val="2201672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a:xfrm>
            <a:off x="777240" y="1076302"/>
            <a:ext cx="4846320" cy="1682749"/>
          </a:xfrm>
        </p:spPr>
        <p:txBody>
          <a:bodyPr/>
          <a:lstStyle/>
          <a:p>
            <a:pPr>
              <a:lnSpc>
                <a:spcPct val="100000"/>
              </a:lnSpc>
            </a:pPr>
            <a:r>
              <a:rPr lang="bg-BG" sz="3200" dirty="0"/>
              <a:t>Богомилството в </a:t>
            </a:r>
            <a:r>
              <a:rPr lang="bg-BG" sz="3200" dirty="0" smtClean="0"/>
              <a:t>творчеството </a:t>
            </a:r>
            <a:r>
              <a:rPr lang="bg-BG" sz="3200" dirty="0"/>
              <a:t>на Емилиян Станев</a:t>
            </a:r>
            <a:r>
              <a:rPr lang="cs-CZ" sz="3200" dirty="0"/>
              <a:t/>
            </a:r>
            <a:br>
              <a:rPr lang="cs-CZ" sz="3200" dirty="0"/>
            </a:br>
            <a:r>
              <a:rPr lang="en-US" dirty="0"/>
              <a:t/>
            </a:r>
            <a:br>
              <a:rPr lang="en-US" dirty="0"/>
            </a:br>
            <a:endParaRPr lang="en-US" dirty="0"/>
          </a:p>
        </p:txBody>
      </p:sp>
      <p:sp>
        <p:nvSpPr>
          <p:cNvPr id="12" name="Footer Placeholder 11">
            <a:extLst>
              <a:ext uri="{FF2B5EF4-FFF2-40B4-BE49-F238E27FC236}">
                <a16:creationId xmlns:a16="http://schemas.microsoft.com/office/drawing/2014/main" id="{0D74F0DD-9277-50B0-68E1-220BA8344883}"/>
              </a:ext>
            </a:extLst>
          </p:cNvPr>
          <p:cNvSpPr>
            <a:spLocks noGrp="1"/>
          </p:cNvSpPr>
          <p:nvPr>
            <p:ph type="ftr" sz="quarter" idx="11"/>
          </p:nvPr>
        </p:nvSpPr>
        <p:spPr>
          <a:xfrm>
            <a:off x="411479" y="301752"/>
            <a:ext cx="3694355" cy="274320"/>
          </a:xfrm>
        </p:spPr>
        <p:txBody>
          <a:bodyPr/>
          <a:lstStyle/>
          <a:p>
            <a:r>
              <a:rPr lang="bg-BG" sz="1200" b="1" dirty="0">
                <a:effectLst/>
                <a:latin typeface="Times New Roman" panose="02020603050405020304" pitchFamily="18" charset="0"/>
                <a:ea typeface="Times New Roman" panose="02020603050405020304" pitchFamily="18" charset="0"/>
              </a:rPr>
              <a:t>Богомилсвото през призмата на Емилиян Станев</a:t>
            </a:r>
            <a:endParaRPr lang="en-PK" dirty="0"/>
          </a:p>
        </p:txBody>
      </p:sp>
      <p:sp>
        <p:nvSpPr>
          <p:cNvPr id="5" name="Text Placeholder 4">
            <a:extLst>
              <a:ext uri="{FF2B5EF4-FFF2-40B4-BE49-F238E27FC236}">
                <a16:creationId xmlns:a16="http://schemas.microsoft.com/office/drawing/2014/main" id="{3F16C050-0EBC-234C-AB93-E7868D85A2B0}"/>
              </a:ext>
            </a:extLst>
          </p:cNvPr>
          <p:cNvSpPr>
            <a:spLocks noGrp="1"/>
          </p:cNvSpPr>
          <p:nvPr>
            <p:ph type="body" sz="quarter" idx="15"/>
          </p:nvPr>
        </p:nvSpPr>
        <p:spPr>
          <a:xfrm>
            <a:off x="5747273" y="576072"/>
            <a:ext cx="5888915" cy="5546822"/>
          </a:xfrm>
        </p:spPr>
        <p:txBody>
          <a:bodyPr/>
          <a:lstStyle/>
          <a:p>
            <a:r>
              <a:rPr lang="bg-BG" sz="1800" dirty="0"/>
              <a:t>П</a:t>
            </a:r>
            <a:r>
              <a:rPr lang="ru-RU" sz="1800" dirty="0"/>
              <a:t>реди да започне да пише </a:t>
            </a:r>
            <a:r>
              <a:rPr lang="ru-RU" sz="1800" dirty="0" smtClean="0"/>
              <a:t>романите си, </a:t>
            </a:r>
            <a:r>
              <a:rPr lang="ru-RU" sz="1800" dirty="0"/>
              <a:t>Стан</a:t>
            </a:r>
            <a:r>
              <a:rPr lang="bg-BG" sz="1800" dirty="0"/>
              <a:t>ев</a:t>
            </a:r>
            <a:r>
              <a:rPr lang="ru-RU" sz="1800" dirty="0"/>
              <a:t> се запознава задълбочено с историческите </a:t>
            </a:r>
            <a:r>
              <a:rPr lang="ru-RU" sz="1800" dirty="0" smtClean="0"/>
              <a:t>източници.</a:t>
            </a:r>
            <a:endParaRPr lang="cs-CZ" sz="1800" dirty="0"/>
          </a:p>
          <a:p>
            <a:r>
              <a:rPr lang="ru-RU" sz="1800" dirty="0" smtClean="0"/>
              <a:t>Действието на „Легендата“ </a:t>
            </a:r>
            <a:r>
              <a:rPr lang="ru-RU" sz="1800" dirty="0"/>
              <a:t>се </a:t>
            </a:r>
            <a:r>
              <a:rPr lang="ru-RU" sz="1800" dirty="0" smtClean="0"/>
              <a:t>развива по </a:t>
            </a:r>
            <a:r>
              <a:rPr lang="ru-RU" sz="1800" dirty="0"/>
              <a:t>време на процеса срещу богомилите при цар </a:t>
            </a:r>
            <a:r>
              <a:rPr lang="ru-RU" sz="1800" dirty="0" smtClean="0"/>
              <a:t>Борил.</a:t>
            </a:r>
            <a:endParaRPr lang="ru-RU" sz="1800" dirty="0"/>
          </a:p>
          <a:p>
            <a:r>
              <a:rPr lang="ru-RU" sz="1800" dirty="0"/>
              <a:t>Станев систематично </a:t>
            </a:r>
            <a:r>
              <a:rPr lang="bg-BG" sz="1800" dirty="0">
                <a:effectLst/>
                <a:ea typeface="Times New Roman" panose="02020603050405020304" pitchFamily="18" charset="0"/>
              </a:rPr>
              <a:t>перифразира</a:t>
            </a:r>
            <a:r>
              <a:rPr lang="ru-RU" sz="1800" dirty="0"/>
              <a:t> </a:t>
            </a:r>
            <a:r>
              <a:rPr lang="ru-RU" sz="1800" dirty="0" smtClean="0"/>
              <a:t>мита </a:t>
            </a:r>
            <a:r>
              <a:rPr lang="ru-RU" sz="1800" dirty="0"/>
              <a:t>от „</a:t>
            </a:r>
            <a:r>
              <a:rPr lang="ru-RU" sz="1800" b="1" dirty="0"/>
              <a:t>Въпросите на Йоан</a:t>
            </a:r>
            <a:r>
              <a:rPr lang="ru-RU" sz="1800" dirty="0"/>
              <a:t>“, </a:t>
            </a:r>
            <a:r>
              <a:rPr lang="ru-RU" sz="1800" dirty="0" smtClean="0"/>
              <a:t>автентичен </a:t>
            </a:r>
            <a:r>
              <a:rPr lang="ru-RU" sz="1800" dirty="0"/>
              <a:t>източник за богомилската вяра и космология </a:t>
            </a:r>
            <a:r>
              <a:rPr lang="bg-BG" sz="1800" dirty="0" smtClean="0">
                <a:effectLst/>
                <a:ea typeface="Times New Roman" panose="02020603050405020304" pitchFamily="18" charset="0"/>
              </a:rPr>
              <a:t>(лат. </a:t>
            </a:r>
            <a:r>
              <a:rPr lang="bg-BG" sz="1800" dirty="0">
                <a:effectLst/>
                <a:ea typeface="Times New Roman" panose="02020603050405020304" pitchFamily="18" charset="0"/>
              </a:rPr>
              <a:t>Interrogatio Johannis</a:t>
            </a:r>
            <a:r>
              <a:rPr lang="cs-CZ" sz="1800" dirty="0">
                <a:effectLst/>
                <a:ea typeface="Times New Roman" panose="02020603050405020304" pitchFamily="18" charset="0"/>
              </a:rPr>
              <a:t>,</a:t>
            </a:r>
            <a:r>
              <a:rPr lang="bg-BG" sz="1800" dirty="0">
                <a:effectLst/>
                <a:ea typeface="Times New Roman" panose="02020603050405020304" pitchFamily="18" charset="0"/>
              </a:rPr>
              <a:t> известен също като „Тайната книга на богомилите“ в </a:t>
            </a:r>
            <a:r>
              <a:rPr lang="bg-BG" sz="1800" dirty="0" smtClean="0">
                <a:effectLst/>
                <a:ea typeface="Times New Roman" panose="02020603050405020304" pitchFamily="18" charset="0"/>
              </a:rPr>
              <a:t>сборника </a:t>
            </a:r>
            <a:r>
              <a:rPr lang="bg-BG" sz="1800" dirty="0">
                <a:effectLst/>
                <a:ea typeface="Times New Roman" panose="02020603050405020304" pitchFamily="18" charset="0"/>
              </a:rPr>
              <a:t>на Й. </a:t>
            </a:r>
            <a:r>
              <a:rPr lang="bg-BG" sz="1800" dirty="0" smtClean="0">
                <a:effectLst/>
                <a:ea typeface="Times New Roman" panose="02020603050405020304" pitchFamily="18" charset="0"/>
              </a:rPr>
              <a:t>Иванов, 1925</a:t>
            </a:r>
            <a:r>
              <a:rPr lang="cs-CZ" sz="1800" dirty="0" smtClean="0"/>
              <a:t>)</a:t>
            </a:r>
            <a:r>
              <a:rPr lang="bg-BG" sz="1800" dirty="0" smtClean="0"/>
              <a:t>.</a:t>
            </a:r>
            <a:endParaRPr lang="ru-RU" sz="1800" dirty="0"/>
          </a:p>
          <a:p>
            <a:r>
              <a:rPr lang="ru-RU" sz="1800" dirty="0"/>
              <a:t>В</a:t>
            </a:r>
            <a:r>
              <a:rPr lang="ru-RU" sz="1800" dirty="0" smtClean="0"/>
              <a:t> </a:t>
            </a:r>
            <a:r>
              <a:rPr lang="ru-RU" sz="1800" dirty="0"/>
              <a:t>романа е представен и друг, напълно фиктивен мит за произхода на света и </a:t>
            </a:r>
            <a:r>
              <a:rPr lang="ru-RU" sz="1800" dirty="0" smtClean="0"/>
              <a:t>човека. </a:t>
            </a:r>
            <a:endParaRPr lang="ru-RU" sz="1800" dirty="0"/>
          </a:p>
          <a:p>
            <a:endParaRPr lang="bg-BG" sz="1800" dirty="0"/>
          </a:p>
          <a:p>
            <a:pPr marL="0" indent="0">
              <a:buNone/>
            </a:pPr>
            <a:endParaRPr lang="bg-BG" sz="1800" dirty="0"/>
          </a:p>
          <a:p>
            <a:endParaRPr lang="en-US" dirty="0"/>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p:txBody>
          <a:bodyPr/>
          <a:lstStyle/>
          <a:p>
            <a:fld id="{5BFCF61C-3B18-4C03-8326-CC3B32D710C9}" type="slidenum">
              <a:rPr lang="en-US" smtClean="0"/>
              <a:pPr/>
              <a:t>30</a:t>
            </a:fld>
            <a:endParaRPr lang="en-US"/>
          </a:p>
        </p:txBody>
      </p:sp>
      <p:sp>
        <p:nvSpPr>
          <p:cNvPr id="3" name="Title 1">
            <a:extLst>
              <a:ext uri="{FF2B5EF4-FFF2-40B4-BE49-F238E27FC236}">
                <a16:creationId xmlns:a16="http://schemas.microsoft.com/office/drawing/2014/main" id="{28D8A08D-9C6B-B679-738D-68F14F4544FA}"/>
              </a:ext>
            </a:extLst>
          </p:cNvPr>
          <p:cNvSpPr txBox="1">
            <a:spLocks/>
          </p:cNvSpPr>
          <p:nvPr/>
        </p:nvSpPr>
        <p:spPr>
          <a:xfrm>
            <a:off x="411479" y="1165949"/>
            <a:ext cx="4846320" cy="168274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a:lnSpc>
                <a:spcPct val="100000"/>
              </a:lnSpc>
            </a:pPr>
            <a:r>
              <a:rPr lang="bg-BG" sz="2400" b="1" dirty="0"/>
              <a:t>4.</a:t>
            </a:r>
            <a:r>
              <a:rPr lang="en-US" dirty="0"/>
              <a:t/>
            </a:r>
            <a:br>
              <a:rPr lang="en-US" dirty="0"/>
            </a:br>
            <a:endParaRPr lang="en-US" dirty="0"/>
          </a:p>
        </p:txBody>
      </p:sp>
      <p:sp>
        <p:nvSpPr>
          <p:cNvPr id="6" name="Title 1">
            <a:extLst>
              <a:ext uri="{FF2B5EF4-FFF2-40B4-BE49-F238E27FC236}">
                <a16:creationId xmlns:a16="http://schemas.microsoft.com/office/drawing/2014/main" id="{3755DDB6-6D19-5ECF-579C-6775768068F9}"/>
              </a:ext>
            </a:extLst>
          </p:cNvPr>
          <p:cNvSpPr txBox="1">
            <a:spLocks/>
          </p:cNvSpPr>
          <p:nvPr/>
        </p:nvSpPr>
        <p:spPr>
          <a:xfrm>
            <a:off x="777240" y="3348928"/>
            <a:ext cx="4846320" cy="1489686"/>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a:lnSpc>
                <a:spcPct val="100000"/>
              </a:lnSpc>
            </a:pPr>
            <a:r>
              <a:rPr lang="bg-BG" sz="3200" b="1" dirty="0"/>
              <a:t>Легенда за Сибин, </a:t>
            </a:r>
            <a:r>
              <a:rPr lang="bg-BG" sz="3200" dirty="0"/>
              <a:t>преславския княз</a:t>
            </a:r>
            <a:r>
              <a:rPr lang="cs-CZ" sz="3200" dirty="0"/>
              <a:t/>
            </a:r>
            <a:br>
              <a:rPr lang="cs-CZ" sz="3200" dirty="0"/>
            </a:br>
            <a:r>
              <a:rPr lang="en-US" dirty="0"/>
              <a:t/>
            </a:r>
            <a:br>
              <a:rPr lang="en-US" dirty="0"/>
            </a:br>
            <a:endParaRPr lang="en-US" dirty="0"/>
          </a:p>
        </p:txBody>
      </p:sp>
    </p:spTree>
    <p:extLst>
      <p:ext uri="{BB962C8B-B14F-4D97-AF65-F5344CB8AC3E}">
        <p14:creationId xmlns:p14="http://schemas.microsoft.com/office/powerpoint/2010/main" val="2332942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a:xfrm>
            <a:off x="777240" y="1076302"/>
            <a:ext cx="4846320" cy="1682749"/>
          </a:xfrm>
        </p:spPr>
        <p:txBody>
          <a:bodyPr/>
          <a:lstStyle/>
          <a:p>
            <a:pPr>
              <a:lnSpc>
                <a:spcPct val="100000"/>
              </a:lnSpc>
            </a:pPr>
            <a:r>
              <a:rPr lang="bg-BG" sz="3200" dirty="0"/>
              <a:t>Богомилството в </a:t>
            </a:r>
            <a:r>
              <a:rPr lang="bg-BG" sz="3200" dirty="0" smtClean="0"/>
              <a:t>творчеството </a:t>
            </a:r>
            <a:r>
              <a:rPr lang="bg-BG" sz="3200" dirty="0"/>
              <a:t>на Емилиян Станев</a:t>
            </a:r>
            <a:r>
              <a:rPr lang="cs-CZ" sz="3200" dirty="0"/>
              <a:t/>
            </a:r>
            <a:br>
              <a:rPr lang="cs-CZ" sz="3200" dirty="0"/>
            </a:br>
            <a:r>
              <a:rPr lang="en-US" dirty="0"/>
              <a:t/>
            </a:r>
            <a:br>
              <a:rPr lang="en-US" dirty="0"/>
            </a:br>
            <a:endParaRPr lang="en-US" dirty="0"/>
          </a:p>
        </p:txBody>
      </p:sp>
      <p:sp>
        <p:nvSpPr>
          <p:cNvPr id="12" name="Footer Placeholder 11">
            <a:extLst>
              <a:ext uri="{FF2B5EF4-FFF2-40B4-BE49-F238E27FC236}">
                <a16:creationId xmlns:a16="http://schemas.microsoft.com/office/drawing/2014/main" id="{0D74F0DD-9277-50B0-68E1-220BA8344883}"/>
              </a:ext>
            </a:extLst>
          </p:cNvPr>
          <p:cNvSpPr>
            <a:spLocks noGrp="1"/>
          </p:cNvSpPr>
          <p:nvPr>
            <p:ph type="ftr" sz="quarter" idx="11"/>
          </p:nvPr>
        </p:nvSpPr>
        <p:spPr>
          <a:xfrm>
            <a:off x="411479" y="301752"/>
            <a:ext cx="369435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F16C050-0EBC-234C-AB93-E7868D85A2B0}"/>
              </a:ext>
            </a:extLst>
          </p:cNvPr>
          <p:cNvSpPr>
            <a:spLocks noGrp="1"/>
          </p:cNvSpPr>
          <p:nvPr>
            <p:ph type="body" sz="quarter" idx="15"/>
          </p:nvPr>
        </p:nvSpPr>
        <p:spPr>
          <a:xfrm>
            <a:off x="6112764" y="1165949"/>
            <a:ext cx="4846320" cy="5546822"/>
          </a:xfrm>
        </p:spPr>
        <p:txBody>
          <a:bodyPr/>
          <a:lstStyle/>
          <a:p>
            <a:r>
              <a:rPr lang="ru-RU" sz="1800" dirty="0" smtClean="0"/>
              <a:t>Хронологично </a:t>
            </a:r>
            <a:r>
              <a:rPr lang="ru-RU" sz="1800" dirty="0"/>
              <a:t>продължение </a:t>
            </a:r>
            <a:r>
              <a:rPr lang="ru-RU" sz="1800" dirty="0" smtClean="0"/>
              <a:t>или своеобразен </a:t>
            </a:r>
            <a:r>
              <a:rPr lang="ru-RU" sz="1800" dirty="0"/>
              <a:t>послепис на </a:t>
            </a:r>
            <a:r>
              <a:rPr lang="ru-RU" sz="1800" dirty="0" smtClean="0"/>
              <a:t>„Легенда за Сибин“. Незавършено </a:t>
            </a:r>
            <a:r>
              <a:rPr lang="ru-RU" sz="1800" dirty="0"/>
              <a:t>произведение, </a:t>
            </a:r>
            <a:r>
              <a:rPr lang="ru-RU" sz="1800" dirty="0" smtClean="0"/>
              <a:t>по-скоро новела.</a:t>
            </a:r>
            <a:endParaRPr lang="cs-CZ" sz="1800" dirty="0"/>
          </a:p>
          <a:p>
            <a:r>
              <a:rPr lang="ru-RU" sz="1800" dirty="0"/>
              <a:t>Станев описва съдбата на едно измислено богомилско </a:t>
            </a:r>
            <a:r>
              <a:rPr lang="ru-RU" sz="1800" dirty="0" smtClean="0"/>
              <a:t>селище, </a:t>
            </a:r>
            <a:r>
              <a:rPr lang="ru-RU" sz="1800" dirty="0"/>
              <a:t>но не включва конкретни събития или реални исторически </a:t>
            </a:r>
            <a:r>
              <a:rPr lang="ru-RU" sz="1800" dirty="0" smtClean="0"/>
              <a:t>личности.</a:t>
            </a:r>
            <a:endParaRPr lang="cs-CZ" sz="1800" dirty="0"/>
          </a:p>
          <a:p>
            <a:r>
              <a:rPr lang="ru-RU" sz="1800" dirty="0"/>
              <a:t>Основният мотив е борбата за влияние и власт в </a:t>
            </a:r>
            <a:r>
              <a:rPr lang="ru-RU" sz="1800" dirty="0" smtClean="0"/>
              <a:t>общността.</a:t>
            </a:r>
            <a:endParaRPr lang="cs-CZ" sz="1800" dirty="0"/>
          </a:p>
          <a:p>
            <a:endParaRPr lang="bg-BG" sz="1800" dirty="0"/>
          </a:p>
          <a:p>
            <a:pPr marL="0" indent="0">
              <a:buNone/>
            </a:pPr>
            <a:endParaRPr lang="bg-BG" sz="1800" dirty="0"/>
          </a:p>
          <a:p>
            <a:endParaRPr lang="en-US" dirty="0"/>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3" name="Title 1">
            <a:extLst>
              <a:ext uri="{FF2B5EF4-FFF2-40B4-BE49-F238E27FC236}">
                <a16:creationId xmlns:a16="http://schemas.microsoft.com/office/drawing/2014/main" id="{28D8A08D-9C6B-B679-738D-68F14F4544FA}"/>
              </a:ext>
            </a:extLst>
          </p:cNvPr>
          <p:cNvSpPr txBox="1">
            <a:spLocks/>
          </p:cNvSpPr>
          <p:nvPr/>
        </p:nvSpPr>
        <p:spPr>
          <a:xfrm>
            <a:off x="411479" y="1165949"/>
            <a:ext cx="4846320" cy="168274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400" b="1" i="0" u="none" strike="noStrike" kern="1200" cap="all" spc="0" normalizeH="0" baseline="0" noProof="0" dirty="0">
                <a:ln>
                  <a:noFill/>
                </a:ln>
                <a:solidFill>
                  <a:srgbClr val="3B4546"/>
                </a:solidFill>
                <a:effectLst/>
                <a:uLnTx/>
                <a:uFillTx/>
                <a:latin typeface="Arial"/>
                <a:ea typeface="+mj-ea"/>
                <a:cs typeface="+mj-cs"/>
              </a:rPr>
              <a:t>4.</a:t>
            </a:r>
            <a:r>
              <a:rPr kumimoji="0" lang="en-US" sz="5000" b="0" i="0" u="none" strike="noStrike" kern="1200" cap="all" spc="0" normalizeH="0" baseline="0" noProof="0" dirty="0">
                <a:ln>
                  <a:noFill/>
                </a:ln>
                <a:solidFill>
                  <a:srgbClr val="3B4546"/>
                </a:solidFill>
                <a:effectLst/>
                <a:uLnTx/>
                <a:uFillTx/>
                <a:latin typeface="Arial"/>
                <a:ea typeface="+mj-ea"/>
                <a:cs typeface="+mj-cs"/>
              </a:rPr>
              <a:t/>
            </a:r>
            <a:br>
              <a:rPr kumimoji="0" lang="en-US" sz="5000" b="0" i="0" u="none" strike="noStrike" kern="1200" cap="all" spc="0" normalizeH="0" baseline="0" noProof="0" dirty="0">
                <a:ln>
                  <a:noFill/>
                </a:ln>
                <a:solidFill>
                  <a:srgbClr val="3B4546"/>
                </a:solidFill>
                <a:effectLst/>
                <a:uLnTx/>
                <a:uFillTx/>
                <a:latin typeface="Arial"/>
                <a:ea typeface="+mj-ea"/>
                <a:cs typeface="+mj-cs"/>
              </a:rPr>
            </a:b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
        <p:nvSpPr>
          <p:cNvPr id="6" name="Title 1">
            <a:extLst>
              <a:ext uri="{FF2B5EF4-FFF2-40B4-BE49-F238E27FC236}">
                <a16:creationId xmlns:a16="http://schemas.microsoft.com/office/drawing/2014/main" id="{3755DDB6-6D19-5ECF-579C-6775768068F9}"/>
              </a:ext>
            </a:extLst>
          </p:cNvPr>
          <p:cNvSpPr txBox="1">
            <a:spLocks/>
          </p:cNvSpPr>
          <p:nvPr/>
        </p:nvSpPr>
        <p:spPr>
          <a:xfrm>
            <a:off x="777240" y="3348928"/>
            <a:ext cx="4846320" cy="1489686"/>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3200" b="1" i="0" u="none" strike="noStrike" kern="1200" cap="all" spc="0" normalizeH="0" baseline="0" noProof="0" dirty="0">
                <a:ln>
                  <a:noFill/>
                </a:ln>
                <a:solidFill>
                  <a:srgbClr val="3B4546"/>
                </a:solidFill>
                <a:effectLst/>
                <a:uLnTx/>
                <a:uFillTx/>
                <a:latin typeface="Arial"/>
                <a:ea typeface="+mj-ea"/>
                <a:cs typeface="+mj-cs"/>
              </a:rPr>
              <a:t>Тихик и назарий</a:t>
            </a:r>
            <a:r>
              <a:rPr kumimoji="0" lang="en-US" sz="5000" b="0" i="0" u="none" strike="noStrike" kern="1200" cap="all" spc="0" normalizeH="0" baseline="0" noProof="0" dirty="0">
                <a:ln>
                  <a:noFill/>
                </a:ln>
                <a:solidFill>
                  <a:srgbClr val="3B4546"/>
                </a:solidFill>
                <a:effectLst/>
                <a:uLnTx/>
                <a:uFillTx/>
                <a:latin typeface="Arial"/>
                <a:ea typeface="+mj-ea"/>
                <a:cs typeface="+mj-cs"/>
              </a:rPr>
              <a:t/>
            </a:r>
            <a:br>
              <a:rPr kumimoji="0" lang="en-US" sz="5000" b="0" i="0" u="none" strike="noStrike" kern="1200" cap="all" spc="0" normalizeH="0" baseline="0" noProof="0" dirty="0">
                <a:ln>
                  <a:noFill/>
                </a:ln>
                <a:solidFill>
                  <a:srgbClr val="3B4546"/>
                </a:solidFill>
                <a:effectLst/>
                <a:uLnTx/>
                <a:uFillTx/>
                <a:latin typeface="Arial"/>
                <a:ea typeface="+mj-ea"/>
                <a:cs typeface="+mj-cs"/>
              </a:rPr>
            </a:b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Tree>
    <p:extLst>
      <p:ext uri="{BB962C8B-B14F-4D97-AF65-F5344CB8AC3E}">
        <p14:creationId xmlns:p14="http://schemas.microsoft.com/office/powerpoint/2010/main" val="3807225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a:xfrm>
            <a:off x="777240" y="1076302"/>
            <a:ext cx="4846320" cy="1682749"/>
          </a:xfrm>
        </p:spPr>
        <p:txBody>
          <a:bodyPr/>
          <a:lstStyle/>
          <a:p>
            <a:pPr>
              <a:lnSpc>
                <a:spcPct val="100000"/>
              </a:lnSpc>
            </a:pPr>
            <a:r>
              <a:rPr lang="bg-BG" sz="3200" dirty="0"/>
              <a:t>Богомилството в </a:t>
            </a:r>
            <a:r>
              <a:rPr lang="bg-BG" sz="3200" dirty="0" smtClean="0"/>
              <a:t>творчеството </a:t>
            </a:r>
            <a:r>
              <a:rPr lang="bg-BG" sz="3200" dirty="0"/>
              <a:t>на Емилиян Станев</a:t>
            </a:r>
            <a:r>
              <a:rPr lang="cs-CZ" sz="3200" dirty="0"/>
              <a:t/>
            </a:r>
            <a:br>
              <a:rPr lang="cs-CZ" sz="3200" dirty="0"/>
            </a:br>
            <a:r>
              <a:rPr lang="en-US" dirty="0"/>
              <a:t/>
            </a:r>
            <a:br>
              <a:rPr lang="en-US" dirty="0"/>
            </a:br>
            <a:endParaRPr lang="en-US" dirty="0"/>
          </a:p>
        </p:txBody>
      </p:sp>
      <p:sp>
        <p:nvSpPr>
          <p:cNvPr id="12" name="Footer Placeholder 11">
            <a:extLst>
              <a:ext uri="{FF2B5EF4-FFF2-40B4-BE49-F238E27FC236}">
                <a16:creationId xmlns:a16="http://schemas.microsoft.com/office/drawing/2014/main" id="{0D74F0DD-9277-50B0-68E1-220BA8344883}"/>
              </a:ext>
            </a:extLst>
          </p:cNvPr>
          <p:cNvSpPr>
            <a:spLocks noGrp="1"/>
          </p:cNvSpPr>
          <p:nvPr>
            <p:ph type="ftr" sz="quarter" idx="11"/>
          </p:nvPr>
        </p:nvSpPr>
        <p:spPr>
          <a:xfrm>
            <a:off x="411479" y="301752"/>
            <a:ext cx="369435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F16C050-0EBC-234C-AB93-E7868D85A2B0}"/>
              </a:ext>
            </a:extLst>
          </p:cNvPr>
          <p:cNvSpPr>
            <a:spLocks noGrp="1"/>
          </p:cNvSpPr>
          <p:nvPr>
            <p:ph type="body" sz="quarter" idx="15"/>
          </p:nvPr>
        </p:nvSpPr>
        <p:spPr>
          <a:xfrm>
            <a:off x="5989320" y="576072"/>
            <a:ext cx="5888915" cy="5546822"/>
          </a:xfrm>
        </p:spPr>
        <p:txBody>
          <a:bodyPr/>
          <a:lstStyle/>
          <a:p>
            <a:endParaRPr lang="bg-BG" sz="1800" dirty="0"/>
          </a:p>
          <a:p>
            <a:pPr marL="0" indent="0">
              <a:buNone/>
            </a:pPr>
            <a:endParaRPr lang="bg-BG" sz="1800" dirty="0"/>
          </a:p>
          <a:p>
            <a:endParaRPr lang="en-US" dirty="0"/>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3" name="Title 1">
            <a:extLst>
              <a:ext uri="{FF2B5EF4-FFF2-40B4-BE49-F238E27FC236}">
                <a16:creationId xmlns:a16="http://schemas.microsoft.com/office/drawing/2014/main" id="{28D8A08D-9C6B-B679-738D-68F14F4544FA}"/>
              </a:ext>
            </a:extLst>
          </p:cNvPr>
          <p:cNvSpPr txBox="1">
            <a:spLocks/>
          </p:cNvSpPr>
          <p:nvPr/>
        </p:nvSpPr>
        <p:spPr>
          <a:xfrm>
            <a:off x="411479" y="1165949"/>
            <a:ext cx="4846320" cy="168274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400" b="1" i="0" u="none" strike="noStrike" kern="1200" cap="all" spc="0" normalizeH="0" baseline="0" noProof="0" dirty="0">
                <a:ln>
                  <a:noFill/>
                </a:ln>
                <a:solidFill>
                  <a:srgbClr val="3B4546"/>
                </a:solidFill>
                <a:effectLst/>
                <a:uLnTx/>
                <a:uFillTx/>
                <a:latin typeface="Arial"/>
                <a:ea typeface="+mj-ea"/>
                <a:cs typeface="+mj-cs"/>
              </a:rPr>
              <a:t>4.</a:t>
            </a:r>
            <a:r>
              <a:rPr kumimoji="0" lang="en-US" sz="5000" b="0" i="0" u="none" strike="noStrike" kern="1200" cap="all" spc="0" normalizeH="0" baseline="0" noProof="0" dirty="0">
                <a:ln>
                  <a:noFill/>
                </a:ln>
                <a:solidFill>
                  <a:srgbClr val="3B4546"/>
                </a:solidFill>
                <a:effectLst/>
                <a:uLnTx/>
                <a:uFillTx/>
                <a:latin typeface="Arial"/>
                <a:ea typeface="+mj-ea"/>
                <a:cs typeface="+mj-cs"/>
              </a:rPr>
              <a:t/>
            </a:r>
            <a:br>
              <a:rPr kumimoji="0" lang="en-US" sz="5000" b="0" i="0" u="none" strike="noStrike" kern="1200" cap="all" spc="0" normalizeH="0" baseline="0" noProof="0" dirty="0">
                <a:ln>
                  <a:noFill/>
                </a:ln>
                <a:solidFill>
                  <a:srgbClr val="3B4546"/>
                </a:solidFill>
                <a:effectLst/>
                <a:uLnTx/>
                <a:uFillTx/>
                <a:latin typeface="Arial"/>
                <a:ea typeface="+mj-ea"/>
                <a:cs typeface="+mj-cs"/>
              </a:rPr>
            </a:b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
        <p:nvSpPr>
          <p:cNvPr id="6" name="Title 1">
            <a:extLst>
              <a:ext uri="{FF2B5EF4-FFF2-40B4-BE49-F238E27FC236}">
                <a16:creationId xmlns:a16="http://schemas.microsoft.com/office/drawing/2014/main" id="{3755DDB6-6D19-5ECF-579C-6775768068F9}"/>
              </a:ext>
            </a:extLst>
          </p:cNvPr>
          <p:cNvSpPr txBox="1">
            <a:spLocks/>
          </p:cNvSpPr>
          <p:nvPr/>
        </p:nvSpPr>
        <p:spPr>
          <a:xfrm>
            <a:off x="777240" y="3348928"/>
            <a:ext cx="4846320" cy="1489686"/>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3200" b="1" i="0" u="none" strike="noStrike" kern="1200" cap="all" spc="0" normalizeH="0" baseline="0" noProof="0" dirty="0">
                <a:ln>
                  <a:noFill/>
                </a:ln>
                <a:solidFill>
                  <a:srgbClr val="3B4546"/>
                </a:solidFill>
                <a:effectLst/>
                <a:uLnTx/>
                <a:uFillTx/>
                <a:latin typeface="Arial"/>
                <a:ea typeface="+mj-ea"/>
                <a:cs typeface="+mj-cs"/>
              </a:rPr>
              <a:t>Антихрист</a:t>
            </a: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
        <p:nvSpPr>
          <p:cNvPr id="4" name="Text Placeholder 4">
            <a:extLst>
              <a:ext uri="{FF2B5EF4-FFF2-40B4-BE49-F238E27FC236}">
                <a16:creationId xmlns:a16="http://schemas.microsoft.com/office/drawing/2014/main" id="{03B5C73B-4A4F-C5D5-5EDC-B3A7AF44819E}"/>
              </a:ext>
            </a:extLst>
          </p:cNvPr>
          <p:cNvSpPr txBox="1">
            <a:spLocks/>
          </p:cNvSpPr>
          <p:nvPr/>
        </p:nvSpPr>
        <p:spPr>
          <a:xfrm>
            <a:off x="6141720" y="728472"/>
            <a:ext cx="5888915" cy="5546822"/>
          </a:xfrm>
          <a:prstGeom prst="rect">
            <a:avLst/>
          </a:prstGeom>
        </p:spPr>
        <p:txBody>
          <a:bodyPr vert="horz" lIns="91440" tIns="45720" rIns="91440" bIns="45720" rtlCol="0">
            <a:noAutofit/>
          </a:bodyPr>
          <a:lstStyle>
            <a:lvl1pPr marL="283464"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1pPr>
            <a:lvl2pPr marL="6858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2pPr>
            <a:lvl3pPr marL="11430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3pPr>
            <a:lvl4pPr marL="16002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4pPr>
            <a:lvl5pPr marL="2057400" indent="-283464" algn="l" defTabSz="914400" rtl="0" eaLnBrk="1" latinLnBrk="0" hangingPunct="1">
              <a:lnSpc>
                <a:spcPct val="15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marR="0" lvl="0" indent="-283464"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bg-BG" sz="1800" b="0" i="0" u="none" strike="noStrike" kern="1200" cap="none" spc="0" normalizeH="0" baseline="0" noProof="0" dirty="0">
              <a:ln>
                <a:noFill/>
              </a:ln>
              <a:solidFill>
                <a:srgbClr val="3B4546"/>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bg-BG" sz="1800" b="0" i="0" u="none" strike="noStrike" kern="1200" cap="none" spc="0" normalizeH="0" baseline="0" noProof="0" dirty="0">
              <a:ln>
                <a:noFill/>
              </a:ln>
              <a:solidFill>
                <a:srgbClr val="3B4546"/>
              </a:solidFill>
              <a:effectLst/>
              <a:uLnTx/>
              <a:uFillTx/>
              <a:latin typeface="Arial"/>
              <a:ea typeface="+mn-ea"/>
              <a:cs typeface="+mn-cs"/>
            </a:endParaRPr>
          </a:p>
          <a:p>
            <a:pPr marL="283464" marR="0" lvl="0" indent="-283464"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B4546"/>
              </a:solidFill>
              <a:effectLst/>
              <a:uLnTx/>
              <a:uFillTx/>
              <a:latin typeface="Arial"/>
              <a:ea typeface="+mn-ea"/>
              <a:cs typeface="+mn-cs"/>
            </a:endParaRPr>
          </a:p>
        </p:txBody>
      </p:sp>
      <p:sp>
        <p:nvSpPr>
          <p:cNvPr id="7" name="TextovéPole 6">
            <a:extLst>
              <a:ext uri="{FF2B5EF4-FFF2-40B4-BE49-F238E27FC236}">
                <a16:creationId xmlns:a16="http://schemas.microsoft.com/office/drawing/2014/main" id="{CE14F4DB-38D1-B267-8A54-1A78601956B8}"/>
              </a:ext>
            </a:extLst>
          </p:cNvPr>
          <p:cNvSpPr txBox="1"/>
          <p:nvPr/>
        </p:nvSpPr>
        <p:spPr>
          <a:xfrm>
            <a:off x="5410199" y="582705"/>
            <a:ext cx="5813613" cy="590931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Главният герой Еньо е неразривно свързан със съдбата на столицата </a:t>
            </a:r>
            <a:r>
              <a:rPr kumimoji="0" lang="bg-BG" sz="1800" b="0" i="0" u="none" strike="noStrike" kern="1200" cap="none" spc="0" normalizeH="0" baseline="0" noProof="0" dirty="0" smtClean="0">
                <a:ln>
                  <a:noFill/>
                </a:ln>
                <a:solidFill>
                  <a:srgbClr val="000000"/>
                </a:solidFill>
                <a:effectLst/>
                <a:uLnTx/>
                <a:uFillTx/>
                <a:latin typeface="Arial"/>
                <a:ea typeface="Times New Roman" panose="02020603050405020304" pitchFamily="18" charset="0"/>
                <a:cs typeface="+mn-cs"/>
              </a:rPr>
              <a:t>Търново.</a:t>
            </a:r>
            <a:endPar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На преден план </a:t>
            </a:r>
            <a:r>
              <a:rPr kumimoji="0" lang="bg-BG" sz="1800" b="0" i="0" u="none" strike="noStrike" kern="1200" cap="none" spc="0" normalizeH="0" baseline="0" noProof="0" dirty="0" smtClean="0">
                <a:ln>
                  <a:noFill/>
                </a:ln>
                <a:solidFill>
                  <a:srgbClr val="000000"/>
                </a:solidFill>
                <a:effectLst/>
                <a:uLnTx/>
                <a:uFillTx/>
                <a:latin typeface="Arial"/>
                <a:ea typeface="Times New Roman" panose="02020603050405020304" pitchFamily="18" charset="0"/>
                <a:cs typeface="+mn-cs"/>
              </a:rPr>
              <a:t>са представени конкретни </a:t>
            </a: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исторически събития и реални </a:t>
            </a:r>
            <a:r>
              <a:rPr kumimoji="0" lang="bg-BG" sz="1800" b="0" i="0" u="none" strike="noStrike" kern="1200" cap="none" spc="0" normalizeH="0" baseline="0" noProof="0" dirty="0" smtClean="0">
                <a:ln>
                  <a:noFill/>
                </a:ln>
                <a:solidFill>
                  <a:srgbClr val="000000"/>
                </a:solidFill>
                <a:effectLst/>
                <a:uLnTx/>
                <a:uFillTx/>
                <a:latin typeface="Arial"/>
                <a:ea typeface="Times New Roman" panose="02020603050405020304" pitchFamily="18" charset="0"/>
                <a:cs typeface="+mn-cs"/>
              </a:rPr>
              <a:t>личности от </a:t>
            </a: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последните десетилетия преди окончателното падане на Второто българско царство.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Станев </a:t>
            </a:r>
            <a:r>
              <a:rPr kumimoji="0" lang="bg-BG" sz="1800" b="0" i="0" u="none" strike="noStrike" kern="1200" cap="none" spc="0" normalizeH="0" baseline="0" noProof="0" dirty="0" smtClean="0">
                <a:ln>
                  <a:noFill/>
                </a:ln>
                <a:solidFill>
                  <a:srgbClr val="000000"/>
                </a:solidFill>
                <a:effectLst/>
                <a:uLnTx/>
                <a:uFillTx/>
                <a:latin typeface="Arial"/>
                <a:ea typeface="Times New Roman" panose="02020603050405020304" pitchFamily="18" charset="0"/>
                <a:cs typeface="+mn-cs"/>
              </a:rPr>
              <a:t>изобразява богата </a:t>
            </a: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мозайка </a:t>
            </a:r>
            <a:r>
              <a:rPr kumimoji="0" lang="bg-BG" sz="1800" b="0" i="0" u="none" strike="noStrike" kern="1200" cap="none" spc="0" normalizeH="0" baseline="0" noProof="0" dirty="0" smtClean="0">
                <a:ln>
                  <a:noFill/>
                </a:ln>
                <a:solidFill>
                  <a:srgbClr val="000000"/>
                </a:solidFill>
                <a:effectLst/>
                <a:uLnTx/>
                <a:uFillTx/>
                <a:latin typeface="Arial"/>
                <a:ea typeface="Times New Roman" panose="02020603050405020304" pitchFamily="18" charset="0"/>
                <a:cs typeface="+mn-cs"/>
              </a:rPr>
              <a:t>от </a:t>
            </a: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религиозни течения, които съществуват в България по това време. Богомилството е представено в </a:t>
            </a:r>
            <a:r>
              <a:rPr kumimoji="0" lang="bg-BG" sz="1800" b="0" i="0" u="none" strike="noStrike" kern="1200" cap="none" spc="0" normalizeH="0" baseline="0" noProof="0" dirty="0" smtClean="0">
                <a:ln>
                  <a:noFill/>
                </a:ln>
                <a:solidFill>
                  <a:srgbClr val="000000"/>
                </a:solidFill>
                <a:effectLst/>
                <a:uLnTx/>
                <a:uFillTx/>
                <a:latin typeface="Arial"/>
                <a:ea typeface="Times New Roman" panose="02020603050405020304" pitchFamily="18" charset="0"/>
                <a:cs typeface="+mn-cs"/>
              </a:rPr>
              <a:t>упадъчния му стадий през </a:t>
            </a:r>
            <a:r>
              <a:rPr kumimoji="0" lang="bg-BG"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XIV в.</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Еньо</a:t>
            </a:r>
            <a:r>
              <a:rPr kumimoji="0" lang="ru-RU"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 преминава през няколко етапа на </a:t>
            </a:r>
            <a:r>
              <a:rPr kumimoji="0" lang="ru-RU" sz="1800" b="0" i="0" u="none" strike="noStrike" kern="1200" cap="none" spc="0" normalizeH="0" baseline="0" noProof="0" dirty="0" smtClean="0">
                <a:ln>
                  <a:noFill/>
                </a:ln>
                <a:solidFill>
                  <a:srgbClr val="000000"/>
                </a:solidFill>
                <a:effectLst/>
                <a:uLnTx/>
                <a:uFillTx/>
                <a:latin typeface="Arial"/>
                <a:ea typeface="Times New Roman" panose="02020603050405020304" pitchFamily="18" charset="0"/>
                <a:cs typeface="+mn-cs"/>
              </a:rPr>
              <a:t>духовно </a:t>
            </a:r>
            <a:r>
              <a:rPr kumimoji="0" lang="ru-RU"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развитие: учението на исихазма, еретични учения, отхвърляне на първоначалната вяра и търсене на индивидуален път.</a:t>
            </a:r>
            <a:endParaRPr kumimoji="0" lang="cs-CZ"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435118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93CE-9363-72CB-FD40-73A65C0DCC57}"/>
              </a:ext>
            </a:extLst>
          </p:cNvPr>
          <p:cNvSpPr>
            <a:spLocks noGrp="1"/>
          </p:cNvSpPr>
          <p:nvPr>
            <p:ph type="title"/>
          </p:nvPr>
        </p:nvSpPr>
        <p:spPr>
          <a:xfrm>
            <a:off x="777240" y="1076302"/>
            <a:ext cx="4846320" cy="1682749"/>
          </a:xfrm>
        </p:spPr>
        <p:txBody>
          <a:bodyPr/>
          <a:lstStyle/>
          <a:p>
            <a:pPr>
              <a:lnSpc>
                <a:spcPct val="100000"/>
              </a:lnSpc>
            </a:pPr>
            <a:r>
              <a:rPr lang="bg-BG" sz="2800" b="1" dirty="0"/>
              <a:t>Килифарево</a:t>
            </a:r>
            <a:r>
              <a:rPr lang="bg-BG" sz="2800" dirty="0"/>
              <a:t> като център на исихазма</a:t>
            </a:r>
            <a:r>
              <a:rPr lang="en-US" sz="1200" dirty="0"/>
              <a:t/>
            </a:r>
            <a:br>
              <a:rPr lang="en-US" sz="1200" dirty="0"/>
            </a:br>
            <a:r>
              <a:rPr lang="cs-CZ" sz="3200" dirty="0"/>
              <a:t/>
            </a:r>
            <a:br>
              <a:rPr lang="cs-CZ" sz="3200" dirty="0"/>
            </a:br>
            <a:r>
              <a:rPr lang="en-US" dirty="0"/>
              <a:t/>
            </a:r>
            <a:br>
              <a:rPr lang="en-US" dirty="0"/>
            </a:br>
            <a:endParaRPr lang="en-US" dirty="0"/>
          </a:p>
        </p:txBody>
      </p:sp>
      <p:sp>
        <p:nvSpPr>
          <p:cNvPr id="12" name="Footer Placeholder 11">
            <a:extLst>
              <a:ext uri="{FF2B5EF4-FFF2-40B4-BE49-F238E27FC236}">
                <a16:creationId xmlns:a16="http://schemas.microsoft.com/office/drawing/2014/main" id="{0D74F0DD-9277-50B0-68E1-220BA8344883}"/>
              </a:ext>
            </a:extLst>
          </p:cNvPr>
          <p:cNvSpPr>
            <a:spLocks noGrp="1"/>
          </p:cNvSpPr>
          <p:nvPr>
            <p:ph type="ftr" sz="quarter" idx="11"/>
          </p:nvPr>
        </p:nvSpPr>
        <p:spPr>
          <a:xfrm>
            <a:off x="411479" y="301752"/>
            <a:ext cx="369435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F16C050-0EBC-234C-AB93-E7868D85A2B0}"/>
              </a:ext>
            </a:extLst>
          </p:cNvPr>
          <p:cNvSpPr>
            <a:spLocks noGrp="1"/>
          </p:cNvSpPr>
          <p:nvPr>
            <p:ph type="body" sz="quarter" idx="15"/>
          </p:nvPr>
        </p:nvSpPr>
        <p:spPr>
          <a:xfrm>
            <a:off x="5257799" y="576072"/>
            <a:ext cx="6382335" cy="5980176"/>
          </a:xfrm>
        </p:spPr>
        <p:txBody>
          <a:bodyPr/>
          <a:lstStyle/>
          <a:p>
            <a:r>
              <a:rPr lang="bg-BG" sz="1800" dirty="0"/>
              <a:t>Действието в романа „Антихрист“ се развива по времето, когато </a:t>
            </a:r>
            <a:r>
              <a:rPr lang="bg-BG" sz="1800" dirty="0">
                <a:ea typeface="Times New Roman" panose="02020603050405020304" pitchFamily="18" charset="0"/>
              </a:rPr>
              <a:t>в България се </a:t>
            </a:r>
            <a:r>
              <a:rPr lang="bg-BG" sz="1800" dirty="0">
                <a:effectLst/>
                <a:ea typeface="Times New Roman" panose="02020603050405020304" pitchFamily="18" charset="0"/>
              </a:rPr>
              <a:t>разпространява и православното мистично течение </a:t>
            </a:r>
            <a:r>
              <a:rPr lang="bg-BG" sz="1800" b="1" dirty="0" smtClean="0">
                <a:effectLst/>
                <a:ea typeface="Times New Roman" panose="02020603050405020304" pitchFamily="18" charset="0"/>
              </a:rPr>
              <a:t>исихазъм.</a:t>
            </a:r>
            <a:endParaRPr lang="bg-BG" sz="1800" b="1" dirty="0">
              <a:effectLst/>
              <a:ea typeface="Times New Roman" panose="02020603050405020304" pitchFamily="18" charset="0"/>
            </a:endParaRPr>
          </a:p>
          <a:p>
            <a:r>
              <a:rPr lang="bg-BG" sz="1800" dirty="0">
                <a:effectLst/>
                <a:ea typeface="Times New Roman" panose="02020603050405020304" pitchFamily="18" charset="0"/>
              </a:rPr>
              <a:t>Исихазмът е въведен в България от </a:t>
            </a:r>
            <a:r>
              <a:rPr lang="bg-BG" sz="1800" b="1" dirty="0">
                <a:effectLst/>
                <a:ea typeface="Times New Roman" panose="02020603050405020304" pitchFamily="18" charset="0"/>
              </a:rPr>
              <a:t>Теодосий Търновски</a:t>
            </a:r>
            <a:r>
              <a:rPr lang="bg-BG" sz="1800" dirty="0">
                <a:effectLst/>
                <a:ea typeface="Times New Roman" panose="02020603050405020304" pitchFamily="18" charset="0"/>
              </a:rPr>
              <a:t>, основоположник на Килифаревската книжовна </a:t>
            </a:r>
            <a:r>
              <a:rPr lang="bg-BG" sz="1800" dirty="0" smtClean="0">
                <a:effectLst/>
                <a:ea typeface="Times New Roman" panose="02020603050405020304" pitchFamily="18" charset="0"/>
              </a:rPr>
              <a:t>школа.</a:t>
            </a:r>
            <a:endParaRPr lang="bg-BG" sz="1800" dirty="0">
              <a:effectLst/>
              <a:ea typeface="Times New Roman" panose="02020603050405020304" pitchFamily="18" charset="0"/>
            </a:endParaRPr>
          </a:p>
          <a:p>
            <a:r>
              <a:rPr lang="bg-BG" sz="1800" dirty="0">
                <a:effectLst/>
                <a:ea typeface="Times New Roman" panose="02020603050405020304" pitchFamily="18" charset="0"/>
              </a:rPr>
              <a:t>Сред учениците на Теодосий е Евтимий Търновски</a:t>
            </a:r>
            <a:r>
              <a:rPr lang="cs-CZ" sz="1800" dirty="0">
                <a:effectLst/>
                <a:ea typeface="Times New Roman" panose="02020603050405020304" pitchFamily="18" charset="0"/>
              </a:rPr>
              <a:t>, </a:t>
            </a:r>
            <a:r>
              <a:rPr lang="bg-BG" sz="1800" dirty="0">
                <a:effectLst/>
                <a:ea typeface="Times New Roman" panose="02020603050405020304" pitchFamily="18" charset="0"/>
              </a:rPr>
              <a:t>който </a:t>
            </a:r>
            <a:r>
              <a:rPr lang="ru-RU" sz="1800" dirty="0">
                <a:effectLst/>
                <a:ea typeface="Times New Roman" panose="02020603050405020304" pitchFamily="18" charset="0"/>
              </a:rPr>
              <a:t>играе важна роля в романа </a:t>
            </a:r>
            <a:r>
              <a:rPr lang="bg-BG" sz="1800" dirty="0"/>
              <a:t>„Антихрист“</a:t>
            </a:r>
            <a:r>
              <a:rPr lang="ru-RU" sz="1800" dirty="0">
                <a:effectLst/>
                <a:ea typeface="Times New Roman" panose="02020603050405020304" pitchFamily="18" charset="0"/>
              </a:rPr>
              <a:t>: духовен </a:t>
            </a:r>
            <a:r>
              <a:rPr lang="ru-RU" sz="1800" dirty="0" smtClean="0">
                <a:effectLst/>
                <a:ea typeface="Times New Roman" panose="02020603050405020304" pitchFamily="18" charset="0"/>
              </a:rPr>
              <a:t>наставник на </a:t>
            </a:r>
            <a:r>
              <a:rPr lang="ru-RU" sz="1800" dirty="0">
                <a:effectLst/>
                <a:ea typeface="Times New Roman" panose="02020603050405020304" pitchFamily="18" charset="0"/>
              </a:rPr>
              <a:t>главния </a:t>
            </a:r>
            <a:r>
              <a:rPr lang="ru-RU" sz="1800" dirty="0" smtClean="0">
                <a:effectLst/>
                <a:ea typeface="Times New Roman" panose="02020603050405020304" pitchFamily="18" charset="0"/>
              </a:rPr>
              <a:t>герой.</a:t>
            </a:r>
            <a:endParaRPr lang="cs-CZ" sz="1800" dirty="0">
              <a:effectLst/>
              <a:ea typeface="Times New Roman" panose="02020603050405020304" pitchFamily="18" charset="0"/>
            </a:endParaRPr>
          </a:p>
          <a:p>
            <a:r>
              <a:rPr lang="bg-BG" sz="1800" dirty="0">
                <a:effectLst/>
                <a:ea typeface="Times New Roman" panose="02020603050405020304" pitchFamily="18" charset="0"/>
              </a:rPr>
              <a:t>През 1348 г. цар </a:t>
            </a:r>
            <a:r>
              <a:rPr lang="bg-BG" sz="1800" dirty="0" smtClean="0">
                <a:effectLst/>
                <a:ea typeface="Times New Roman" panose="02020603050405020304" pitchFamily="18" charset="0"/>
              </a:rPr>
              <a:t>Иван Александър </a:t>
            </a:r>
            <a:r>
              <a:rPr lang="bg-BG" sz="1800" dirty="0">
                <a:effectLst/>
                <a:ea typeface="Times New Roman" panose="02020603050405020304" pitchFamily="18" charset="0"/>
              </a:rPr>
              <a:t>дарява на Теодосий стара крепост за създаване на манастирско училище</a:t>
            </a:r>
            <a:r>
              <a:rPr lang="cs-CZ" sz="1800" dirty="0">
                <a:effectLst/>
                <a:ea typeface="Times New Roman" panose="02020603050405020304" pitchFamily="18" charset="0"/>
              </a:rPr>
              <a:t> </a:t>
            </a:r>
            <a:r>
              <a:rPr lang="cs-CZ" sz="1800" dirty="0" smtClean="0">
                <a:effectLst/>
                <a:ea typeface="Times New Roman" panose="02020603050405020304" pitchFamily="18" charset="0"/>
              </a:rPr>
              <a:t>–</a:t>
            </a:r>
            <a:r>
              <a:rPr lang="bg-BG" sz="1800" dirty="0" smtClean="0">
                <a:effectLst/>
                <a:ea typeface="Times New Roman" panose="02020603050405020304" pitchFamily="18" charset="0"/>
              </a:rPr>
              <a:t> </a:t>
            </a:r>
            <a:r>
              <a:rPr lang="cs-CZ" sz="1800" dirty="0" smtClean="0">
                <a:effectLst/>
                <a:ea typeface="Times New Roman" panose="02020603050405020304" pitchFamily="18" charset="0"/>
              </a:rPr>
              <a:t> </a:t>
            </a:r>
            <a:r>
              <a:rPr lang="ru-RU" sz="1800" dirty="0">
                <a:effectLst/>
                <a:ea typeface="Times New Roman" panose="02020603050405020304" pitchFamily="18" charset="0"/>
              </a:rPr>
              <a:t>този манастир е бил ограбван няколко </a:t>
            </a:r>
            <a:r>
              <a:rPr lang="ru-RU" sz="1800" dirty="0" smtClean="0">
                <a:effectLst/>
                <a:ea typeface="Times New Roman" panose="02020603050405020304" pitchFamily="18" charset="0"/>
              </a:rPr>
              <a:t>пъти.</a:t>
            </a:r>
            <a:endParaRPr lang="cs-CZ" sz="1800" dirty="0">
              <a:effectLst/>
              <a:ea typeface="Times New Roman" panose="02020603050405020304" pitchFamily="18" charset="0"/>
            </a:endParaRPr>
          </a:p>
          <a:p>
            <a:r>
              <a:rPr lang="bg-BG" sz="1800" dirty="0">
                <a:effectLst/>
                <a:ea typeface="Times New Roman" panose="02020603050405020304" pitchFamily="18" charset="0"/>
              </a:rPr>
              <a:t>Сегашният манастир </a:t>
            </a:r>
            <a:r>
              <a:rPr lang="bg-BG" sz="1800" dirty="0">
                <a:ea typeface="Times New Roman" panose="02020603050405020304" pitchFamily="18" charset="0"/>
              </a:rPr>
              <a:t>в </a:t>
            </a:r>
            <a:r>
              <a:rPr lang="bg-BG" sz="1800" dirty="0">
                <a:effectLst/>
                <a:ea typeface="Times New Roman" panose="02020603050405020304" pitchFamily="18" charset="0"/>
              </a:rPr>
              <a:t>Килифарево се намира близо</a:t>
            </a:r>
            <a:r>
              <a:rPr lang="bg-BG" sz="1800" dirty="0">
                <a:ea typeface="Times New Roman" panose="02020603050405020304" pitchFamily="18" charset="0"/>
              </a:rPr>
              <a:t> до стария, </a:t>
            </a:r>
            <a:r>
              <a:rPr lang="bg-BG" sz="1800" dirty="0">
                <a:effectLst/>
                <a:ea typeface="Times New Roman" panose="02020603050405020304" pitchFamily="18" charset="0"/>
              </a:rPr>
              <a:t>възстановен през </a:t>
            </a:r>
            <a:r>
              <a:rPr lang="en-US" sz="1800" dirty="0">
                <a:ea typeface="Times New Roman" panose="02020603050405020304" pitchFamily="18" charset="0"/>
              </a:rPr>
              <a:t>XIX </a:t>
            </a:r>
            <a:r>
              <a:rPr lang="bg-BG" sz="1800" dirty="0">
                <a:ea typeface="Times New Roman" panose="02020603050405020304" pitchFamily="18" charset="0"/>
              </a:rPr>
              <a:t>в.</a:t>
            </a:r>
            <a:endParaRPr lang="cs-CZ" sz="1800" dirty="0">
              <a:effectLst/>
              <a:ea typeface="Times New Roman" panose="02020603050405020304" pitchFamily="18" charset="0"/>
            </a:endParaRPr>
          </a:p>
          <a:p>
            <a:endParaRPr lang="bg-BG" sz="1800" b="1" dirty="0"/>
          </a:p>
          <a:p>
            <a:pPr marL="0" indent="0">
              <a:buNone/>
            </a:pPr>
            <a:endParaRPr lang="bg-BG" sz="1800" dirty="0"/>
          </a:p>
          <a:p>
            <a:endParaRPr lang="en-US" dirty="0"/>
          </a:p>
        </p:txBody>
      </p:sp>
      <p:sp>
        <p:nvSpPr>
          <p:cNvPr id="13" name="Slide Number Placeholder 12">
            <a:extLst>
              <a:ext uri="{FF2B5EF4-FFF2-40B4-BE49-F238E27FC236}">
                <a16:creationId xmlns:a16="http://schemas.microsoft.com/office/drawing/2014/main" id="{CB0BAE21-4E4A-BE6E-EE84-D535446B94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3" name="Title 1">
            <a:extLst>
              <a:ext uri="{FF2B5EF4-FFF2-40B4-BE49-F238E27FC236}">
                <a16:creationId xmlns:a16="http://schemas.microsoft.com/office/drawing/2014/main" id="{28D8A08D-9C6B-B679-738D-68F14F4544FA}"/>
              </a:ext>
            </a:extLst>
          </p:cNvPr>
          <p:cNvSpPr txBox="1">
            <a:spLocks/>
          </p:cNvSpPr>
          <p:nvPr/>
        </p:nvSpPr>
        <p:spPr>
          <a:xfrm>
            <a:off x="411479" y="1165949"/>
            <a:ext cx="4846320" cy="1682749"/>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50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bg-BG" sz="2400" b="1" i="0" u="none" strike="noStrike" kern="1200" cap="all" spc="0" normalizeH="0" baseline="0" noProof="0" dirty="0">
                <a:ln>
                  <a:noFill/>
                </a:ln>
                <a:solidFill>
                  <a:srgbClr val="3B4546"/>
                </a:solidFill>
                <a:effectLst/>
                <a:uLnTx/>
                <a:uFillTx/>
                <a:latin typeface="Arial"/>
                <a:ea typeface="+mj-ea"/>
                <a:cs typeface="+mj-cs"/>
              </a:rPr>
              <a:t>5.</a:t>
            </a:r>
            <a:r>
              <a:rPr kumimoji="0" lang="en-US" sz="5000" b="0" i="0" u="none" strike="noStrike" kern="1200" cap="all" spc="0" normalizeH="0" baseline="0" noProof="0" dirty="0">
                <a:ln>
                  <a:noFill/>
                </a:ln>
                <a:solidFill>
                  <a:srgbClr val="3B4546"/>
                </a:solidFill>
                <a:effectLst/>
                <a:uLnTx/>
                <a:uFillTx/>
                <a:latin typeface="Arial"/>
                <a:ea typeface="+mj-ea"/>
                <a:cs typeface="+mj-cs"/>
              </a:rPr>
              <a:t/>
            </a:r>
            <a:br>
              <a:rPr kumimoji="0" lang="en-US" sz="5000" b="0" i="0" u="none" strike="noStrike" kern="1200" cap="all" spc="0" normalizeH="0" baseline="0" noProof="0" dirty="0">
                <a:ln>
                  <a:noFill/>
                </a:ln>
                <a:solidFill>
                  <a:srgbClr val="3B4546"/>
                </a:solidFill>
                <a:effectLst/>
                <a:uLnTx/>
                <a:uFillTx/>
                <a:latin typeface="Arial"/>
                <a:ea typeface="+mj-ea"/>
                <a:cs typeface="+mj-cs"/>
              </a:rPr>
            </a:br>
            <a:endParaRPr kumimoji="0" lang="en-US" sz="5000" b="0" i="0" u="none" strike="noStrike" kern="1200" cap="all" spc="0" normalizeH="0" baseline="0" noProof="0" dirty="0">
              <a:ln>
                <a:noFill/>
              </a:ln>
              <a:solidFill>
                <a:srgbClr val="3B4546"/>
              </a:solidFill>
              <a:effectLst/>
              <a:uLnTx/>
              <a:uFillTx/>
              <a:latin typeface="Arial"/>
              <a:ea typeface="+mj-ea"/>
              <a:cs typeface="+mj-cs"/>
            </a:endParaRPr>
          </a:p>
        </p:txBody>
      </p:sp>
    </p:spTree>
    <p:extLst>
      <p:ext uri="{BB962C8B-B14F-4D97-AF65-F5344CB8AC3E}">
        <p14:creationId xmlns:p14="http://schemas.microsoft.com/office/powerpoint/2010/main" val="2677390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103A-7E0F-A503-491C-874CA2A16BC0}"/>
              </a:ext>
            </a:extLst>
          </p:cNvPr>
          <p:cNvSpPr>
            <a:spLocks noGrp="1"/>
          </p:cNvSpPr>
          <p:nvPr>
            <p:ph type="title"/>
          </p:nvPr>
        </p:nvSpPr>
        <p:spPr/>
        <p:txBody>
          <a:bodyPr/>
          <a:lstStyle/>
          <a:p>
            <a:r>
              <a:rPr lang="bg-BG" sz="3600" dirty="0"/>
              <a:t>Заключение</a:t>
            </a:r>
            <a:endParaRPr lang="en-US" sz="3600" dirty="0"/>
          </a:p>
        </p:txBody>
      </p:sp>
      <p:sp>
        <p:nvSpPr>
          <p:cNvPr id="3" name="Footer Placeholder 2">
            <a:extLst>
              <a:ext uri="{FF2B5EF4-FFF2-40B4-BE49-F238E27FC236}">
                <a16:creationId xmlns:a16="http://schemas.microsoft.com/office/drawing/2014/main" id="{4E79730E-E638-275F-6C74-85FDCE30C43F}"/>
              </a:ext>
            </a:extLst>
          </p:cNvPr>
          <p:cNvSpPr>
            <a:spLocks noGrp="1"/>
          </p:cNvSpPr>
          <p:nvPr>
            <p:ph type="ftr" sz="quarter" idx="11"/>
          </p:nvPr>
        </p:nvSpPr>
        <p:spPr>
          <a:xfrm>
            <a:off x="411480" y="301752"/>
            <a:ext cx="371284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C0B85CC1-CC9E-26A5-C05A-E64ABEDD93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5" name="Content Placeholder 4">
            <a:extLst>
              <a:ext uri="{FF2B5EF4-FFF2-40B4-BE49-F238E27FC236}">
                <a16:creationId xmlns:a16="http://schemas.microsoft.com/office/drawing/2014/main" id="{DA7A49E4-DCE3-62DE-B6D1-539EBFFFE689}"/>
              </a:ext>
            </a:extLst>
          </p:cNvPr>
          <p:cNvSpPr>
            <a:spLocks noGrp="1"/>
          </p:cNvSpPr>
          <p:nvPr>
            <p:ph idx="1"/>
          </p:nvPr>
        </p:nvSpPr>
        <p:spPr>
          <a:xfrm>
            <a:off x="1192306" y="2747324"/>
            <a:ext cx="10031505" cy="3608652"/>
          </a:xfrm>
        </p:spPr>
        <p:txBody>
          <a:bodyPr/>
          <a:lstStyle/>
          <a:p>
            <a:pPr marL="342900" indent="-342900">
              <a:buFont typeface="Arial" panose="020B0604020202020204" pitchFamily="34" charset="0"/>
              <a:buChar char="•"/>
            </a:pPr>
            <a:r>
              <a:rPr lang="ru-RU" b="1" dirty="0"/>
              <a:t>Станев се интересува от средновековния период на </a:t>
            </a:r>
            <a:r>
              <a:rPr lang="ru-RU" b="1"/>
              <a:t>духовна </a:t>
            </a:r>
            <a:r>
              <a:rPr lang="ru-RU" b="1" smtClean="0"/>
              <a:t>конфронтация </a:t>
            </a:r>
            <a:r>
              <a:rPr lang="ru-RU" b="1"/>
              <a:t>не </a:t>
            </a:r>
            <a:r>
              <a:rPr lang="ru-RU" smtClean="0"/>
              <a:t>само</a:t>
            </a:r>
            <a:r>
              <a:rPr lang="ru-RU" b="1" smtClean="0"/>
              <a:t> </a:t>
            </a:r>
            <a:r>
              <a:rPr lang="ru-RU" b="1" dirty="0" smtClean="0"/>
              <a:t>за </a:t>
            </a:r>
            <a:r>
              <a:rPr lang="ru-RU" b="1" smtClean="0"/>
              <a:t>да представи </a:t>
            </a:r>
            <a:r>
              <a:rPr lang="ru-RU" b="1" dirty="0" smtClean="0"/>
              <a:t>историческата </a:t>
            </a:r>
            <a:r>
              <a:rPr lang="ru-RU" b="1" dirty="0"/>
              <a:t>действителност, а за да изследва конфликта в душата на съвременния българин.</a:t>
            </a:r>
            <a:endParaRPr lang="cs-CZ" b="1" dirty="0"/>
          </a:p>
          <a:p>
            <a:pPr marL="342900" indent="-342900">
              <a:buFont typeface="Arial" panose="020B0604020202020204" pitchFamily="34" charset="0"/>
              <a:buChar char="•"/>
            </a:pPr>
            <a:r>
              <a:rPr lang="ru-RU" b="1" dirty="0" smtClean="0"/>
              <a:t>Според автора богомилството е една от предпоставките за </a:t>
            </a:r>
            <a:r>
              <a:rPr lang="ru-RU" b="1" dirty="0"/>
              <a:t>отслабването на българския </a:t>
            </a:r>
            <a:r>
              <a:rPr lang="ru-RU" b="1" dirty="0" smtClean="0"/>
              <a:t>дух и за </a:t>
            </a:r>
            <a:r>
              <a:rPr lang="ru-RU" b="1" dirty="0"/>
              <a:t>разпадането на </a:t>
            </a:r>
            <a:r>
              <a:rPr lang="ru-RU" b="1" dirty="0" smtClean="0"/>
              <a:t>Второ</a:t>
            </a:r>
            <a:r>
              <a:rPr lang="bg-BG" dirty="0" smtClean="0"/>
              <a:t>то </a:t>
            </a:r>
            <a:r>
              <a:rPr lang="ru-RU" b="1" dirty="0" smtClean="0"/>
              <a:t>българско царство.</a:t>
            </a:r>
            <a:endParaRPr lang="cs-CZ" b="1" dirty="0"/>
          </a:p>
          <a:p>
            <a:pPr marL="342900" indent="-342900">
              <a:buFont typeface="Arial" panose="020B0604020202020204" pitchFamily="34" charset="0"/>
              <a:buChar char="•"/>
            </a:pPr>
            <a:r>
              <a:rPr lang="ru-RU" b="1" dirty="0"/>
              <a:t>Изводите на Станев</a:t>
            </a:r>
            <a:r>
              <a:rPr lang="cs-CZ" b="1" dirty="0"/>
              <a:t>: </a:t>
            </a:r>
            <a:r>
              <a:rPr lang="ru-RU" dirty="0"/>
              <a:t>п</a:t>
            </a:r>
            <a:r>
              <a:rPr lang="ru-RU" dirty="0" smtClean="0"/>
              <a:t>ридържане </a:t>
            </a:r>
            <a:r>
              <a:rPr lang="ru-RU" dirty="0"/>
              <a:t>към вярата в Тангра (като Сибин)</a:t>
            </a:r>
            <a:r>
              <a:rPr lang="bg-BG" dirty="0"/>
              <a:t> </a:t>
            </a:r>
            <a:r>
              <a:rPr lang="bg-BG" dirty="0" smtClean="0"/>
              <a:t>или</a:t>
            </a:r>
            <a:r>
              <a:rPr lang="ru-RU" dirty="0" smtClean="0"/>
              <a:t> </a:t>
            </a:r>
            <a:r>
              <a:rPr lang="ru-RU" dirty="0"/>
              <a:t>индивидуална концепция за вярата (</a:t>
            </a:r>
            <a:r>
              <a:rPr lang="cs-CZ" dirty="0"/>
              <a:t>A</a:t>
            </a:r>
            <a:r>
              <a:rPr lang="ru-RU" dirty="0"/>
              <a:t>нтихрист).</a:t>
            </a:r>
          </a:p>
          <a:p>
            <a:endParaRPr lang="en-US" dirty="0"/>
          </a:p>
        </p:txBody>
      </p:sp>
    </p:spTree>
    <p:extLst>
      <p:ext uri="{BB962C8B-B14F-4D97-AF65-F5344CB8AC3E}">
        <p14:creationId xmlns:p14="http://schemas.microsoft.com/office/powerpoint/2010/main" val="1435217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DE3D-CB39-03D2-545F-5283024761BD}"/>
              </a:ext>
            </a:extLst>
          </p:cNvPr>
          <p:cNvSpPr>
            <a:spLocks noGrp="1"/>
          </p:cNvSpPr>
          <p:nvPr>
            <p:ph type="title"/>
          </p:nvPr>
        </p:nvSpPr>
        <p:spPr>
          <a:xfrm>
            <a:off x="411480" y="851008"/>
            <a:ext cx="10515600" cy="562984"/>
          </a:xfrm>
        </p:spPr>
        <p:txBody>
          <a:bodyPr/>
          <a:lstStyle/>
          <a:p>
            <a:r>
              <a:rPr lang="bg-BG" sz="3200" dirty="0">
                <a:solidFill>
                  <a:schemeClr val="tx1"/>
                </a:solidFill>
              </a:rPr>
              <a:t>Философско-Исторически романи</a:t>
            </a:r>
            <a:r>
              <a:rPr lang="en-US" sz="3200" dirty="0">
                <a:solidFill>
                  <a:schemeClr val="tx1"/>
                </a:solidFill>
              </a:rPr>
              <a:t/>
            </a:r>
            <a:br>
              <a:rPr lang="en-US" sz="3200" dirty="0">
                <a:solidFill>
                  <a:schemeClr val="tx1"/>
                </a:solidFill>
              </a:rPr>
            </a:br>
            <a:r>
              <a:rPr lang="bg-BG" sz="3600" b="1" dirty="0"/>
              <a:t/>
            </a:r>
            <a:br>
              <a:rPr lang="bg-BG" sz="3600" b="1" dirty="0"/>
            </a:br>
            <a:r>
              <a:rPr lang="bg-BG" sz="3600" b="1" dirty="0"/>
              <a:t/>
            </a:r>
            <a:br>
              <a:rPr lang="bg-BG" sz="3600" b="1" dirty="0"/>
            </a:br>
            <a:endParaRPr lang="en-US" sz="3600" b="1" dirty="0"/>
          </a:p>
        </p:txBody>
      </p:sp>
      <p:sp>
        <p:nvSpPr>
          <p:cNvPr id="13" name="Slide Number Placeholder 12">
            <a:extLst>
              <a:ext uri="{FF2B5EF4-FFF2-40B4-BE49-F238E27FC236}">
                <a16:creationId xmlns:a16="http://schemas.microsoft.com/office/drawing/2014/main" id="{941D71DF-7225-6C66-9D2B-FAACEFF208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535A8702-3663-F947-C7B0-FF253795DBB3}"/>
              </a:ext>
            </a:extLst>
          </p:cNvPr>
          <p:cNvSpPr>
            <a:spLocks noGrp="1"/>
          </p:cNvSpPr>
          <p:nvPr>
            <p:ph type="ftr" sz="quarter" idx="11"/>
          </p:nvPr>
        </p:nvSpPr>
        <p:spPr>
          <a:xfrm>
            <a:off x="411480" y="301752"/>
            <a:ext cx="371284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ovéPole 4">
            <a:extLst>
              <a:ext uri="{FF2B5EF4-FFF2-40B4-BE49-F238E27FC236}">
                <a16:creationId xmlns:a16="http://schemas.microsoft.com/office/drawing/2014/main" id="{F5B69C04-4F4C-D225-2B11-377F344DB3FB}"/>
              </a:ext>
            </a:extLst>
          </p:cNvPr>
          <p:cNvSpPr txBox="1"/>
          <p:nvPr/>
        </p:nvSpPr>
        <p:spPr>
          <a:xfrm>
            <a:off x="506964" y="1413992"/>
            <a:ext cx="11458676"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bg-BG" sz="1800" b="1" i="0" u="none" strike="noStrike" kern="1200" cap="none" spc="0" normalizeH="0" baseline="0" noProof="0" dirty="0">
                <a:ln>
                  <a:noFill/>
                </a:ln>
                <a:solidFill>
                  <a:srgbClr val="000000"/>
                </a:solidFill>
                <a:effectLst/>
                <a:uLnTx/>
                <a:uFillTx/>
                <a:latin typeface="Arial"/>
                <a:ea typeface="+mn-ea"/>
                <a:cs typeface="+mn-cs"/>
              </a:rPr>
              <a:t>Легенда за Сибин, преславския княз </a:t>
            </a:r>
            <a:r>
              <a:rPr kumimoji="0" lang="cs-CZ" sz="1800" b="0" i="0" u="none" strike="noStrike" kern="1200" cap="none" spc="0" normalizeH="0" baseline="0" noProof="0" dirty="0">
                <a:ln>
                  <a:noFill/>
                </a:ln>
                <a:solidFill>
                  <a:srgbClr val="000000"/>
                </a:solidFill>
                <a:effectLst/>
                <a:uLnTx/>
                <a:uFillTx/>
                <a:latin typeface="Arial"/>
                <a:ea typeface="+mn-ea"/>
                <a:cs typeface="+mn-cs"/>
              </a:rPr>
              <a:t>(</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1968)</a:t>
            </a:r>
            <a:r>
              <a:rPr kumimoji="0" lang="bg-BG"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bg-BG" sz="1800" b="0" i="0" u="none" strike="noStrike" kern="1200" cap="none" spc="0" normalizeH="0" baseline="0" noProof="0" dirty="0">
                <a:ln>
                  <a:noFill/>
                </a:ln>
                <a:solidFill>
                  <a:srgbClr val="000000"/>
                </a:solidFill>
                <a:effectLst/>
                <a:uLnTx/>
                <a:uFillTx/>
                <a:latin typeface="Arial"/>
                <a:ea typeface="+mn-ea"/>
                <a:cs typeface="+mn-cs"/>
              </a:rPr>
              <a:t>/ </a:t>
            </a:r>
            <a:r>
              <a:rPr kumimoji="0" lang="cs-CZ" sz="1800" b="0" i="0" u="none" strike="noStrike" kern="1200" cap="none" spc="0" normalizeH="0" baseline="0" noProof="0" dirty="0">
                <a:ln>
                  <a:noFill/>
                </a:ln>
                <a:solidFill>
                  <a:srgbClr val="000000"/>
                </a:solidFill>
                <a:effectLst/>
                <a:uLnTx/>
                <a:uFillTx/>
                <a:latin typeface="Arial"/>
                <a:ea typeface="+mn-ea"/>
                <a:cs typeface="+mn-cs"/>
              </a:rPr>
              <a:t>Legenda o </a:t>
            </a:r>
            <a:r>
              <a:rPr kumimoji="0" lang="cs-CZ" sz="1800" b="0" i="0" u="none" strike="noStrike" kern="1200" cap="none" spc="0" normalizeH="0" baseline="0" noProof="0" dirty="0" err="1">
                <a:ln>
                  <a:noFill/>
                </a:ln>
                <a:solidFill>
                  <a:srgbClr val="000000"/>
                </a:solidFill>
                <a:effectLst/>
                <a:uLnTx/>
                <a:uFillTx/>
                <a:latin typeface="Arial"/>
                <a:ea typeface="+mn-ea"/>
                <a:cs typeface="+mn-cs"/>
              </a:rPr>
              <a:t>Sibinovi</a:t>
            </a:r>
            <a:r>
              <a:rPr kumimoji="0" lang="cs-CZ" sz="1800" b="0" i="0" u="none" strike="noStrike" kern="1200" cap="none" spc="0" normalizeH="0" baseline="0" noProof="0" dirty="0">
                <a:ln>
                  <a:noFill/>
                </a:ln>
                <a:solidFill>
                  <a:srgbClr val="000000"/>
                </a:solidFill>
                <a:effectLst/>
                <a:uLnTx/>
                <a:uFillTx/>
                <a:latin typeface="Arial"/>
                <a:ea typeface="+mn-ea"/>
                <a:cs typeface="+mn-cs"/>
              </a:rPr>
              <a:t> (1977) </a:t>
            </a:r>
            <a:r>
              <a:rPr kumimoji="0" lang="bg-BG" sz="1800" b="0" i="0" u="none" strike="noStrike" kern="1200" cap="none" spc="0" normalizeH="0" baseline="0" noProof="0" dirty="0">
                <a:ln>
                  <a:noFill/>
                </a:ln>
                <a:solidFill>
                  <a:srgbClr val="000000"/>
                </a:solidFill>
                <a:effectLst/>
                <a:uLnTx/>
                <a:uFillTx/>
                <a:latin typeface="Arial"/>
                <a:ea typeface="+mn-ea"/>
                <a:cs typeface="+mn-cs"/>
              </a:rPr>
              <a:t>с </a:t>
            </a:r>
            <a:r>
              <a:rPr kumimoji="0" lang="bg-BG" sz="1800" b="0" i="0" u="none" strike="noStrike" kern="1200" cap="none" spc="0" normalizeH="0" baseline="0" noProof="0" dirty="0" smtClean="0">
                <a:ln>
                  <a:noFill/>
                </a:ln>
                <a:solidFill>
                  <a:srgbClr val="000000"/>
                </a:solidFill>
                <a:effectLst/>
                <a:uLnTx/>
                <a:uFillTx/>
                <a:latin typeface="Arial"/>
                <a:ea typeface="+mn-ea"/>
                <a:cs typeface="+mn-cs"/>
              </a:rPr>
              <a:t>послеслов </a:t>
            </a:r>
            <a:r>
              <a:rPr kumimoji="0" lang="bg-BG" sz="1800" b="0" i="0" u="none" strike="noStrike" kern="1200" cap="none" spc="0" normalizeH="0" baseline="0" noProof="0" dirty="0">
                <a:ln>
                  <a:noFill/>
                </a:ln>
                <a:solidFill>
                  <a:srgbClr val="000000"/>
                </a:solidFill>
                <a:effectLst/>
                <a:uLnTx/>
                <a:uFillTx/>
                <a:latin typeface="Arial"/>
                <a:ea typeface="+mn-ea"/>
                <a:cs typeface="+mn-cs"/>
              </a:rPr>
              <a:t>„От </a:t>
            </a:r>
            <a:r>
              <a:rPr kumimoji="0" lang="bg-BG" sz="1800" b="0" i="0" u="none" strike="noStrike" kern="1200" cap="none" spc="0" normalizeH="0" baseline="0" noProof="0" dirty="0" smtClean="0">
                <a:ln>
                  <a:noFill/>
                </a:ln>
                <a:solidFill>
                  <a:srgbClr val="000000"/>
                </a:solidFill>
                <a:effectLst/>
                <a:uLnTx/>
                <a:uFillTx/>
                <a:latin typeface="Arial"/>
                <a:ea typeface="+mn-ea"/>
                <a:cs typeface="+mn-cs"/>
              </a:rPr>
              <a:t>легендата </a:t>
            </a:r>
            <a:r>
              <a:rPr kumimoji="0" lang="bg-BG" sz="1800" b="0" i="0" u="none" strike="noStrike" kern="1200" cap="none" spc="0" normalizeH="0" baseline="0" noProof="0" dirty="0">
                <a:ln>
                  <a:noFill/>
                </a:ln>
                <a:solidFill>
                  <a:srgbClr val="000000"/>
                </a:solidFill>
                <a:effectLst/>
                <a:uLnTx/>
                <a:uFillTx/>
                <a:latin typeface="Arial"/>
                <a:ea typeface="+mn-ea"/>
                <a:cs typeface="+mn-cs"/>
              </a:rPr>
              <a:t>към истината“ </a:t>
            </a:r>
            <a:r>
              <a:rPr kumimoji="0" lang="bg-BG" sz="1800" b="0" i="0" u="none" strike="noStrike" kern="1200" cap="none" spc="0" normalizeH="0" baseline="0" noProof="0" dirty="0" smtClean="0">
                <a:ln>
                  <a:noFill/>
                </a:ln>
                <a:solidFill>
                  <a:srgbClr val="000000"/>
                </a:solidFill>
                <a:effectLst/>
                <a:uLnTx/>
                <a:uFillTx/>
                <a:latin typeface="Arial"/>
                <a:ea typeface="+mn-ea"/>
                <a:cs typeface="+mn-cs"/>
              </a:rPr>
              <a:t>на П</a:t>
            </a:r>
            <a:r>
              <a:rPr kumimoji="0" lang="bg-BG" sz="1800" b="0" i="0" u="none" strike="noStrike" kern="1200" cap="none" spc="0" normalizeH="0" baseline="0" noProof="0" dirty="0">
                <a:ln>
                  <a:noFill/>
                </a:ln>
                <a:solidFill>
                  <a:srgbClr val="000000"/>
                </a:solidFill>
                <a:effectLst/>
                <a:uLnTx/>
                <a:uFillTx/>
                <a:latin typeface="Arial"/>
                <a:ea typeface="+mn-ea"/>
                <a:cs typeface="+mn-cs"/>
              </a:rPr>
              <a:t>. </a:t>
            </a:r>
            <a:r>
              <a:rPr kumimoji="0" lang="bg-BG" sz="1800" b="0" i="0" u="none" strike="noStrike" kern="1200" cap="none" spc="0" normalizeH="0" baseline="0" noProof="0" dirty="0" err="1" smtClean="0">
                <a:ln>
                  <a:noFill/>
                </a:ln>
                <a:solidFill>
                  <a:srgbClr val="000000"/>
                </a:solidFill>
                <a:effectLst/>
                <a:uLnTx/>
                <a:uFillTx/>
                <a:latin typeface="Arial"/>
                <a:ea typeface="+mn-ea"/>
                <a:cs typeface="+mn-cs"/>
              </a:rPr>
              <a:t>Динеков</a:t>
            </a:r>
            <a:r>
              <a:rPr kumimoji="0" lang="bg-BG" sz="1800" b="0" i="0" u="none" strike="noStrike" kern="1200" cap="none" spc="0" normalizeH="0" baseline="0" noProof="0" dirty="0" smtClean="0">
                <a:ln>
                  <a:noFill/>
                </a:ln>
                <a:solidFill>
                  <a:srgbClr val="000000"/>
                </a:solidFill>
                <a:effectLst/>
                <a:uLnTx/>
                <a:uFillTx/>
                <a:latin typeface="Arial"/>
                <a:ea typeface="+mn-ea"/>
                <a:cs typeface="+mn-cs"/>
              </a:rPr>
              <a:t>, прев. Л. </a:t>
            </a:r>
            <a:r>
              <a:rPr kumimoji="0" lang="bg-BG" sz="1800" b="0" i="0" u="none" strike="noStrike" kern="1200" cap="none" spc="0" normalizeH="0" baseline="0" noProof="0" dirty="0" err="1" smtClean="0">
                <a:ln>
                  <a:noFill/>
                </a:ln>
                <a:solidFill>
                  <a:srgbClr val="000000"/>
                </a:solidFill>
                <a:effectLst/>
                <a:uLnTx/>
                <a:uFillTx/>
                <a:latin typeface="Arial"/>
                <a:ea typeface="+mn-ea"/>
                <a:cs typeface="+mn-cs"/>
              </a:rPr>
              <a:t>Кроужилова</a:t>
            </a:r>
            <a:endParaRPr kumimoji="0" lang="bg-BG"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bg-BG" sz="1800" b="1" i="0" u="none" strike="noStrike" kern="1200" cap="none" spc="0" normalizeH="0" baseline="0" noProof="0" dirty="0">
                <a:ln>
                  <a:noFill/>
                </a:ln>
                <a:solidFill>
                  <a:srgbClr val="000000"/>
                </a:solidFill>
                <a:effectLst/>
                <a:uLnTx/>
                <a:uFillTx/>
                <a:latin typeface="Arial"/>
                <a:ea typeface="+mn-ea"/>
                <a:cs typeface="+mn-cs"/>
              </a:rPr>
              <a:t>Антихрист </a:t>
            </a:r>
            <a:r>
              <a:rPr kumimoji="0" lang="cs-CZ" sz="1800" b="0" i="0" u="none" strike="noStrike" kern="1200" cap="none" spc="0" normalizeH="0" baseline="0" noProof="0" dirty="0">
                <a:ln>
                  <a:noFill/>
                </a:ln>
                <a:solidFill>
                  <a:srgbClr val="000000"/>
                </a:solidFill>
                <a:effectLst/>
                <a:uLnTx/>
                <a:uFillTx/>
                <a:latin typeface="Arial"/>
                <a:ea typeface="+mn-ea"/>
                <a:cs typeface="+mn-cs"/>
              </a:rPr>
              <a:t>(</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1970) </a:t>
            </a:r>
            <a:r>
              <a:rPr kumimoji="0" lang="bg-BG" sz="1800" b="0" i="0" u="none" strike="noStrike" kern="1200" cap="none" spc="0" normalizeH="0" baseline="0" noProof="0" dirty="0">
                <a:ln>
                  <a:noFill/>
                </a:ln>
                <a:solidFill>
                  <a:srgbClr val="000000"/>
                </a:solidFill>
                <a:effectLst/>
                <a:uLnTx/>
                <a:uFillTx/>
                <a:latin typeface="Arial"/>
                <a:ea typeface="+mn-ea"/>
                <a:cs typeface="+mn-cs"/>
              </a:rPr>
              <a:t>/ </a:t>
            </a:r>
            <a:r>
              <a:rPr kumimoji="0" lang="cs-CZ" sz="1800" b="0" i="0" u="none" strike="noStrike" kern="1200" cap="none" spc="0" normalizeH="0" baseline="0" noProof="0" dirty="0" err="1">
                <a:ln>
                  <a:noFill/>
                </a:ln>
                <a:solidFill>
                  <a:srgbClr val="000000"/>
                </a:solidFill>
                <a:effectLst/>
                <a:uLnTx/>
                <a:uFillTx/>
                <a:latin typeface="Arial"/>
                <a:ea typeface="+mn-ea"/>
                <a:cs typeface="+mn-cs"/>
              </a:rPr>
              <a:t>Ancikrist</a:t>
            </a:r>
            <a:r>
              <a:rPr kumimoji="0" lang="cs-CZ" sz="1800" b="0" i="0" u="none" strike="noStrike" kern="1200" cap="none" spc="0" normalizeH="0" baseline="0" noProof="0" dirty="0">
                <a:ln>
                  <a:noFill/>
                </a:ln>
                <a:solidFill>
                  <a:srgbClr val="000000"/>
                </a:solidFill>
                <a:effectLst/>
                <a:uLnTx/>
                <a:uFillTx/>
                <a:latin typeface="Arial"/>
                <a:ea typeface="+mn-ea"/>
                <a:cs typeface="+mn-cs"/>
              </a:rPr>
              <a:t> (1976), </a:t>
            </a:r>
            <a:r>
              <a:rPr kumimoji="0" lang="bg-BG" sz="1800" b="0" i="0" u="none" strike="noStrike" kern="1200" cap="none" spc="0" normalizeH="0" baseline="0" noProof="0" dirty="0" smtClean="0">
                <a:ln>
                  <a:noFill/>
                </a:ln>
                <a:solidFill>
                  <a:srgbClr val="000000"/>
                </a:solidFill>
                <a:effectLst/>
                <a:uLnTx/>
                <a:uFillTx/>
                <a:latin typeface="Arial"/>
                <a:ea typeface="+mn-ea"/>
                <a:cs typeface="+mn-cs"/>
              </a:rPr>
              <a:t>прев. Х</a:t>
            </a:r>
            <a:r>
              <a:rPr kumimoji="0" lang="bg-BG" sz="1800" b="0" i="0" u="none" strike="noStrike" kern="1200" cap="none" spc="0" normalizeH="0" baseline="0" noProof="0" dirty="0">
                <a:ln>
                  <a:noFill/>
                </a:ln>
                <a:solidFill>
                  <a:srgbClr val="000000"/>
                </a:solidFill>
                <a:effectLst/>
                <a:uLnTx/>
                <a:uFillTx/>
                <a:latin typeface="Arial"/>
                <a:ea typeface="+mn-ea"/>
                <a:cs typeface="+mn-cs"/>
              </a:rPr>
              <a:t>. Райнерова</a:t>
            </a:r>
          </a:p>
        </p:txBody>
      </p:sp>
      <p:pic>
        <p:nvPicPr>
          <p:cNvPr id="3" name="Obrázek 2" descr="Obsah obrázku text, kniha, papírnictví / kancelářské potřeby, vazba&#10;&#10;Popis byl vytvořen automaticky">
            <a:extLst>
              <a:ext uri="{FF2B5EF4-FFF2-40B4-BE49-F238E27FC236}">
                <a16:creationId xmlns:a16="http://schemas.microsoft.com/office/drawing/2014/main" id="{0574BA54-B17C-6A0A-9678-C8A32A6CC507}"/>
              </a:ext>
            </a:extLst>
          </p:cNvPr>
          <p:cNvPicPr>
            <a:picLocks noChangeAspect="1"/>
          </p:cNvPicPr>
          <p:nvPr/>
        </p:nvPicPr>
        <p:blipFill>
          <a:blip r:embed="rId3"/>
          <a:stretch>
            <a:fillRect/>
          </a:stretch>
        </p:blipFill>
        <p:spPr>
          <a:xfrm>
            <a:off x="411480" y="2604023"/>
            <a:ext cx="5761438" cy="3840959"/>
          </a:xfrm>
          <a:prstGeom prst="rect">
            <a:avLst/>
          </a:prstGeom>
        </p:spPr>
      </p:pic>
      <p:pic>
        <p:nvPicPr>
          <p:cNvPr id="6" name="Obrázek 5" descr="Obsah obrázku text, Lidská tvář, Publikace, papír&#10;&#10;Popis byl vytvořen automaticky">
            <a:extLst>
              <a:ext uri="{FF2B5EF4-FFF2-40B4-BE49-F238E27FC236}">
                <a16:creationId xmlns:a16="http://schemas.microsoft.com/office/drawing/2014/main" id="{109A0102-FC65-9C40-CA33-7953DAAB66DE}"/>
              </a:ext>
            </a:extLst>
          </p:cNvPr>
          <p:cNvPicPr>
            <a:picLocks noChangeAspect="1"/>
          </p:cNvPicPr>
          <p:nvPr/>
        </p:nvPicPr>
        <p:blipFill>
          <a:blip r:embed="rId4"/>
          <a:stretch>
            <a:fillRect/>
          </a:stretch>
        </p:blipFill>
        <p:spPr>
          <a:xfrm>
            <a:off x="6204201" y="2604023"/>
            <a:ext cx="5761439" cy="3840959"/>
          </a:xfrm>
          <a:prstGeom prst="rect">
            <a:avLst/>
          </a:prstGeom>
        </p:spPr>
      </p:pic>
    </p:spTree>
    <p:extLst>
      <p:ext uri="{BB962C8B-B14F-4D97-AF65-F5344CB8AC3E}">
        <p14:creationId xmlns:p14="http://schemas.microsoft.com/office/powerpoint/2010/main" val="4052997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DE3D-CB39-03D2-545F-5283024761BD}"/>
              </a:ext>
            </a:extLst>
          </p:cNvPr>
          <p:cNvSpPr>
            <a:spLocks noGrp="1"/>
          </p:cNvSpPr>
          <p:nvPr>
            <p:ph type="title"/>
          </p:nvPr>
        </p:nvSpPr>
        <p:spPr>
          <a:xfrm>
            <a:off x="411480" y="851008"/>
            <a:ext cx="10515600" cy="562984"/>
          </a:xfrm>
        </p:spPr>
        <p:txBody>
          <a:bodyPr/>
          <a:lstStyle/>
          <a:p>
            <a:r>
              <a:rPr lang="bg-BG" sz="3200" dirty="0">
                <a:solidFill>
                  <a:schemeClr val="tx1"/>
                </a:solidFill>
              </a:rPr>
              <a:t>Философско-Исторически романи</a:t>
            </a:r>
            <a:r>
              <a:rPr lang="en-US" sz="3200" dirty="0">
                <a:solidFill>
                  <a:schemeClr val="tx1"/>
                </a:solidFill>
              </a:rPr>
              <a:t/>
            </a:r>
            <a:br>
              <a:rPr lang="en-US" sz="3200" dirty="0">
                <a:solidFill>
                  <a:schemeClr val="tx1"/>
                </a:solidFill>
              </a:rPr>
            </a:br>
            <a:r>
              <a:rPr lang="bg-BG" sz="3600" b="1" dirty="0"/>
              <a:t/>
            </a:r>
            <a:br>
              <a:rPr lang="bg-BG" sz="3600" b="1" dirty="0"/>
            </a:br>
            <a:r>
              <a:rPr lang="bg-BG" sz="3600" b="1" dirty="0"/>
              <a:t/>
            </a:r>
            <a:br>
              <a:rPr lang="bg-BG" sz="3600" b="1" dirty="0"/>
            </a:br>
            <a:endParaRPr lang="en-US" sz="3600" b="1" dirty="0"/>
          </a:p>
        </p:txBody>
      </p:sp>
      <p:sp>
        <p:nvSpPr>
          <p:cNvPr id="13" name="Slide Number Placeholder 12">
            <a:extLst>
              <a:ext uri="{FF2B5EF4-FFF2-40B4-BE49-F238E27FC236}">
                <a16:creationId xmlns:a16="http://schemas.microsoft.com/office/drawing/2014/main" id="{941D71DF-7225-6C66-9D2B-FAACEFF208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CF61C-3B18-4C03-8326-CC3B32D710C9}" type="slidenum">
              <a:rPr kumimoji="0" lang="en-US" sz="1200" b="0" i="0" u="none" strike="noStrike" kern="1200" cap="none" spc="0" normalizeH="0" baseline="0" noProof="0" smtClean="0">
                <a:ln>
                  <a:noFill/>
                </a:ln>
                <a:solidFill>
                  <a:srgbClr val="3B454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3B4546"/>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535A8702-3663-F947-C7B0-FF253795DBB3}"/>
              </a:ext>
            </a:extLst>
          </p:cNvPr>
          <p:cNvSpPr>
            <a:spLocks noGrp="1"/>
          </p:cNvSpPr>
          <p:nvPr>
            <p:ph type="ftr" sz="quarter" idx="11"/>
          </p:nvPr>
        </p:nvSpPr>
        <p:spPr>
          <a:xfrm>
            <a:off x="411480" y="301752"/>
            <a:ext cx="3712845"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g-BG" sz="1200" b="1" i="0" u="none" strike="noStrike" kern="1200" cap="none" spc="0" normalizeH="0" baseline="0" noProof="0" dirty="0">
                <a:ln>
                  <a:noFill/>
                </a:ln>
                <a:solidFill>
                  <a:srgbClr val="3B4546"/>
                </a:solidFill>
                <a:effectLst/>
                <a:uLnTx/>
                <a:uFillTx/>
                <a:latin typeface="Times New Roman" panose="02020603050405020304" pitchFamily="18" charset="0"/>
                <a:ea typeface="Times New Roman" panose="02020603050405020304" pitchFamily="18" charset="0"/>
                <a:cs typeface="+mn-cs"/>
              </a:rPr>
              <a:t>Богомилсвото през призмата на Емилиян Станев</a:t>
            </a: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5" name="TextovéPole 4">
            <a:extLst>
              <a:ext uri="{FF2B5EF4-FFF2-40B4-BE49-F238E27FC236}">
                <a16:creationId xmlns:a16="http://schemas.microsoft.com/office/drawing/2014/main" id="{F5B69C04-4F4C-D225-2B11-377F344DB3FB}"/>
              </a:ext>
            </a:extLst>
          </p:cNvPr>
          <p:cNvSpPr txBox="1"/>
          <p:nvPr/>
        </p:nvSpPr>
        <p:spPr>
          <a:xfrm>
            <a:off x="537616" y="1413992"/>
            <a:ext cx="11458676"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bg-BG" sz="1800" b="1" i="0" u="none" strike="noStrike" kern="1200" cap="none" spc="0" normalizeH="0" baseline="0" noProof="0" dirty="0">
                <a:ln>
                  <a:noFill/>
                </a:ln>
                <a:solidFill>
                  <a:srgbClr val="000000"/>
                </a:solidFill>
                <a:effectLst/>
                <a:uLnTx/>
                <a:uFillTx/>
                <a:latin typeface="Arial"/>
                <a:ea typeface="+mn-ea"/>
                <a:cs typeface="+mn-cs"/>
              </a:rPr>
              <a:t>Тихик и Назарий</a:t>
            </a:r>
            <a:r>
              <a:rPr kumimoji="0" lang="cs-CZ" sz="1800" b="1" i="0" u="none" strike="noStrike" kern="1200" cap="none" spc="0" normalizeH="0" baseline="0" noProof="0" dirty="0">
                <a:ln>
                  <a:noFill/>
                </a:ln>
                <a:solidFill>
                  <a:srgbClr val="000000"/>
                </a:solidFill>
                <a:effectLst/>
                <a:uLnTx/>
                <a:uFillTx/>
                <a:latin typeface="Arial"/>
                <a:ea typeface="+mn-ea"/>
                <a:cs typeface="+mn-cs"/>
              </a:rPr>
              <a:t> </a:t>
            </a:r>
            <a:r>
              <a:rPr kumimoji="0" lang="cs-CZ" sz="1800" b="0" i="0" u="none" strike="noStrike" kern="1200" cap="none" spc="0" normalizeH="0" baseline="0" noProof="0" dirty="0">
                <a:ln>
                  <a:noFill/>
                </a:ln>
                <a:solidFill>
                  <a:srgbClr val="000000"/>
                </a:solidFill>
                <a:effectLst/>
                <a:uLnTx/>
                <a:uFillTx/>
                <a:latin typeface="Arial"/>
                <a:ea typeface="+mn-ea"/>
                <a:cs typeface="+mn-cs"/>
              </a:rPr>
              <a:t>(</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1977) </a:t>
            </a:r>
            <a:r>
              <a:rPr kumimoji="0" lang="bg-BG" sz="1800" b="0" i="0" u="none" strike="noStrike" kern="1200" cap="none" spc="0" normalizeH="0" baseline="0" noProof="0" dirty="0" smtClean="0">
                <a:ln>
                  <a:noFill/>
                </a:ln>
                <a:solidFill>
                  <a:srgbClr val="000000"/>
                </a:solidFill>
                <a:effectLst/>
                <a:uLnTx/>
                <a:uFillTx/>
                <a:latin typeface="Arial"/>
                <a:ea typeface="+mn-ea"/>
                <a:cs typeface="+mn-cs"/>
              </a:rPr>
              <a:t>– творбата </a:t>
            </a:r>
            <a:r>
              <a:rPr kumimoji="0" lang="ru-RU" sz="1800" b="0" i="0" u="none" strike="noStrike" kern="1200" cap="none" spc="0" normalizeH="0" baseline="0" noProof="0" dirty="0" smtClean="0">
                <a:ln>
                  <a:noFill/>
                </a:ln>
                <a:solidFill>
                  <a:srgbClr val="000000"/>
                </a:solidFill>
                <a:effectLst/>
                <a:uLnTx/>
                <a:uFillTx/>
                <a:latin typeface="Arial"/>
                <a:ea typeface="+mn-ea"/>
                <a:cs typeface="+mn-cs"/>
              </a:rPr>
              <a:t>не </a:t>
            </a:r>
            <a:r>
              <a:rPr kumimoji="0" lang="ru-RU" sz="1800" b="0" i="0" u="none" strike="noStrike" kern="1200" cap="none" spc="0" normalizeH="0" baseline="0" noProof="0" dirty="0">
                <a:ln>
                  <a:noFill/>
                </a:ln>
                <a:solidFill>
                  <a:srgbClr val="000000"/>
                </a:solidFill>
                <a:effectLst/>
                <a:uLnTx/>
                <a:uFillTx/>
                <a:latin typeface="Arial"/>
                <a:ea typeface="+mn-ea"/>
                <a:cs typeface="+mn-cs"/>
              </a:rPr>
              <a:t>е </a:t>
            </a:r>
            <a:r>
              <a:rPr kumimoji="0" lang="ru-RU" sz="1800" b="0" i="0" u="none" strike="noStrike" kern="1200" cap="none" spc="0" normalizeH="0" baseline="0" noProof="0" dirty="0" smtClean="0">
                <a:ln>
                  <a:noFill/>
                </a:ln>
                <a:solidFill>
                  <a:srgbClr val="000000"/>
                </a:solidFill>
                <a:effectLst/>
                <a:uLnTx/>
                <a:uFillTx/>
                <a:latin typeface="Arial"/>
                <a:ea typeface="+mn-ea"/>
                <a:cs typeface="+mn-cs"/>
              </a:rPr>
              <a:t>превеждана </a:t>
            </a:r>
            <a:r>
              <a:rPr kumimoji="0" lang="ru-RU" sz="1800" b="0" i="0" u="none" strike="noStrike" kern="1200" cap="none" spc="0" normalizeH="0" baseline="0" noProof="0" dirty="0">
                <a:ln>
                  <a:noFill/>
                </a:ln>
                <a:solidFill>
                  <a:srgbClr val="000000"/>
                </a:solidFill>
                <a:effectLst/>
                <a:uLnTx/>
                <a:uFillTx/>
                <a:latin typeface="Arial"/>
                <a:ea typeface="+mn-ea"/>
                <a:cs typeface="+mn-cs"/>
              </a:rPr>
              <a:t>на </a:t>
            </a:r>
            <a:r>
              <a:rPr kumimoji="0" lang="ru-RU" sz="1800" b="0" i="0" u="none" strike="noStrike" kern="1200" cap="none" spc="0" normalizeH="0" baseline="0" noProof="0" dirty="0" smtClean="0">
                <a:ln>
                  <a:noFill/>
                </a:ln>
                <a:solidFill>
                  <a:srgbClr val="000000"/>
                </a:solidFill>
                <a:effectLst/>
                <a:uLnTx/>
                <a:uFillTx/>
                <a:latin typeface="Arial"/>
                <a:ea typeface="+mn-ea"/>
                <a:cs typeface="+mn-cs"/>
              </a:rPr>
              <a:t>чешки език</a:t>
            </a:r>
            <a:endParaRPr kumimoji="0" lang="cs-CZ"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rgbClr val="000000"/>
                </a:solidFill>
                <a:effectLst/>
                <a:uLnTx/>
                <a:uFillTx/>
                <a:latin typeface="Arial"/>
                <a:ea typeface="+mn-ea"/>
                <a:cs typeface="+mn-cs"/>
              </a:rPr>
              <a:t>на български език </a:t>
            </a:r>
            <a:r>
              <a:rPr kumimoji="0" lang="ru-RU" sz="1800" b="0" i="0" u="none" strike="noStrike" kern="1200" cap="none" spc="0" normalizeH="0" baseline="0" noProof="0" dirty="0" smtClean="0">
                <a:ln>
                  <a:noFill/>
                </a:ln>
                <a:solidFill>
                  <a:srgbClr val="000000"/>
                </a:solidFill>
                <a:effectLst/>
                <a:uLnTx/>
                <a:uFillTx/>
                <a:latin typeface="Arial"/>
                <a:ea typeface="+mn-ea"/>
                <a:cs typeface="+mn-cs"/>
              </a:rPr>
              <a:t>е публикувана като </a:t>
            </a:r>
            <a:r>
              <a:rPr kumimoji="0" lang="ru-RU" sz="1800" b="0" i="0" u="none" strike="noStrike" kern="1200" cap="none" spc="0" normalizeH="0" baseline="0" noProof="0" dirty="0">
                <a:ln>
                  <a:noFill/>
                </a:ln>
                <a:solidFill>
                  <a:srgbClr val="000000"/>
                </a:solidFill>
                <a:effectLst/>
                <a:uLnTx/>
                <a:uFillTx/>
                <a:latin typeface="Arial"/>
                <a:ea typeface="+mn-ea"/>
                <a:cs typeface="+mn-cs"/>
              </a:rPr>
              <a:t>част от събрани съчинения</a:t>
            </a:r>
            <a:endParaRPr kumimoji="0" lang="cs-CZ"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Obrázek 6" descr="Obsah obrázku text, kniha, Písmo, papírnictví / kancelářské potřeby&#10;&#10;Popis byl vytvořen automaticky">
            <a:extLst>
              <a:ext uri="{FF2B5EF4-FFF2-40B4-BE49-F238E27FC236}">
                <a16:creationId xmlns:a16="http://schemas.microsoft.com/office/drawing/2014/main" id="{7A076B9C-1175-08F0-292D-BBC16DED9B3C}"/>
              </a:ext>
            </a:extLst>
          </p:cNvPr>
          <p:cNvPicPr>
            <a:picLocks noChangeAspect="1"/>
          </p:cNvPicPr>
          <p:nvPr/>
        </p:nvPicPr>
        <p:blipFill>
          <a:blip r:embed="rId3"/>
          <a:stretch>
            <a:fillRect/>
          </a:stretch>
        </p:blipFill>
        <p:spPr>
          <a:xfrm>
            <a:off x="0" y="2604023"/>
            <a:ext cx="6204201" cy="3489863"/>
          </a:xfrm>
          <a:prstGeom prst="rect">
            <a:avLst/>
          </a:prstGeom>
        </p:spPr>
      </p:pic>
      <p:pic>
        <p:nvPicPr>
          <p:cNvPr id="11" name="Obrázek 10" descr="Obsah obrázku text, kniha, papírnictví / kancelářské potřeby&#10;&#10;Popis byl vytvořen automaticky">
            <a:extLst>
              <a:ext uri="{FF2B5EF4-FFF2-40B4-BE49-F238E27FC236}">
                <a16:creationId xmlns:a16="http://schemas.microsoft.com/office/drawing/2014/main" id="{53ECA7B1-1C1A-F8C8-8862-2613D9F38478}"/>
              </a:ext>
            </a:extLst>
          </p:cNvPr>
          <p:cNvPicPr>
            <a:picLocks noChangeAspect="1"/>
          </p:cNvPicPr>
          <p:nvPr/>
        </p:nvPicPr>
        <p:blipFill>
          <a:blip r:embed="rId4"/>
          <a:stretch>
            <a:fillRect/>
          </a:stretch>
        </p:blipFill>
        <p:spPr>
          <a:xfrm>
            <a:off x="6204201" y="2604023"/>
            <a:ext cx="5987799" cy="3489864"/>
          </a:xfrm>
          <a:prstGeom prst="rect">
            <a:avLst/>
          </a:prstGeom>
        </p:spPr>
      </p:pic>
    </p:spTree>
    <p:extLst>
      <p:ext uri="{BB962C8B-B14F-4D97-AF65-F5344CB8AC3E}">
        <p14:creationId xmlns:p14="http://schemas.microsoft.com/office/powerpoint/2010/main" val="1104386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bg-BG" sz="4000" b="1" dirty="0">
                <a:solidFill>
                  <a:schemeClr val="accent2"/>
                </a:solidFill>
              </a:rPr>
              <a:t>ОБРАЗЪТ НА НЕСРЕТНИКА </a:t>
            </a:r>
            <a:r>
              <a:rPr lang="en-US" sz="4000" b="1" dirty="0" smtClean="0">
                <a:solidFill>
                  <a:schemeClr val="accent2"/>
                </a:solidFill>
              </a:rPr>
              <a:t/>
            </a:r>
            <a:br>
              <a:rPr lang="en-US" sz="4000" b="1" dirty="0" smtClean="0">
                <a:solidFill>
                  <a:schemeClr val="accent2"/>
                </a:solidFill>
              </a:rPr>
            </a:br>
            <a:r>
              <a:rPr lang="bg-BG" sz="4000" b="1" dirty="0" smtClean="0">
                <a:solidFill>
                  <a:schemeClr val="accent2"/>
                </a:solidFill>
              </a:rPr>
              <a:t>В </a:t>
            </a:r>
            <a:r>
              <a:rPr lang="bg-BG" sz="4000" b="1" dirty="0">
                <a:solidFill>
                  <a:schemeClr val="accent2"/>
                </a:solidFill>
              </a:rPr>
              <a:t>ИДИЛИИТЕ </a:t>
            </a:r>
            <a:r>
              <a:rPr lang="en-US" sz="4000" b="1" dirty="0" smtClean="0">
                <a:solidFill>
                  <a:schemeClr val="accent2"/>
                </a:solidFill>
              </a:rPr>
              <a:t/>
            </a:r>
            <a:br>
              <a:rPr lang="en-US" sz="4000" b="1" dirty="0" smtClean="0">
                <a:solidFill>
                  <a:schemeClr val="accent2"/>
                </a:solidFill>
              </a:rPr>
            </a:br>
            <a:r>
              <a:rPr lang="bg-BG" sz="4000" b="1" dirty="0" smtClean="0">
                <a:solidFill>
                  <a:schemeClr val="accent2"/>
                </a:solidFill>
              </a:rPr>
              <a:t>НА </a:t>
            </a:r>
            <a:r>
              <a:rPr lang="bg-BG" sz="4000" b="1" dirty="0">
                <a:solidFill>
                  <a:schemeClr val="accent2"/>
                </a:solidFill>
              </a:rPr>
              <a:t>ПЕТКО Ю. ТОДОРОВ</a:t>
            </a:r>
            <a:endParaRPr lang="bg-BG" sz="4000" dirty="0">
              <a:solidFill>
                <a:schemeClr val="accent2"/>
              </a:solidFill>
            </a:endParaRPr>
          </a:p>
        </p:txBody>
      </p:sp>
      <p:sp>
        <p:nvSpPr>
          <p:cNvPr id="3" name="Subtitle 2"/>
          <p:cNvSpPr>
            <a:spLocks noGrp="1"/>
          </p:cNvSpPr>
          <p:nvPr>
            <p:ph type="subTitle" idx="1"/>
          </p:nvPr>
        </p:nvSpPr>
        <p:spPr>
          <a:xfrm>
            <a:off x="4352192" y="4677508"/>
            <a:ext cx="4608928" cy="781460"/>
          </a:xfrm>
        </p:spPr>
        <p:txBody>
          <a:bodyPr>
            <a:normAutofit/>
          </a:bodyPr>
          <a:lstStyle/>
          <a:p>
            <a:r>
              <a:rPr lang="bg-BG" sz="2800" dirty="0" err="1">
                <a:solidFill>
                  <a:schemeClr val="accent2"/>
                </a:solidFill>
              </a:rPr>
              <a:t>Адела</a:t>
            </a:r>
            <a:r>
              <a:rPr lang="bg-BG" sz="2800" dirty="0">
                <a:solidFill>
                  <a:schemeClr val="accent2"/>
                </a:solidFill>
              </a:rPr>
              <a:t> </a:t>
            </a:r>
            <a:r>
              <a:rPr lang="bg-BG" sz="2800" dirty="0" err="1" smtClean="0">
                <a:solidFill>
                  <a:schemeClr val="accent2"/>
                </a:solidFill>
              </a:rPr>
              <a:t>Бартошкова</a:t>
            </a:r>
            <a:endParaRPr lang="bg-BG" sz="2800" dirty="0">
              <a:solidFill>
                <a:schemeClr val="accent2"/>
              </a:solidFill>
            </a:endParaRPr>
          </a:p>
          <a:p>
            <a:endParaRPr lang="bg-BG" dirty="0"/>
          </a:p>
        </p:txBody>
      </p:sp>
      <p:pic>
        <p:nvPicPr>
          <p:cNvPr id="4" name="Picture 3"/>
          <p:cNvPicPr>
            <a:picLocks noChangeAspect="1"/>
          </p:cNvPicPr>
          <p:nvPr/>
        </p:nvPicPr>
        <p:blipFill>
          <a:blip r:embed="rId2"/>
          <a:stretch>
            <a:fillRect/>
          </a:stretch>
        </p:blipFill>
        <p:spPr>
          <a:xfrm>
            <a:off x="1135469" y="4028744"/>
            <a:ext cx="1902117" cy="2267909"/>
          </a:xfrm>
          <a:prstGeom prst="rect">
            <a:avLst/>
          </a:prstGeom>
        </p:spPr>
      </p:pic>
    </p:spTree>
    <p:extLst>
      <p:ext uri="{BB962C8B-B14F-4D97-AF65-F5344CB8AC3E}">
        <p14:creationId xmlns:p14="http://schemas.microsoft.com/office/powerpoint/2010/main" val="284599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549640" y="685800"/>
            <a:ext cx="3200400" cy="835269"/>
          </a:xfrm>
        </p:spPr>
        <p:txBody>
          <a:bodyPr/>
          <a:lstStyle/>
          <a:p>
            <a:r>
              <a:rPr lang="bg-BG" sz="2400" dirty="0" smtClean="0"/>
              <a:t>Петко Ю. Тодоров</a:t>
            </a:r>
            <a:br>
              <a:rPr lang="bg-BG" sz="2400" dirty="0" smtClean="0"/>
            </a:br>
            <a:r>
              <a:rPr lang="bg-BG" sz="2400" dirty="0" smtClean="0"/>
              <a:t>(</a:t>
            </a:r>
            <a:r>
              <a:rPr lang="cs-CZ" sz="2400" dirty="0" smtClean="0"/>
              <a:t>1879–1916</a:t>
            </a:r>
            <a:r>
              <a:rPr lang="bg-BG" sz="2400" dirty="0" smtClean="0"/>
              <a:t>)</a:t>
            </a:r>
            <a:endParaRPr lang="bg-BG" sz="2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487" y="1338262"/>
            <a:ext cx="6429375" cy="3714750"/>
          </a:xfrm>
        </p:spPr>
      </p:pic>
      <p:sp>
        <p:nvSpPr>
          <p:cNvPr id="13" name="Text Placeholder 12"/>
          <p:cNvSpPr>
            <a:spLocks noGrp="1"/>
          </p:cNvSpPr>
          <p:nvPr>
            <p:ph type="body" sz="half" idx="2"/>
          </p:nvPr>
        </p:nvSpPr>
        <p:spPr/>
        <p:txBody>
          <a:bodyPr/>
          <a:lstStyle/>
          <a:p>
            <a:endParaRPr lang="bg-BG"/>
          </a:p>
        </p:txBody>
      </p:sp>
      <p:pic>
        <p:nvPicPr>
          <p:cNvPr id="8" name="Content Placeholder 7"/>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8625254" y="1828800"/>
            <a:ext cx="3033346" cy="4000500"/>
          </a:xfrm>
        </p:spPr>
      </p:pic>
    </p:spTree>
    <p:extLst>
      <p:ext uri="{BB962C8B-B14F-4D97-AF65-F5344CB8AC3E}">
        <p14:creationId xmlns:p14="http://schemas.microsoft.com/office/powerpoint/2010/main" val="36432567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59632"/>
            <a:ext cx="3857625" cy="797767"/>
          </a:xfrm>
        </p:spPr>
        <p:txBody>
          <a:bodyPr/>
          <a:lstStyle/>
          <a:p>
            <a:r>
              <a:rPr lang="bg-BG" cap="none" dirty="0" smtClean="0"/>
              <a:t>КРЪГЪТ „МИСЪЛ“</a:t>
            </a:r>
            <a:endParaRPr lang="bg-BG" cap="none" dirty="0"/>
          </a:p>
        </p:txBody>
      </p:sp>
      <p:sp>
        <p:nvSpPr>
          <p:cNvPr id="3" name="Content Placeholder 2"/>
          <p:cNvSpPr>
            <a:spLocks noGrp="1"/>
          </p:cNvSpPr>
          <p:nvPr>
            <p:ph idx="1"/>
          </p:nvPr>
        </p:nvSpPr>
        <p:spPr>
          <a:xfrm>
            <a:off x="5859624" y="970384"/>
            <a:ext cx="5495764" cy="4890666"/>
          </a:xfrm>
        </p:spPr>
        <p:txBody>
          <a:bodyPr/>
          <a:lstStyle/>
          <a:p>
            <a:r>
              <a:rPr lang="bg-BG" sz="2000" dirty="0"/>
              <a:t>Европеизация на българската литература и изравняването ѝ с достиженията на западноевропейската културна </a:t>
            </a:r>
            <a:r>
              <a:rPr lang="bg-BG" sz="2000" dirty="0" smtClean="0"/>
              <a:t>мисъл.</a:t>
            </a:r>
            <a:endParaRPr lang="bg-BG" sz="2000" dirty="0"/>
          </a:p>
          <a:p>
            <a:r>
              <a:rPr lang="bg-BG" sz="2000" dirty="0" smtClean="0"/>
              <a:t>Увлечение по модерните естетически и философски направления: </a:t>
            </a:r>
          </a:p>
          <a:p>
            <a:pPr>
              <a:buFontTx/>
              <a:buChar char="-"/>
            </a:pPr>
            <a:r>
              <a:rPr lang="bg-BG" sz="2000" dirty="0" smtClean="0"/>
              <a:t>нови художествени насоки,</a:t>
            </a:r>
          </a:p>
          <a:p>
            <a:pPr>
              <a:buFontTx/>
              <a:buChar char="-"/>
            </a:pPr>
            <a:r>
              <a:rPr lang="bg-BG" sz="2000" dirty="0" smtClean="0"/>
              <a:t>засилват </a:t>
            </a:r>
            <a:r>
              <a:rPr lang="bg-BG" sz="2000" dirty="0"/>
              <a:t>се индивидуалистичните </a:t>
            </a:r>
            <a:r>
              <a:rPr lang="bg-BG" sz="2000" dirty="0" smtClean="0"/>
              <a:t>идеи,</a:t>
            </a:r>
          </a:p>
          <a:p>
            <a:pPr>
              <a:buFontTx/>
              <a:buChar char="-"/>
            </a:pPr>
            <a:r>
              <a:rPr lang="bg-BG" sz="2000" dirty="0" smtClean="0"/>
              <a:t>преосмисля </a:t>
            </a:r>
            <a:r>
              <a:rPr lang="bg-BG" sz="2000" dirty="0"/>
              <a:t>се ролята на </a:t>
            </a:r>
            <a:r>
              <a:rPr lang="bg-BG" sz="2000" dirty="0" smtClean="0"/>
              <a:t>писателя </a:t>
            </a:r>
            <a:r>
              <a:rPr lang="bg-BG" sz="2000" dirty="0"/>
              <a:t>в обществения </a:t>
            </a:r>
            <a:r>
              <a:rPr lang="bg-BG" sz="2000" dirty="0" smtClean="0"/>
              <a:t>живот.</a:t>
            </a:r>
          </a:p>
          <a:p>
            <a:r>
              <a:rPr lang="bg-BG" sz="2000" dirty="0" smtClean="0"/>
              <a:t>Чрез народната песен да се опресни образната система на литературата, като се използва експресията на фолклорния език, конфликтността на фолклорния сюжет, ритъмът на фолклорния слог, но идеята да бъде новаторска, универсална.</a:t>
            </a:r>
          </a:p>
          <a:p>
            <a:pPr marL="0" indent="0">
              <a:buNone/>
            </a:pPr>
            <a:endParaRPr lang="bg-BG" sz="2000" dirty="0"/>
          </a:p>
          <a:p>
            <a:endParaRPr lang="bg-BG" dirty="0"/>
          </a:p>
        </p:txBody>
      </p:sp>
      <p:sp>
        <p:nvSpPr>
          <p:cNvPr id="4" name="Text Placeholder 3"/>
          <p:cNvSpPr>
            <a:spLocks noGrp="1"/>
          </p:cNvSpPr>
          <p:nvPr>
            <p:ph type="body" sz="half" idx="2"/>
          </p:nvPr>
        </p:nvSpPr>
        <p:spPr>
          <a:xfrm>
            <a:off x="990416" y="2057400"/>
            <a:ext cx="4267702" cy="3718282"/>
          </a:xfrm>
        </p:spPr>
        <p:txBody>
          <a:bodyPr/>
          <a:lstStyle/>
          <a:p>
            <a:r>
              <a:rPr lang="bg-BG" sz="1800" dirty="0" smtClean="0"/>
              <a:t>сп. „Мисъл“ (1892 – 1907)</a:t>
            </a:r>
            <a:endParaRPr lang="bg-BG" sz="1800"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B4546"/>
              </a:solidFill>
              <a:effectLst/>
              <a:uLnTx/>
              <a:uFillTx/>
              <a:latin typeface="Arial"/>
              <a:ea typeface="+mn-ea"/>
              <a:cs typeface="+mn-cs"/>
            </a:endParaRPr>
          </a:p>
        </p:txBody>
      </p:sp>
      <p:pic>
        <p:nvPicPr>
          <p:cNvPr id="7" name="Picture 6"/>
          <p:cNvPicPr>
            <a:picLocks noChangeAspect="1"/>
          </p:cNvPicPr>
          <p:nvPr/>
        </p:nvPicPr>
        <p:blipFill>
          <a:blip r:embed="rId2"/>
          <a:stretch>
            <a:fillRect/>
          </a:stretch>
        </p:blipFill>
        <p:spPr>
          <a:xfrm>
            <a:off x="990415" y="2642632"/>
            <a:ext cx="4416552" cy="2771752"/>
          </a:xfrm>
          <a:prstGeom prst="rect">
            <a:avLst/>
          </a:prstGeom>
        </p:spPr>
      </p:pic>
    </p:spTree>
    <p:extLst>
      <p:ext uri="{BB962C8B-B14F-4D97-AF65-F5344CB8AC3E}">
        <p14:creationId xmlns:p14="http://schemas.microsoft.com/office/powerpoint/2010/main" val="1709676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196BD4-4B80-3A49-28B1-DBD462219F27}"/>
              </a:ext>
            </a:extLst>
          </p:cNvPr>
          <p:cNvSpPr>
            <a:spLocks noGrp="1"/>
          </p:cNvSpPr>
          <p:nvPr>
            <p:ph type="ctrTitle"/>
          </p:nvPr>
        </p:nvSpPr>
        <p:spPr>
          <a:xfrm>
            <a:off x="1051560" y="1432223"/>
            <a:ext cx="9966960" cy="2714031"/>
          </a:xfrm>
        </p:spPr>
        <p:txBody>
          <a:bodyPr/>
          <a:lstStyle/>
          <a:p>
            <a:pPr algn="ctr">
              <a:lnSpc>
                <a:spcPct val="150000"/>
              </a:lnSpc>
            </a:pPr>
            <a:r>
              <a:rPr lang="bg-BG" sz="2800" b="1" kern="100" dirty="0" smtClean="0">
                <a:solidFill>
                  <a:schemeClr val="accent2"/>
                </a:solidFill>
                <a:ea typeface="Calibri" panose="020F0502020204030204" pitchFamily="34" charset="0"/>
                <a:cs typeface="Times New Roman" panose="02020603050405020304" pitchFamily="18" charset="0"/>
              </a:rPr>
              <a:t>Историята на Пловдив </a:t>
            </a:r>
            <a:br>
              <a:rPr lang="bg-BG" sz="2800" b="1" kern="100" dirty="0" smtClean="0">
                <a:solidFill>
                  <a:schemeClr val="accent2"/>
                </a:solidFill>
                <a:ea typeface="Calibri" panose="020F0502020204030204" pitchFamily="34" charset="0"/>
                <a:cs typeface="Times New Roman" panose="02020603050405020304" pitchFamily="18" charset="0"/>
              </a:rPr>
            </a:br>
            <a:r>
              <a:rPr lang="bg-BG" sz="2800" b="1" kern="100" dirty="0" smtClean="0">
                <a:solidFill>
                  <a:schemeClr val="accent2"/>
                </a:solidFill>
                <a:ea typeface="Calibri" panose="020F0502020204030204" pitchFamily="34" charset="0"/>
                <a:cs typeface="Times New Roman" panose="02020603050405020304" pitchFamily="18" charset="0"/>
              </a:rPr>
              <a:t>в огледалото на легендите </a:t>
            </a:r>
            <a:r>
              <a:rPr lang="bg-BG" sz="2800" b="1" kern="100" dirty="0">
                <a:solidFill>
                  <a:schemeClr val="accent2"/>
                </a:solidFill>
                <a:ea typeface="Calibri" panose="020F0502020204030204" pitchFamily="34" charset="0"/>
                <a:cs typeface="Times New Roman" panose="02020603050405020304" pitchFamily="18" charset="0"/>
              </a:rPr>
              <a:t>и </a:t>
            </a:r>
            <a:r>
              <a:rPr lang="bg-BG" sz="2800" b="1" kern="100" dirty="0" smtClean="0">
                <a:solidFill>
                  <a:schemeClr val="accent2"/>
                </a:solidFill>
                <a:ea typeface="Calibri" panose="020F0502020204030204" pitchFamily="34" charset="0"/>
                <a:cs typeface="Times New Roman" panose="02020603050405020304" pitchFamily="18" charset="0"/>
              </a:rPr>
              <a:t>преданията</a:t>
            </a:r>
            <a:endParaRPr lang="cs-CZ" sz="2800" dirty="0">
              <a:cs typeface="Times New Roman" panose="02020603050405020304" pitchFamily="18" charset="0"/>
            </a:endParaRPr>
          </a:p>
        </p:txBody>
      </p:sp>
      <p:sp>
        <p:nvSpPr>
          <p:cNvPr id="3" name="Podnadpis 2">
            <a:extLst>
              <a:ext uri="{FF2B5EF4-FFF2-40B4-BE49-F238E27FC236}">
                <a16:creationId xmlns:a16="http://schemas.microsoft.com/office/drawing/2014/main" id="{6F604396-F96C-9669-9ACD-CE8474D91FD1}"/>
              </a:ext>
            </a:extLst>
          </p:cNvPr>
          <p:cNvSpPr>
            <a:spLocks noGrp="1"/>
          </p:cNvSpPr>
          <p:nvPr>
            <p:ph type="subTitle" idx="1"/>
          </p:nvPr>
        </p:nvSpPr>
        <p:spPr>
          <a:xfrm>
            <a:off x="2150364" y="4610270"/>
            <a:ext cx="7891272" cy="1062741"/>
          </a:xfrm>
        </p:spPr>
        <p:txBody>
          <a:bodyPr>
            <a:normAutofit/>
          </a:bodyPr>
          <a:lstStyle/>
          <a:p>
            <a:pPr algn="ctr">
              <a:spcBef>
                <a:spcPts val="600"/>
              </a:spcBef>
            </a:pPr>
            <a:r>
              <a:rPr lang="bg-BG" sz="2800" dirty="0" smtClean="0">
                <a:solidFill>
                  <a:schemeClr val="accent2"/>
                </a:solidFill>
              </a:rPr>
              <a:t>Александра </a:t>
            </a:r>
            <a:r>
              <a:rPr lang="bg-BG" sz="2800" dirty="0" err="1" smtClean="0">
                <a:solidFill>
                  <a:schemeClr val="accent2"/>
                </a:solidFill>
              </a:rPr>
              <a:t>Калесова</a:t>
            </a:r>
            <a:endParaRPr lang="bg-BG" sz="2800" dirty="0" smtClean="0">
              <a:solidFill>
                <a:schemeClr val="accent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593" y="3930158"/>
            <a:ext cx="2095157" cy="2268415"/>
          </a:xfrm>
          <a:prstGeom prst="rect">
            <a:avLst/>
          </a:prstGeom>
        </p:spPr>
      </p:pic>
    </p:spTree>
    <p:extLst>
      <p:ext uri="{BB962C8B-B14F-4D97-AF65-F5344CB8AC3E}">
        <p14:creationId xmlns:p14="http://schemas.microsoft.com/office/powerpoint/2010/main" val="39373093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705" y="457200"/>
            <a:ext cx="2600800" cy="1600200"/>
          </a:xfrm>
        </p:spPr>
        <p:txBody>
          <a:bodyPr/>
          <a:lstStyle/>
          <a:p>
            <a:endParaRPr lang="bg-BG" dirty="0"/>
          </a:p>
        </p:txBody>
      </p:sp>
      <p:sp>
        <p:nvSpPr>
          <p:cNvPr id="3" name="Content Placeholder 2"/>
          <p:cNvSpPr>
            <a:spLocks noGrp="1"/>
          </p:cNvSpPr>
          <p:nvPr>
            <p:ph idx="1"/>
          </p:nvPr>
        </p:nvSpPr>
        <p:spPr>
          <a:xfrm>
            <a:off x="4039545" y="576073"/>
            <a:ext cx="7315843" cy="5284978"/>
          </a:xfrm>
        </p:spPr>
        <p:txBody>
          <a:bodyPr/>
          <a:lstStyle/>
          <a:p>
            <a:r>
              <a:rPr lang="bg-BG" sz="1800" b="1" dirty="0"/>
              <a:t>Певец</a:t>
            </a:r>
            <a:r>
              <a:rPr lang="bg-BG" sz="1800" dirty="0"/>
              <a:t> (сп. „Съвременен преглед“, 1899, № 19–20)</a:t>
            </a:r>
          </a:p>
          <a:p>
            <a:r>
              <a:rPr lang="bg-BG" sz="1800" dirty="0" smtClean="0"/>
              <a:t>Жанрът </a:t>
            </a:r>
            <a:r>
              <a:rPr lang="bg-BG" sz="1800" i="1" dirty="0" smtClean="0"/>
              <a:t>идилия</a:t>
            </a:r>
            <a:r>
              <a:rPr lang="bg-BG" sz="1800" dirty="0" smtClean="0"/>
              <a:t>: „</a:t>
            </a:r>
            <a:r>
              <a:rPr lang="bg-BG" sz="1800" dirty="0"/>
              <a:t>проза, която се движи от стихотворение в проза до по-разгърнат разказен сюжет, който обаче никога не е от типа на обективния разказ, почти в същото време създаван от Елин </a:t>
            </a:r>
            <a:r>
              <a:rPr lang="bg-BG" sz="1800" dirty="0" smtClean="0"/>
              <a:t>Пелин</a:t>
            </a:r>
            <a:r>
              <a:rPr lang="bg-BG" sz="1800" dirty="0"/>
              <a:t>“</a:t>
            </a:r>
            <a:r>
              <a:rPr lang="bg-BG" sz="1800" dirty="0" smtClean="0"/>
              <a:t> (Игов 2010: 457).</a:t>
            </a:r>
          </a:p>
          <a:p>
            <a:pPr lvl="1">
              <a:buFontTx/>
              <a:buChar char="-"/>
            </a:pPr>
            <a:r>
              <a:rPr lang="bg-BG" sz="1600" dirty="0" smtClean="0"/>
              <a:t>П. Тодоров не копира, нито идеализира селската действителност, </a:t>
            </a:r>
            <a:r>
              <a:rPr lang="bg-BG" sz="1600" dirty="0"/>
              <a:t>а създава „</a:t>
            </a:r>
            <a:r>
              <a:rPr lang="bg-BG" sz="1600" dirty="0" err="1"/>
              <a:t>въобразена</a:t>
            </a:r>
            <a:r>
              <a:rPr lang="bg-BG" sz="1600" dirty="0"/>
              <a:t> реалност</a:t>
            </a:r>
            <a:r>
              <a:rPr lang="bg-BG" sz="1600" dirty="0" smtClean="0"/>
              <a:t>“ и естетизира модерна идея.</a:t>
            </a:r>
          </a:p>
          <a:p>
            <a:pPr lvl="1">
              <a:buFontTx/>
              <a:buChar char="-"/>
            </a:pPr>
            <a:r>
              <a:rPr lang="bg-BG" sz="1600" dirty="0" smtClean="0"/>
              <a:t>Неоромантически </a:t>
            </a:r>
            <a:r>
              <a:rPr lang="bg-BG" sz="1600" dirty="0"/>
              <a:t>модел за света и човека: </a:t>
            </a:r>
            <a:r>
              <a:rPr lang="bg-BG" sz="1600" dirty="0" smtClean="0"/>
              <a:t>чрез тематиката си и образа на несретника</a:t>
            </a:r>
            <a:r>
              <a:rPr lang="bg-BG" sz="1400" dirty="0" smtClean="0"/>
              <a:t> </a:t>
            </a:r>
          </a:p>
          <a:p>
            <a:r>
              <a:rPr lang="bg-BG" sz="1800" b="1" dirty="0" smtClean="0"/>
              <a:t>Орисници</a:t>
            </a:r>
            <a:r>
              <a:rPr lang="en-US" sz="1800" b="1" dirty="0" smtClean="0"/>
              <a:t> </a:t>
            </a:r>
            <a:r>
              <a:rPr lang="bg-BG" sz="1800" dirty="0" smtClean="0"/>
              <a:t>(програмна творба): обричане на живот в самотност</a:t>
            </a:r>
          </a:p>
          <a:p>
            <a:pPr marL="0" indent="288000">
              <a:lnSpc>
                <a:spcPct val="100000"/>
              </a:lnSpc>
              <a:spcBef>
                <a:spcPts val="600"/>
              </a:spcBef>
              <a:buNone/>
            </a:pPr>
            <a:r>
              <a:rPr lang="bg-BG" sz="1600" dirty="0" smtClean="0"/>
              <a:t>–</a:t>
            </a:r>
            <a:r>
              <a:rPr lang="ru-RU" sz="1600" dirty="0" smtClean="0"/>
              <a:t> Дай му, боже </a:t>
            </a:r>
            <a:r>
              <a:rPr lang="bg-BG" sz="1600" dirty="0" smtClean="0"/>
              <a:t>–</a:t>
            </a:r>
            <a:r>
              <a:rPr lang="ru-RU" sz="1600" dirty="0" smtClean="0"/>
              <a:t> спря се запъхтяна над люлката орисница,</a:t>
            </a:r>
            <a:r>
              <a:rPr lang="bg-BG" sz="1600" dirty="0"/>
              <a:t> </a:t>
            </a:r>
            <a:r>
              <a:rPr lang="bg-BG" sz="1600" dirty="0" smtClean="0"/>
              <a:t>–</a:t>
            </a:r>
            <a:r>
              <a:rPr lang="ru-RU" sz="1600" dirty="0" smtClean="0"/>
              <a:t> </a:t>
            </a:r>
            <a:r>
              <a:rPr lang="ru-RU" sz="1600" b="1" dirty="0" smtClean="0"/>
              <a:t>ум и сръки</a:t>
            </a:r>
            <a:r>
              <a:rPr lang="ru-RU" sz="1600" dirty="0" smtClean="0"/>
              <a:t>. Дай му ширина в душата, цял свят в нея да вмести. И небо, и земя от край до край с ум да обходи.</a:t>
            </a:r>
          </a:p>
          <a:p>
            <a:pPr marL="0" indent="288000">
              <a:lnSpc>
                <a:spcPct val="100000"/>
              </a:lnSpc>
              <a:spcBef>
                <a:spcPts val="0"/>
              </a:spcBef>
              <a:buNone/>
            </a:pPr>
            <a:r>
              <a:rPr lang="bg-BG" sz="1600" dirty="0" smtClean="0"/>
              <a:t>–</a:t>
            </a:r>
            <a:r>
              <a:rPr lang="ru-RU" sz="1600" dirty="0" smtClean="0"/>
              <a:t> Дай му </a:t>
            </a:r>
            <a:r>
              <a:rPr lang="bg-BG" sz="1600" dirty="0" smtClean="0"/>
              <a:t>–</a:t>
            </a:r>
            <a:r>
              <a:rPr lang="ru-RU" sz="1600" dirty="0" smtClean="0"/>
              <a:t> пресече втората, </a:t>
            </a:r>
            <a:r>
              <a:rPr lang="bg-BG" sz="1600" dirty="0" smtClean="0"/>
              <a:t>–</a:t>
            </a:r>
            <a:r>
              <a:rPr lang="ru-RU" sz="1600" dirty="0" smtClean="0"/>
              <a:t> дай му </a:t>
            </a:r>
            <a:r>
              <a:rPr lang="ru-RU" sz="1600" b="1" dirty="0" smtClean="0"/>
              <a:t>крепки крила на духа</a:t>
            </a:r>
            <a:r>
              <a:rPr lang="ru-RU" sz="1600" dirty="0" smtClean="0"/>
              <a:t>: в миналото да се връща, в бъдещето да прехвръква </a:t>
            </a:r>
            <a:r>
              <a:rPr lang="bg-BG" sz="1600" dirty="0" smtClean="0"/>
              <a:t>–</a:t>
            </a:r>
            <a:r>
              <a:rPr lang="ru-RU" sz="1600" dirty="0" smtClean="0"/>
              <a:t> над всичко възмогнат да влада и реди…</a:t>
            </a:r>
          </a:p>
          <a:p>
            <a:pPr marL="0" indent="288000">
              <a:lnSpc>
                <a:spcPct val="100000"/>
              </a:lnSpc>
              <a:spcBef>
                <a:spcPts val="0"/>
              </a:spcBef>
              <a:buNone/>
            </a:pPr>
            <a:r>
              <a:rPr lang="bg-BG" sz="1600" dirty="0" smtClean="0"/>
              <a:t>–</a:t>
            </a:r>
            <a:r>
              <a:rPr lang="ru-RU" sz="1600" dirty="0" smtClean="0"/>
              <a:t> Нека! </a:t>
            </a:r>
            <a:r>
              <a:rPr lang="bg-BG" sz="1600" dirty="0" smtClean="0"/>
              <a:t>–</a:t>
            </a:r>
            <a:r>
              <a:rPr lang="ru-RU" sz="1600" dirty="0" smtClean="0"/>
              <a:t> прекъсна трета припряно. </a:t>
            </a:r>
            <a:r>
              <a:rPr lang="bg-BG" sz="1600" dirty="0" smtClean="0"/>
              <a:t>–</a:t>
            </a:r>
            <a:r>
              <a:rPr lang="ru-RU" sz="1600" dirty="0" smtClean="0"/>
              <a:t> Но едно сал </a:t>
            </a:r>
            <a:r>
              <a:rPr lang="ru-RU" sz="1600" b="1" dirty="0" smtClean="0"/>
              <a:t>да не може: вън от себе да излезе</a:t>
            </a:r>
            <a:r>
              <a:rPr lang="ru-RU" sz="1600" dirty="0" smtClean="0"/>
              <a:t>. В кожата се да се пражи. И на небото да сеща пак земята. Кожата му дори да загние, пропука и се покрие в струпье, в нея да си остане пак </a:t>
            </a:r>
            <a:r>
              <a:rPr lang="ru-RU" sz="1600" b="1" dirty="0" smtClean="0"/>
              <a:t>и пак ветрове да гони</a:t>
            </a:r>
            <a:r>
              <a:rPr lang="ru-RU" sz="1600" dirty="0" smtClean="0"/>
              <a:t>.</a:t>
            </a:r>
            <a:endParaRPr lang="ru-RU" sz="1600" dirty="0"/>
          </a:p>
        </p:txBody>
      </p:sp>
      <p:sp>
        <p:nvSpPr>
          <p:cNvPr id="4" name="Text Placeholder 3"/>
          <p:cNvSpPr>
            <a:spLocks noGrp="1"/>
          </p:cNvSpPr>
          <p:nvPr>
            <p:ph type="body" sz="half" idx="2"/>
          </p:nvPr>
        </p:nvSpPr>
        <p:spPr>
          <a:xfrm>
            <a:off x="1007705" y="2057400"/>
            <a:ext cx="2600799" cy="3811588"/>
          </a:xfrm>
        </p:spPr>
        <p:txBody>
          <a:bodyPr/>
          <a:lstStyle/>
          <a:p>
            <a:endParaRPr lang="bg-BG"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K" sz="1200" b="0" i="0" u="none" strike="noStrike" kern="1200" cap="none" spc="0" normalizeH="0" baseline="0" noProof="0" dirty="0">
              <a:ln>
                <a:noFill/>
              </a:ln>
              <a:solidFill>
                <a:srgbClr val="3B4546"/>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B4546"/>
              </a:solidFill>
              <a:effectLst/>
              <a:uLnTx/>
              <a:uFillTx/>
              <a:latin typeface="Arial"/>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887" y="1257300"/>
            <a:ext cx="2522286" cy="3210952"/>
          </a:xfrm>
          <a:prstGeom prst="rect">
            <a:avLst/>
          </a:prstGeom>
        </p:spPr>
      </p:pic>
    </p:spTree>
    <p:extLst>
      <p:ext uri="{BB962C8B-B14F-4D97-AF65-F5344CB8AC3E}">
        <p14:creationId xmlns:p14="http://schemas.microsoft.com/office/powerpoint/2010/main" val="6638212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569" y="606669"/>
            <a:ext cx="10178679" cy="378069"/>
          </a:xfrm>
        </p:spPr>
        <p:txBody>
          <a:bodyPr>
            <a:normAutofit fontScale="90000"/>
          </a:bodyPr>
          <a:lstStyle/>
          <a:p>
            <a:r>
              <a:rPr lang="bg-BG" sz="2400" b="1" cap="none" dirty="0" smtClean="0">
                <a:solidFill>
                  <a:schemeClr val="accent2"/>
                </a:solidFill>
              </a:rPr>
              <a:t>Чешки преводи на идилиите на </a:t>
            </a:r>
            <a:r>
              <a:rPr lang="bg-BG" sz="2400" b="1" cap="none" dirty="0">
                <a:solidFill>
                  <a:schemeClr val="accent2"/>
                </a:solidFill>
              </a:rPr>
              <a:t>П</a:t>
            </a:r>
            <a:r>
              <a:rPr lang="bg-BG" sz="2400" b="1" cap="none" dirty="0" smtClean="0">
                <a:solidFill>
                  <a:schemeClr val="accent2"/>
                </a:solidFill>
              </a:rPr>
              <a:t>. Ю. Тодоров</a:t>
            </a:r>
            <a:endParaRPr lang="bg-BG" sz="2400" b="1" cap="none" dirty="0">
              <a:solidFill>
                <a:schemeClr val="accent2"/>
              </a:solidFill>
            </a:endParaRPr>
          </a:p>
        </p:txBody>
      </p:sp>
      <p:sp>
        <p:nvSpPr>
          <p:cNvPr id="3" name="Content Placeholder 2"/>
          <p:cNvSpPr>
            <a:spLocks noGrp="1"/>
          </p:cNvSpPr>
          <p:nvPr>
            <p:ph idx="1"/>
          </p:nvPr>
        </p:nvSpPr>
        <p:spPr>
          <a:xfrm>
            <a:off x="835269" y="1046284"/>
            <a:ext cx="10682654" cy="5240215"/>
          </a:xfrm>
        </p:spPr>
        <p:txBody>
          <a:bodyPr>
            <a:noAutofit/>
          </a:bodyPr>
          <a:lstStyle/>
          <a:p>
            <a:pPr>
              <a:lnSpc>
                <a:spcPct val="100000"/>
              </a:lnSpc>
              <a:spcBef>
                <a:spcPts val="0"/>
              </a:spcBef>
            </a:pPr>
            <a:r>
              <a:rPr lang="bg-BG" sz="1600" i="1" dirty="0" err="1"/>
              <a:t>Sokol</a:t>
            </a:r>
            <a:r>
              <a:rPr lang="bg-BG" sz="1600" dirty="0"/>
              <a:t> [</a:t>
            </a:r>
            <a:r>
              <a:rPr lang="sr-Cyrl-CS" sz="1600" dirty="0"/>
              <a:t>Сокол</a:t>
            </a:r>
            <a:r>
              <a:rPr lang="bg-BG" sz="1600" dirty="0"/>
              <a:t>]. </a:t>
            </a:r>
            <a:r>
              <a:rPr lang="bg-BG" sz="1600" dirty="0" err="1"/>
              <a:t>Přel</a:t>
            </a:r>
            <a:r>
              <a:rPr lang="bg-BG" sz="1600" dirty="0"/>
              <a:t>. </a:t>
            </a:r>
            <a:r>
              <a:rPr lang="bg-BG" sz="1600" dirty="0" err="1"/>
              <a:t>Hanuš</a:t>
            </a:r>
            <a:r>
              <a:rPr lang="bg-BG" sz="1600" dirty="0"/>
              <a:t> – dl. </a:t>
            </a:r>
            <a:r>
              <a:rPr lang="bg-BG" sz="1600" dirty="0" err="1"/>
              <a:t>Plzeňské</a:t>
            </a:r>
            <a:r>
              <a:rPr lang="bg-BG" sz="1600" dirty="0"/>
              <a:t> </a:t>
            </a:r>
            <a:r>
              <a:rPr lang="bg-BG" sz="1600" dirty="0" err="1"/>
              <a:t>listy</a:t>
            </a:r>
            <a:r>
              <a:rPr lang="bg-BG" sz="1600" dirty="0"/>
              <a:t> 44, 1908, č. 79, </a:t>
            </a:r>
            <a:r>
              <a:rPr lang="bg-BG" sz="1600" dirty="0" err="1"/>
              <a:t>Zábav</a:t>
            </a:r>
            <a:r>
              <a:rPr lang="bg-BG" sz="1600" dirty="0"/>
              <a:t>. </a:t>
            </a:r>
            <a:r>
              <a:rPr lang="bg-BG" sz="1600" dirty="0" err="1"/>
              <a:t>příl</a:t>
            </a:r>
            <a:r>
              <a:rPr lang="bg-BG" sz="1600" dirty="0"/>
              <a:t>., 2, 4. 4.</a:t>
            </a:r>
          </a:p>
          <a:p>
            <a:pPr>
              <a:lnSpc>
                <a:spcPct val="100000"/>
              </a:lnSpc>
              <a:spcBef>
                <a:spcPts val="0"/>
              </a:spcBef>
            </a:pPr>
            <a:r>
              <a:rPr lang="bg-BG" sz="1600" i="1" dirty="0" err="1"/>
              <a:t>Prosba</a:t>
            </a:r>
            <a:r>
              <a:rPr lang="bg-BG" sz="1600" i="1" dirty="0"/>
              <a:t> </a:t>
            </a:r>
            <a:r>
              <a:rPr lang="bg-BG" sz="1600" dirty="0"/>
              <a:t>[</a:t>
            </a:r>
            <a:r>
              <a:rPr lang="sr-Cyrl-CS" sz="1600" dirty="0"/>
              <a:t>Молба</a:t>
            </a:r>
            <a:r>
              <a:rPr lang="bg-BG" sz="1600" dirty="0"/>
              <a:t>]. </a:t>
            </a:r>
            <a:r>
              <a:rPr lang="bg-BG" sz="1600" dirty="0" err="1"/>
              <a:t>Přel</a:t>
            </a:r>
            <a:r>
              <a:rPr lang="bg-BG" sz="1600" dirty="0"/>
              <a:t>. K. </a:t>
            </a:r>
            <a:r>
              <a:rPr lang="bg-BG" sz="1600" dirty="0" err="1"/>
              <a:t>Handzel</a:t>
            </a:r>
            <a:r>
              <a:rPr lang="bg-BG" sz="1600" dirty="0"/>
              <a:t>. </a:t>
            </a:r>
            <a:r>
              <a:rPr lang="bg-BG" sz="1600" dirty="0" err="1"/>
              <a:t>Národní</a:t>
            </a:r>
            <a:r>
              <a:rPr lang="bg-BG" sz="1600" dirty="0"/>
              <a:t> </a:t>
            </a:r>
            <a:r>
              <a:rPr lang="bg-BG" sz="1600" dirty="0" err="1"/>
              <a:t>obzor</a:t>
            </a:r>
            <a:r>
              <a:rPr lang="bg-BG" sz="1600" dirty="0"/>
              <a:t> 7, 1912–1913, č. 9, </a:t>
            </a:r>
            <a:r>
              <a:rPr lang="bg-BG" sz="1600" dirty="0" err="1"/>
              <a:t>příl</a:t>
            </a:r>
            <a:r>
              <a:rPr lang="bg-BG" sz="1600" dirty="0"/>
              <a:t>. </a:t>
            </a:r>
            <a:r>
              <a:rPr lang="bg-BG" sz="1600" dirty="0" err="1"/>
              <a:t>Besedy</a:t>
            </a:r>
            <a:r>
              <a:rPr lang="bg-BG" sz="1600" dirty="0"/>
              <a:t>, 65–66, 3. 1. 1913.</a:t>
            </a:r>
          </a:p>
          <a:p>
            <a:pPr>
              <a:lnSpc>
                <a:spcPct val="100000"/>
              </a:lnSpc>
              <a:spcBef>
                <a:spcPts val="0"/>
              </a:spcBef>
            </a:pPr>
            <a:r>
              <a:rPr lang="bg-BG" sz="1600" i="1" dirty="0" err="1"/>
              <a:t>Sudičky</a:t>
            </a:r>
            <a:r>
              <a:rPr lang="bg-BG" sz="1600" dirty="0"/>
              <a:t> [</a:t>
            </a:r>
            <a:r>
              <a:rPr lang="sr-Cyrl-CS" sz="1600" dirty="0"/>
              <a:t>Орисници</a:t>
            </a:r>
            <a:r>
              <a:rPr lang="bg-BG" sz="1600" dirty="0"/>
              <a:t>]. </a:t>
            </a:r>
            <a:r>
              <a:rPr lang="bg-BG" sz="1600" dirty="0" err="1"/>
              <a:t>Přel</a:t>
            </a:r>
            <a:r>
              <a:rPr lang="bg-BG" sz="1600" dirty="0"/>
              <a:t>. K. </a:t>
            </a:r>
            <a:r>
              <a:rPr lang="bg-BG" sz="1600" dirty="0" err="1"/>
              <a:t>Handzel</a:t>
            </a:r>
            <a:r>
              <a:rPr lang="bg-BG" sz="1600" dirty="0"/>
              <a:t>. </a:t>
            </a:r>
            <a:r>
              <a:rPr lang="bg-BG" sz="1600" dirty="0" err="1"/>
              <a:t>Ostravský</a:t>
            </a:r>
            <a:r>
              <a:rPr lang="bg-BG" sz="1600" dirty="0"/>
              <a:t> </a:t>
            </a:r>
            <a:r>
              <a:rPr lang="bg-BG" sz="1600" dirty="0" err="1"/>
              <a:t>denník</a:t>
            </a:r>
            <a:r>
              <a:rPr lang="bg-BG" sz="1600" dirty="0"/>
              <a:t> 13, 1913, č. 44, </a:t>
            </a:r>
            <a:r>
              <a:rPr lang="bg-BG" sz="1600" dirty="0" err="1"/>
              <a:t>příl</a:t>
            </a:r>
            <a:r>
              <a:rPr lang="bg-BG" sz="1600" dirty="0"/>
              <a:t>., 2, 22. 2.</a:t>
            </a:r>
          </a:p>
          <a:p>
            <a:pPr>
              <a:lnSpc>
                <a:spcPct val="100000"/>
              </a:lnSpc>
              <a:spcBef>
                <a:spcPts val="0"/>
              </a:spcBef>
            </a:pPr>
            <a:r>
              <a:rPr lang="bg-BG" sz="1600" i="1" dirty="0" err="1"/>
              <a:t>Medvědář</a:t>
            </a:r>
            <a:r>
              <a:rPr lang="bg-BG" sz="1600" dirty="0"/>
              <a:t> [</a:t>
            </a:r>
            <a:r>
              <a:rPr lang="sr-Cyrl-CS" sz="1600" dirty="0"/>
              <a:t>Мечкар</a:t>
            </a:r>
            <a:r>
              <a:rPr lang="bg-BG" sz="1600" dirty="0"/>
              <a:t>]. </a:t>
            </a:r>
            <a:r>
              <a:rPr lang="bg-BG" sz="1600" dirty="0" err="1"/>
              <a:t>Přel</a:t>
            </a:r>
            <a:r>
              <a:rPr lang="bg-BG" sz="1600" dirty="0"/>
              <a:t>. ? [K. </a:t>
            </a:r>
            <a:r>
              <a:rPr lang="bg-BG" sz="1600" dirty="0" err="1"/>
              <a:t>Handzel</a:t>
            </a:r>
            <a:r>
              <a:rPr lang="bg-BG" sz="1600" dirty="0"/>
              <a:t>?]. </a:t>
            </a:r>
            <a:r>
              <a:rPr lang="bg-BG" sz="1600" dirty="0" err="1"/>
              <a:t>České</a:t>
            </a:r>
            <a:r>
              <a:rPr lang="bg-BG" sz="1600" dirty="0"/>
              <a:t> </a:t>
            </a:r>
            <a:r>
              <a:rPr lang="bg-BG" sz="1600" dirty="0" err="1"/>
              <a:t>slovo</a:t>
            </a:r>
            <a:r>
              <a:rPr lang="bg-BG" sz="1600" dirty="0"/>
              <a:t> 7, 1913, č. 107, </a:t>
            </a:r>
            <a:r>
              <a:rPr lang="bg-BG" sz="1600" dirty="0" err="1"/>
              <a:t>příl</a:t>
            </a:r>
            <a:r>
              <a:rPr lang="bg-BG" sz="1600" dirty="0"/>
              <a:t>. </a:t>
            </a:r>
            <a:r>
              <a:rPr lang="bg-BG" sz="1600" dirty="0" err="1"/>
              <a:t>Zábavná</a:t>
            </a:r>
            <a:r>
              <a:rPr lang="bg-BG" sz="1600" dirty="0"/>
              <a:t> a </a:t>
            </a:r>
            <a:r>
              <a:rPr lang="bg-BG" sz="1600" dirty="0" err="1"/>
              <a:t>poučná</a:t>
            </a:r>
            <a:r>
              <a:rPr lang="bg-BG" sz="1600" dirty="0"/>
              <a:t> </a:t>
            </a:r>
            <a:r>
              <a:rPr lang="bg-BG" sz="1600" dirty="0" err="1"/>
              <a:t>příloha</a:t>
            </a:r>
            <a:r>
              <a:rPr lang="bg-BG" sz="1600" dirty="0"/>
              <a:t> </a:t>
            </a:r>
            <a:r>
              <a:rPr lang="bg-BG" sz="1600" dirty="0" err="1"/>
              <a:t>Českého</a:t>
            </a:r>
            <a:r>
              <a:rPr lang="bg-BG" sz="1600" dirty="0"/>
              <a:t> </a:t>
            </a:r>
            <a:r>
              <a:rPr lang="bg-BG" sz="1600" dirty="0" err="1"/>
              <a:t>slova</a:t>
            </a:r>
            <a:r>
              <a:rPr lang="bg-BG" sz="1600" dirty="0"/>
              <a:t>, č. 100, 7–10, 4. 5.</a:t>
            </a:r>
          </a:p>
          <a:p>
            <a:pPr>
              <a:lnSpc>
                <a:spcPct val="100000"/>
              </a:lnSpc>
              <a:spcBef>
                <a:spcPts val="0"/>
              </a:spcBef>
            </a:pPr>
            <a:r>
              <a:rPr lang="bg-BG" sz="1600" i="1" dirty="0" err="1"/>
              <a:t>Senoseč</a:t>
            </a:r>
            <a:r>
              <a:rPr lang="bg-BG" sz="1600" i="1" dirty="0"/>
              <a:t> </a:t>
            </a:r>
            <a:r>
              <a:rPr lang="bg-BG" sz="1600" dirty="0"/>
              <a:t>[</a:t>
            </a:r>
            <a:r>
              <a:rPr lang="sr-Cyrl-CS" sz="1600" dirty="0"/>
              <a:t>Сенокос</a:t>
            </a:r>
            <a:r>
              <a:rPr lang="bg-BG" sz="1600" dirty="0"/>
              <a:t>]. </a:t>
            </a:r>
            <a:r>
              <a:rPr lang="bg-BG" sz="1600" dirty="0" err="1"/>
              <a:t>Přel</a:t>
            </a:r>
            <a:r>
              <a:rPr lang="bg-BG" sz="1600" dirty="0"/>
              <a:t>. V[</a:t>
            </a:r>
            <a:r>
              <a:rPr lang="bg-BG" sz="1600" dirty="0" err="1"/>
              <a:t>ojtěch</a:t>
            </a:r>
            <a:r>
              <a:rPr lang="bg-BG" sz="1600" dirty="0"/>
              <a:t>] </a:t>
            </a:r>
            <a:r>
              <a:rPr lang="bg-BG" sz="1600" dirty="0" err="1"/>
              <a:t>Krupka</a:t>
            </a:r>
            <a:r>
              <a:rPr lang="bg-BG" sz="1600" dirty="0"/>
              <a:t>. </a:t>
            </a:r>
            <a:r>
              <a:rPr lang="bg-BG" sz="1600" dirty="0" err="1"/>
              <a:t>Lidové</a:t>
            </a:r>
            <a:r>
              <a:rPr lang="bg-BG" sz="1600" dirty="0"/>
              <a:t> </a:t>
            </a:r>
            <a:r>
              <a:rPr lang="bg-BG" sz="1600" dirty="0" err="1"/>
              <a:t>noviny</a:t>
            </a:r>
            <a:r>
              <a:rPr lang="bg-BG" sz="1600" dirty="0"/>
              <a:t> 21, 1913, č. 22, </a:t>
            </a:r>
            <a:r>
              <a:rPr lang="bg-BG" sz="1600" dirty="0" err="1"/>
              <a:t>příl</a:t>
            </a:r>
            <a:r>
              <a:rPr lang="bg-BG" sz="1600" dirty="0"/>
              <a:t>. </a:t>
            </a:r>
            <a:r>
              <a:rPr lang="bg-BG" sz="1600" dirty="0" err="1"/>
              <a:t>Večery</a:t>
            </a:r>
            <a:r>
              <a:rPr lang="bg-BG" sz="1600" dirty="0"/>
              <a:t>, 187, 24. 5.</a:t>
            </a:r>
          </a:p>
          <a:p>
            <a:pPr>
              <a:lnSpc>
                <a:spcPct val="100000"/>
              </a:lnSpc>
              <a:spcBef>
                <a:spcPts val="0"/>
              </a:spcBef>
            </a:pPr>
            <a:r>
              <a:rPr lang="bg-BG" sz="1600" i="1" dirty="0" err="1"/>
              <a:t>Stíny</a:t>
            </a:r>
            <a:r>
              <a:rPr lang="bg-BG" sz="1600" dirty="0"/>
              <a:t> [</a:t>
            </a:r>
            <a:r>
              <a:rPr lang="sr-Cyrl-CS" sz="1600" dirty="0"/>
              <a:t>Сенки</a:t>
            </a:r>
            <a:r>
              <a:rPr lang="bg-BG" sz="1600" dirty="0"/>
              <a:t>]. </a:t>
            </a:r>
            <a:r>
              <a:rPr lang="bg-BG" sz="1600" dirty="0" err="1"/>
              <a:t>Přel</a:t>
            </a:r>
            <a:r>
              <a:rPr lang="bg-BG" sz="1600" dirty="0"/>
              <a:t>. K. </a:t>
            </a:r>
            <a:r>
              <a:rPr lang="bg-BG" sz="1600" dirty="0" err="1"/>
              <a:t>Handzel</a:t>
            </a:r>
            <a:r>
              <a:rPr lang="bg-BG" sz="1600" dirty="0"/>
              <a:t>. </a:t>
            </a:r>
            <a:r>
              <a:rPr lang="bg-BG" sz="1600" dirty="0" err="1"/>
              <a:t>Světozor</a:t>
            </a:r>
            <a:r>
              <a:rPr lang="bg-BG" sz="1600" dirty="0"/>
              <a:t> 13, 1912–1913, č. 41, 981–983, 6. 6. 1913</a:t>
            </a:r>
          </a:p>
          <a:p>
            <a:pPr>
              <a:lnSpc>
                <a:spcPct val="100000"/>
              </a:lnSpc>
              <a:spcBef>
                <a:spcPts val="0"/>
              </a:spcBef>
            </a:pPr>
            <a:r>
              <a:rPr lang="bg-BG" sz="1600" i="1" dirty="0" err="1"/>
              <a:t>Car</a:t>
            </a:r>
            <a:r>
              <a:rPr lang="bg-BG" sz="1600" i="1" dirty="0"/>
              <a:t> </a:t>
            </a:r>
            <a:r>
              <a:rPr lang="bg-BG" sz="1600" i="1" dirty="0" err="1"/>
              <a:t>Simeon</a:t>
            </a:r>
            <a:r>
              <a:rPr lang="bg-BG" sz="1600" i="1" dirty="0"/>
              <a:t> </a:t>
            </a:r>
            <a:r>
              <a:rPr lang="bg-BG" sz="1600" dirty="0"/>
              <a:t>[</a:t>
            </a:r>
            <a:r>
              <a:rPr lang="sr-Cyrl-CS" sz="1600" dirty="0"/>
              <a:t>Цар Симеон</a:t>
            </a:r>
            <a:r>
              <a:rPr lang="bg-BG" sz="1600" dirty="0"/>
              <a:t>]. </a:t>
            </a:r>
            <a:r>
              <a:rPr lang="bg-BG" sz="1600" dirty="0" err="1"/>
              <a:t>Přel</a:t>
            </a:r>
            <a:r>
              <a:rPr lang="bg-BG" sz="1600" dirty="0"/>
              <a:t>. K. </a:t>
            </a:r>
            <a:r>
              <a:rPr lang="bg-BG" sz="1600" dirty="0" err="1"/>
              <a:t>Handzel</a:t>
            </a:r>
            <a:r>
              <a:rPr lang="bg-BG" sz="1600" dirty="0"/>
              <a:t>. </a:t>
            </a:r>
            <a:r>
              <a:rPr lang="bg-BG" sz="1600" dirty="0" err="1"/>
              <a:t>Národní</a:t>
            </a:r>
            <a:r>
              <a:rPr lang="bg-BG" sz="1600" dirty="0"/>
              <a:t> </a:t>
            </a:r>
            <a:r>
              <a:rPr lang="bg-BG" sz="1600" dirty="0" err="1"/>
              <a:t>listy</a:t>
            </a:r>
            <a:r>
              <a:rPr lang="bg-BG" sz="1600" dirty="0"/>
              <a:t> 53, 1913, č. 183, </a:t>
            </a:r>
            <a:r>
              <a:rPr lang="bg-BG" sz="1600" dirty="0" err="1"/>
              <a:t>Nedělní</a:t>
            </a:r>
            <a:r>
              <a:rPr lang="bg-BG" sz="1600" dirty="0"/>
              <a:t> </a:t>
            </a:r>
            <a:r>
              <a:rPr lang="bg-BG" sz="1600" dirty="0" err="1"/>
              <a:t>zábavná</a:t>
            </a:r>
            <a:r>
              <a:rPr lang="bg-BG" sz="1600" dirty="0"/>
              <a:t> </a:t>
            </a:r>
            <a:r>
              <a:rPr lang="bg-BG" sz="1600" dirty="0" err="1"/>
              <a:t>příloha</a:t>
            </a:r>
            <a:r>
              <a:rPr lang="bg-BG" sz="1600" dirty="0"/>
              <a:t>, 12, 6. 7.</a:t>
            </a:r>
          </a:p>
          <a:p>
            <a:pPr>
              <a:lnSpc>
                <a:spcPct val="100000"/>
              </a:lnSpc>
              <a:spcBef>
                <a:spcPts val="0"/>
              </a:spcBef>
            </a:pPr>
            <a:r>
              <a:rPr lang="bg-BG" sz="1600" i="1" dirty="0" err="1"/>
              <a:t>Pastýři</a:t>
            </a:r>
            <a:r>
              <a:rPr lang="bg-BG" sz="1600" dirty="0"/>
              <a:t> [</a:t>
            </a:r>
            <a:r>
              <a:rPr lang="sr-Cyrl-CS" sz="1600" dirty="0"/>
              <a:t>Овчари</a:t>
            </a:r>
            <a:r>
              <a:rPr lang="bg-BG" sz="1600" dirty="0"/>
              <a:t>]. </a:t>
            </a:r>
            <a:r>
              <a:rPr lang="bg-BG" sz="1600" dirty="0" err="1"/>
              <a:t>Přel</a:t>
            </a:r>
            <a:r>
              <a:rPr lang="bg-BG" sz="1600" dirty="0"/>
              <a:t>. K. </a:t>
            </a:r>
            <a:r>
              <a:rPr lang="bg-BG" sz="1600" dirty="0" err="1"/>
              <a:t>Handzel</a:t>
            </a:r>
            <a:r>
              <a:rPr lang="bg-BG" sz="1600" dirty="0"/>
              <a:t>. </a:t>
            </a:r>
            <a:r>
              <a:rPr lang="bg-BG" sz="1600" dirty="0" err="1"/>
              <a:t>Venkov</a:t>
            </a:r>
            <a:r>
              <a:rPr lang="bg-BG" sz="1600" dirty="0"/>
              <a:t> 8, 1913, č. 240, </a:t>
            </a:r>
            <a:r>
              <a:rPr lang="bg-BG" sz="1600" dirty="0" err="1"/>
              <a:t>příl</a:t>
            </a:r>
            <a:r>
              <a:rPr lang="bg-BG" sz="1600" dirty="0"/>
              <a:t>., 1–2, 12. 10</a:t>
            </a:r>
            <a:r>
              <a:rPr lang="bg-BG" sz="1600" dirty="0" smtClean="0"/>
              <a:t>.</a:t>
            </a:r>
          </a:p>
          <a:p>
            <a:pPr>
              <a:lnSpc>
                <a:spcPct val="100000"/>
              </a:lnSpc>
              <a:spcBef>
                <a:spcPts val="0"/>
              </a:spcBef>
            </a:pPr>
            <a:r>
              <a:rPr lang="bg-BG" sz="1600" i="1" dirty="0" err="1" smtClean="0"/>
              <a:t>Tulák</a:t>
            </a:r>
            <a:r>
              <a:rPr lang="bg-BG" sz="1600" i="1" dirty="0" smtClean="0"/>
              <a:t> </a:t>
            </a:r>
            <a:r>
              <a:rPr lang="bg-BG" sz="1600" dirty="0" smtClean="0"/>
              <a:t>[</a:t>
            </a:r>
            <a:r>
              <a:rPr lang="sr-Cyrl-CS" sz="1600" dirty="0" smtClean="0"/>
              <a:t>Несретник</a:t>
            </a:r>
            <a:r>
              <a:rPr lang="bg-BG" sz="1600" dirty="0" smtClean="0"/>
              <a:t>]. </a:t>
            </a:r>
            <a:r>
              <a:rPr lang="bg-BG" sz="1600" dirty="0" err="1" smtClean="0"/>
              <a:t>Přel</a:t>
            </a:r>
            <a:r>
              <a:rPr lang="bg-BG" sz="1600" dirty="0" smtClean="0"/>
              <a:t>. K. </a:t>
            </a:r>
            <a:r>
              <a:rPr lang="bg-BG" sz="1600" dirty="0" err="1" smtClean="0"/>
              <a:t>Handzel</a:t>
            </a:r>
            <a:r>
              <a:rPr lang="bg-BG" sz="1600" dirty="0" smtClean="0"/>
              <a:t>. </a:t>
            </a:r>
            <a:r>
              <a:rPr lang="bg-BG" sz="1600" dirty="0" err="1" smtClean="0"/>
              <a:t>In</a:t>
            </a:r>
            <a:r>
              <a:rPr lang="bg-BG" sz="1600" dirty="0" smtClean="0"/>
              <a:t>: 1000 </a:t>
            </a:r>
            <a:r>
              <a:rPr lang="bg-BG" sz="1600" dirty="0" err="1" smtClean="0"/>
              <a:t>nejkrásnějších</a:t>
            </a:r>
            <a:r>
              <a:rPr lang="bg-BG" sz="1600" dirty="0" smtClean="0"/>
              <a:t> </a:t>
            </a:r>
            <a:r>
              <a:rPr lang="bg-BG" sz="1600" dirty="0" err="1" smtClean="0"/>
              <a:t>novel</a:t>
            </a:r>
            <a:r>
              <a:rPr lang="bg-BG" sz="1600" dirty="0" smtClean="0"/>
              <a:t> </a:t>
            </a:r>
            <a:r>
              <a:rPr lang="bg-BG" sz="1600" dirty="0" err="1" smtClean="0"/>
              <a:t>světových</a:t>
            </a:r>
            <a:r>
              <a:rPr lang="bg-BG" sz="1600" dirty="0" smtClean="0"/>
              <a:t> </a:t>
            </a:r>
            <a:r>
              <a:rPr lang="bg-BG" sz="1600" dirty="0" err="1" smtClean="0"/>
              <a:t>spisovatelů</a:t>
            </a:r>
            <a:r>
              <a:rPr lang="bg-BG" sz="1600" dirty="0" smtClean="0"/>
              <a:t>. </a:t>
            </a:r>
            <a:r>
              <a:rPr lang="bg-BG" sz="1600" dirty="0" err="1" smtClean="0"/>
              <a:t>Sv</a:t>
            </a:r>
            <a:r>
              <a:rPr lang="bg-BG" sz="1600" dirty="0" smtClean="0"/>
              <a:t>. 55. </a:t>
            </a:r>
            <a:r>
              <a:rPr lang="bg-BG" sz="1600" dirty="0" err="1" smtClean="0"/>
              <a:t>Praha</a:t>
            </a:r>
            <a:r>
              <a:rPr lang="bg-BG" sz="1600" dirty="0" smtClean="0"/>
              <a:t> 1914, 71–94.</a:t>
            </a:r>
          </a:p>
          <a:p>
            <a:pPr>
              <a:lnSpc>
                <a:spcPct val="100000"/>
              </a:lnSpc>
              <a:spcBef>
                <a:spcPts val="0"/>
              </a:spcBef>
            </a:pPr>
            <a:r>
              <a:rPr lang="bg-BG" sz="1600" i="1" dirty="0" err="1" smtClean="0"/>
              <a:t>Když</a:t>
            </a:r>
            <a:r>
              <a:rPr lang="bg-BG" sz="1600" i="1" dirty="0" smtClean="0"/>
              <a:t> </a:t>
            </a:r>
            <a:r>
              <a:rPr lang="bg-BG" sz="1600" i="1" dirty="0" err="1"/>
              <a:t>kvete</a:t>
            </a:r>
            <a:r>
              <a:rPr lang="bg-BG" sz="1600" i="1" dirty="0"/>
              <a:t> </a:t>
            </a:r>
            <a:r>
              <a:rPr lang="bg-BG" sz="1600" i="1" dirty="0" err="1"/>
              <a:t>petrklíč</a:t>
            </a:r>
            <a:r>
              <a:rPr lang="bg-BG" sz="1600" i="1" dirty="0"/>
              <a:t> </a:t>
            </a:r>
            <a:r>
              <a:rPr lang="bg-BG" sz="1600" dirty="0"/>
              <a:t>[</a:t>
            </a:r>
            <a:r>
              <a:rPr lang="sr-Cyrl-CS" sz="1600" dirty="0"/>
              <a:t>Когато кокичето цъфне</a:t>
            </a:r>
            <a:r>
              <a:rPr lang="bg-BG" sz="1600" dirty="0"/>
              <a:t>]. </a:t>
            </a:r>
            <a:r>
              <a:rPr lang="bg-BG" sz="1600" dirty="0" err="1"/>
              <a:t>Přel</a:t>
            </a:r>
            <a:r>
              <a:rPr lang="bg-BG" sz="1600" dirty="0"/>
              <a:t>. K. </a:t>
            </a:r>
            <a:r>
              <a:rPr lang="bg-BG" sz="1600" dirty="0" err="1"/>
              <a:t>Handzel</a:t>
            </a:r>
            <a:r>
              <a:rPr lang="bg-BG" sz="1600" dirty="0"/>
              <a:t>. </a:t>
            </a:r>
            <a:r>
              <a:rPr lang="bg-BG" sz="1600" dirty="0" err="1"/>
              <a:t>Ostravský</a:t>
            </a:r>
            <a:r>
              <a:rPr lang="bg-BG" sz="1600" dirty="0"/>
              <a:t> </a:t>
            </a:r>
            <a:r>
              <a:rPr lang="bg-BG" sz="1600" dirty="0" err="1"/>
              <a:t>deník</a:t>
            </a:r>
            <a:r>
              <a:rPr lang="bg-BG" sz="1600" dirty="0"/>
              <a:t> 14, 1914, č. 117, </a:t>
            </a:r>
            <a:r>
              <a:rPr lang="bg-BG" sz="1600" dirty="0" err="1"/>
              <a:t>příl</a:t>
            </a:r>
            <a:r>
              <a:rPr lang="bg-BG" sz="1600" dirty="0"/>
              <a:t>., 13, 30. 5.</a:t>
            </a:r>
          </a:p>
          <a:p>
            <a:pPr>
              <a:lnSpc>
                <a:spcPct val="100000"/>
              </a:lnSpc>
              <a:spcBef>
                <a:spcPts val="0"/>
              </a:spcBef>
            </a:pPr>
            <a:r>
              <a:rPr lang="bg-BG" sz="1600" i="1" dirty="0" err="1"/>
              <a:t>Zápas</a:t>
            </a:r>
            <a:r>
              <a:rPr lang="bg-BG" sz="1600" i="1" dirty="0"/>
              <a:t> </a:t>
            </a:r>
            <a:r>
              <a:rPr lang="bg-BG" sz="1600" dirty="0"/>
              <a:t>[</a:t>
            </a:r>
            <a:r>
              <a:rPr lang="sr-Cyrl-CS" sz="1600" dirty="0"/>
              <a:t>Борба</a:t>
            </a:r>
            <a:r>
              <a:rPr lang="bg-BG" sz="1600" dirty="0"/>
              <a:t>]. </a:t>
            </a:r>
            <a:r>
              <a:rPr lang="bg-BG" sz="1600" dirty="0" err="1"/>
              <a:t>Přel</a:t>
            </a:r>
            <a:r>
              <a:rPr lang="bg-BG" sz="1600" dirty="0"/>
              <a:t>. K. </a:t>
            </a:r>
            <a:r>
              <a:rPr lang="bg-BG" sz="1600" dirty="0" err="1"/>
              <a:t>Handzel</a:t>
            </a:r>
            <a:r>
              <a:rPr lang="bg-BG" sz="1600" dirty="0"/>
              <a:t>. </a:t>
            </a:r>
            <a:r>
              <a:rPr lang="bg-BG" sz="1600" dirty="0" err="1"/>
              <a:t>Ostravský</a:t>
            </a:r>
            <a:r>
              <a:rPr lang="bg-BG" sz="1600" dirty="0"/>
              <a:t> </a:t>
            </a:r>
            <a:r>
              <a:rPr lang="bg-BG" sz="1600" dirty="0" err="1"/>
              <a:t>denník</a:t>
            </a:r>
            <a:r>
              <a:rPr lang="bg-BG" sz="1600" dirty="0"/>
              <a:t> 14, 1914, č. 127, </a:t>
            </a:r>
            <a:r>
              <a:rPr lang="bg-BG" sz="1600" dirty="0" err="1"/>
              <a:t>příl</a:t>
            </a:r>
            <a:r>
              <a:rPr lang="bg-BG" sz="1600" dirty="0"/>
              <a:t>., 9, 13. 6.</a:t>
            </a:r>
          </a:p>
          <a:p>
            <a:pPr>
              <a:lnSpc>
                <a:spcPct val="100000"/>
              </a:lnSpc>
              <a:spcBef>
                <a:spcPts val="0"/>
              </a:spcBef>
            </a:pPr>
            <a:r>
              <a:rPr lang="bg-BG" sz="1600" i="1" dirty="0" err="1"/>
              <a:t>Ruka</a:t>
            </a:r>
            <a:r>
              <a:rPr lang="bg-BG" sz="1600" dirty="0"/>
              <a:t> [</a:t>
            </a:r>
            <a:r>
              <a:rPr lang="sr-Cyrl-CS" sz="1600" dirty="0"/>
              <a:t>Ръка</a:t>
            </a:r>
            <a:r>
              <a:rPr lang="bg-BG" sz="1600" dirty="0"/>
              <a:t>]. </a:t>
            </a:r>
            <a:r>
              <a:rPr lang="bg-BG" sz="1600" dirty="0" err="1"/>
              <a:t>Přel</a:t>
            </a:r>
            <a:r>
              <a:rPr lang="bg-BG" sz="1600" dirty="0"/>
              <a:t>. K. </a:t>
            </a:r>
            <a:r>
              <a:rPr lang="bg-BG" sz="1600" dirty="0" err="1"/>
              <a:t>Handzel</a:t>
            </a:r>
            <a:r>
              <a:rPr lang="bg-BG" sz="1600" dirty="0"/>
              <a:t>. </a:t>
            </a:r>
            <a:r>
              <a:rPr lang="bg-BG" sz="1600" dirty="0" err="1"/>
              <a:t>Český</a:t>
            </a:r>
            <a:r>
              <a:rPr lang="bg-BG" sz="1600" dirty="0"/>
              <a:t> </a:t>
            </a:r>
            <a:r>
              <a:rPr lang="bg-BG" sz="1600" dirty="0" err="1"/>
              <a:t>svět</a:t>
            </a:r>
            <a:r>
              <a:rPr lang="bg-BG" sz="1600" dirty="0"/>
              <a:t> 11, 1914–1915, č. 44, s. p. [5–6], 9. 7. 1915.</a:t>
            </a:r>
          </a:p>
          <a:p>
            <a:pPr>
              <a:lnSpc>
                <a:spcPct val="100000"/>
              </a:lnSpc>
              <a:spcBef>
                <a:spcPts val="0"/>
              </a:spcBef>
            </a:pPr>
            <a:r>
              <a:rPr lang="bg-BG" sz="1600" i="1" dirty="0" err="1"/>
              <a:t>Had</a:t>
            </a:r>
            <a:r>
              <a:rPr lang="bg-BG" sz="1600" i="1" dirty="0"/>
              <a:t> </a:t>
            </a:r>
            <a:r>
              <a:rPr lang="bg-BG" sz="1600" dirty="0"/>
              <a:t>[</a:t>
            </a:r>
            <a:r>
              <a:rPr lang="cs-CZ" sz="1600" dirty="0">
                <a:latin typeface="Cambria" panose="02040503050406030204" pitchFamily="18" charset="0"/>
                <a:ea typeface="Cambria" panose="02040503050406030204" pitchFamily="18" charset="0"/>
              </a:rPr>
              <a:t>omylem</a:t>
            </a:r>
            <a:r>
              <a:rPr lang="cs-CZ" sz="1600" dirty="0"/>
              <a:t> </a:t>
            </a:r>
            <a:r>
              <a:rPr lang="bg-BG" sz="1600" i="1" dirty="0" err="1"/>
              <a:t>Hlad</a:t>
            </a:r>
            <a:r>
              <a:rPr lang="bg-BG" sz="1600" dirty="0"/>
              <a:t>;</a:t>
            </a:r>
            <a:r>
              <a:rPr lang="sr-Cyrl-CS" sz="1600" dirty="0"/>
              <a:t> Змейно</a:t>
            </a:r>
            <a:r>
              <a:rPr lang="bg-BG" sz="1600" dirty="0"/>
              <a:t>]. </a:t>
            </a:r>
            <a:r>
              <a:rPr lang="bg-BG" sz="1600" dirty="0" err="1"/>
              <a:t>Přel</a:t>
            </a:r>
            <a:r>
              <a:rPr lang="bg-BG" sz="1600" dirty="0"/>
              <a:t>. K. H. [= </a:t>
            </a:r>
            <a:r>
              <a:rPr lang="bg-BG" sz="1600" dirty="0" err="1"/>
              <a:t>Handzel</a:t>
            </a:r>
            <a:r>
              <a:rPr lang="bg-BG" sz="1600" dirty="0"/>
              <a:t>]. </a:t>
            </a:r>
            <a:r>
              <a:rPr lang="bg-BG" sz="1600" dirty="0" err="1"/>
              <a:t>Ostravský</a:t>
            </a:r>
            <a:r>
              <a:rPr lang="bg-BG" sz="1600" dirty="0"/>
              <a:t> </a:t>
            </a:r>
            <a:r>
              <a:rPr lang="bg-BG" sz="1600" dirty="0" err="1"/>
              <a:t>deník</a:t>
            </a:r>
            <a:r>
              <a:rPr lang="bg-BG" sz="1600" dirty="0"/>
              <a:t> 15, 1915, č. 614, </a:t>
            </a:r>
            <a:r>
              <a:rPr lang="bg-BG" sz="1600" dirty="0" err="1"/>
              <a:t>příl</a:t>
            </a:r>
            <a:r>
              <a:rPr lang="bg-BG" sz="1600" dirty="0"/>
              <a:t>., 4, 19. 12.</a:t>
            </a:r>
          </a:p>
          <a:p>
            <a:pPr>
              <a:lnSpc>
                <a:spcPct val="100000"/>
              </a:lnSpc>
              <a:spcBef>
                <a:spcPts val="0"/>
              </a:spcBef>
            </a:pPr>
            <a:r>
              <a:rPr lang="bg-BG" sz="1600" i="1" dirty="0" err="1"/>
              <a:t>Medvědář</a:t>
            </a:r>
            <a:r>
              <a:rPr lang="bg-BG" sz="1600" dirty="0"/>
              <a:t> [</a:t>
            </a:r>
            <a:r>
              <a:rPr lang="sr-Cyrl-CS" sz="1600" dirty="0"/>
              <a:t>Мечкар</a:t>
            </a:r>
            <a:r>
              <a:rPr lang="bg-BG" sz="1600" dirty="0"/>
              <a:t>]. </a:t>
            </a:r>
            <a:r>
              <a:rPr lang="bg-BG" sz="1600" dirty="0" err="1"/>
              <a:t>Přel</a:t>
            </a:r>
            <a:r>
              <a:rPr lang="bg-BG" sz="1600" dirty="0"/>
              <a:t>. </a:t>
            </a:r>
            <a:r>
              <a:rPr lang="bg-BG" sz="1600" dirty="0" err="1"/>
              <a:t>Silva</a:t>
            </a:r>
            <a:r>
              <a:rPr lang="bg-BG" sz="1600" dirty="0"/>
              <a:t> </a:t>
            </a:r>
            <a:r>
              <a:rPr lang="bg-BG" sz="1600" dirty="0" err="1"/>
              <a:t>Hlubínský</a:t>
            </a:r>
            <a:r>
              <a:rPr lang="bg-BG" sz="1600" dirty="0"/>
              <a:t>. </a:t>
            </a:r>
            <a:r>
              <a:rPr lang="bg-BG" sz="1600" dirty="0" err="1"/>
              <a:t>Nové</a:t>
            </a:r>
            <a:r>
              <a:rPr lang="bg-BG" sz="1600" dirty="0"/>
              <a:t> </a:t>
            </a:r>
            <a:r>
              <a:rPr lang="bg-BG" sz="1600" dirty="0" err="1"/>
              <a:t>ilustrované</a:t>
            </a:r>
            <a:r>
              <a:rPr lang="bg-BG" sz="1600" dirty="0"/>
              <a:t> </a:t>
            </a:r>
            <a:r>
              <a:rPr lang="bg-BG" sz="1600" dirty="0" err="1"/>
              <a:t>listy</a:t>
            </a:r>
            <a:r>
              <a:rPr lang="bg-BG" sz="1600" dirty="0"/>
              <a:t> 23, 1916, č. 41, 429, 7. 10.</a:t>
            </a:r>
          </a:p>
          <a:p>
            <a:pPr>
              <a:lnSpc>
                <a:spcPct val="100000"/>
              </a:lnSpc>
              <a:spcBef>
                <a:spcPts val="0"/>
              </a:spcBef>
            </a:pPr>
            <a:r>
              <a:rPr lang="bg-BG" sz="1600" i="1" dirty="0" err="1"/>
              <a:t>Guslarova</a:t>
            </a:r>
            <a:r>
              <a:rPr lang="bg-BG" sz="1600" i="1" dirty="0"/>
              <a:t> </a:t>
            </a:r>
            <a:r>
              <a:rPr lang="bg-BG" sz="1600" i="1" dirty="0" err="1"/>
              <a:t>matka</a:t>
            </a:r>
            <a:r>
              <a:rPr lang="bg-BG" sz="1600" i="1" dirty="0"/>
              <a:t> </a:t>
            </a:r>
            <a:r>
              <a:rPr lang="bg-BG" sz="1600" dirty="0"/>
              <a:t>[</a:t>
            </a:r>
            <a:r>
              <a:rPr lang="sr-Cyrl-CS" sz="1600" dirty="0"/>
              <a:t>Гусларева майка</a:t>
            </a:r>
            <a:r>
              <a:rPr lang="bg-BG" sz="1600" dirty="0"/>
              <a:t>]. </a:t>
            </a:r>
            <a:r>
              <a:rPr lang="bg-BG" sz="1600" dirty="0" err="1"/>
              <a:t>Přel</a:t>
            </a:r>
            <a:r>
              <a:rPr lang="bg-BG" sz="1600" dirty="0"/>
              <a:t>. ?. </a:t>
            </a:r>
            <a:r>
              <a:rPr lang="bg-BG" sz="1600" dirty="0" err="1"/>
              <a:t>Moravskoslezský</a:t>
            </a:r>
            <a:r>
              <a:rPr lang="bg-BG" sz="1600" dirty="0"/>
              <a:t> </a:t>
            </a:r>
            <a:r>
              <a:rPr lang="bg-BG" sz="1600" dirty="0" err="1"/>
              <a:t>deník</a:t>
            </a:r>
            <a:r>
              <a:rPr lang="bg-BG" sz="1600" dirty="0"/>
              <a:t> 30, 1927, č. 191, 1, 11. 7.</a:t>
            </a:r>
          </a:p>
          <a:p>
            <a:pPr>
              <a:lnSpc>
                <a:spcPct val="100000"/>
              </a:lnSpc>
              <a:spcBef>
                <a:spcPts val="0"/>
              </a:spcBef>
            </a:pPr>
            <a:r>
              <a:rPr lang="bg-BG" sz="1600" i="1" dirty="0" err="1"/>
              <a:t>Medvědář</a:t>
            </a:r>
            <a:r>
              <a:rPr lang="bg-BG" sz="1600" i="1" dirty="0"/>
              <a:t> </a:t>
            </a:r>
            <a:r>
              <a:rPr lang="bg-BG" sz="1600" dirty="0"/>
              <a:t>[</a:t>
            </a:r>
            <a:r>
              <a:rPr lang="sr-Cyrl-CS" sz="1600" dirty="0"/>
              <a:t>Мечкар</a:t>
            </a:r>
            <a:r>
              <a:rPr lang="bg-BG" sz="1600" dirty="0"/>
              <a:t>]. </a:t>
            </a:r>
            <a:r>
              <a:rPr lang="bg-BG" sz="1600" dirty="0" err="1"/>
              <a:t>Přel</a:t>
            </a:r>
            <a:r>
              <a:rPr lang="bg-BG" sz="1600" dirty="0"/>
              <a:t>. </a:t>
            </a:r>
            <a:r>
              <a:rPr lang="bg-BG" sz="1600" dirty="0" err="1"/>
              <a:t>Stanislav</a:t>
            </a:r>
            <a:r>
              <a:rPr lang="bg-BG" sz="1600" dirty="0"/>
              <a:t> </a:t>
            </a:r>
            <a:r>
              <a:rPr lang="bg-BG" sz="1600" dirty="0" err="1"/>
              <a:t>Vlček</a:t>
            </a:r>
            <a:r>
              <a:rPr lang="bg-BG" sz="1600" dirty="0"/>
              <a:t>. </a:t>
            </a:r>
            <a:r>
              <a:rPr lang="bg-BG" sz="1600" dirty="0" err="1"/>
              <a:t>Moravskoslezský</a:t>
            </a:r>
            <a:r>
              <a:rPr lang="bg-BG" sz="1600" dirty="0"/>
              <a:t> </a:t>
            </a:r>
            <a:r>
              <a:rPr lang="bg-BG" sz="1600" dirty="0" err="1"/>
              <a:t>deník</a:t>
            </a:r>
            <a:r>
              <a:rPr lang="bg-BG" sz="1600" dirty="0"/>
              <a:t> 39, 1938, č. 271, 6, 2. 10.</a:t>
            </a:r>
          </a:p>
          <a:p>
            <a:pPr>
              <a:lnSpc>
                <a:spcPct val="100000"/>
              </a:lnSpc>
              <a:spcBef>
                <a:spcPts val="0"/>
              </a:spcBef>
            </a:pPr>
            <a:r>
              <a:rPr lang="bg-BG" sz="1600" i="1" dirty="0" err="1"/>
              <a:t>Guslarova</a:t>
            </a:r>
            <a:r>
              <a:rPr lang="bg-BG" sz="1600" i="1" dirty="0"/>
              <a:t> </a:t>
            </a:r>
            <a:r>
              <a:rPr lang="bg-BG" sz="1600" i="1" dirty="0" err="1"/>
              <a:t>matka</a:t>
            </a:r>
            <a:r>
              <a:rPr lang="bg-BG" sz="1600" i="1" dirty="0"/>
              <a:t> </a:t>
            </a:r>
            <a:r>
              <a:rPr lang="bg-BG" sz="1600" dirty="0"/>
              <a:t>[</a:t>
            </a:r>
            <a:r>
              <a:rPr lang="sr-Cyrl-CS" sz="1600" dirty="0"/>
              <a:t>Гусларева майка</a:t>
            </a:r>
            <a:r>
              <a:rPr lang="bg-BG" sz="1600" dirty="0"/>
              <a:t>]. </a:t>
            </a:r>
            <a:r>
              <a:rPr lang="bg-BG" sz="1600" dirty="0" err="1"/>
              <a:t>Přel</a:t>
            </a:r>
            <a:r>
              <a:rPr lang="bg-BG" sz="1600" dirty="0"/>
              <a:t>. </a:t>
            </a:r>
            <a:r>
              <a:rPr lang="bg-BG" sz="1600" dirty="0" err="1"/>
              <a:t>Olga</a:t>
            </a:r>
            <a:r>
              <a:rPr lang="bg-BG" sz="1600" dirty="0"/>
              <a:t> </a:t>
            </a:r>
            <a:r>
              <a:rPr lang="bg-BG" sz="1600" dirty="0" err="1"/>
              <a:t>Bakardžieva</a:t>
            </a:r>
            <a:r>
              <a:rPr lang="bg-BG" sz="1600" dirty="0"/>
              <a:t>[-</a:t>
            </a:r>
            <a:r>
              <a:rPr lang="bg-BG" sz="1600" dirty="0" err="1"/>
              <a:t>Baxová</a:t>
            </a:r>
            <a:r>
              <a:rPr lang="bg-BG" sz="1600" dirty="0"/>
              <a:t>]. </a:t>
            </a:r>
            <a:r>
              <a:rPr lang="bg-BG" sz="1600" dirty="0" err="1"/>
              <a:t>Rudé</a:t>
            </a:r>
            <a:r>
              <a:rPr lang="bg-BG" sz="1600" dirty="0"/>
              <a:t> </a:t>
            </a:r>
            <a:r>
              <a:rPr lang="bg-BG" sz="1600" dirty="0" err="1"/>
              <a:t>právo</a:t>
            </a:r>
            <a:r>
              <a:rPr lang="bg-BG" sz="1600" dirty="0"/>
              <a:t> 28, 1947, č. 239, 3, 12. 10.</a:t>
            </a:r>
            <a:r>
              <a:rPr lang="sr-Cyrl-CS" sz="1600" dirty="0"/>
              <a:t>;</a:t>
            </a:r>
            <a:r>
              <a:rPr lang="cs-CZ" sz="1600" dirty="0"/>
              <a:t> též</a:t>
            </a:r>
            <a:r>
              <a:rPr lang="bg-BG" sz="1600" dirty="0"/>
              <a:t> </a:t>
            </a:r>
            <a:r>
              <a:rPr lang="bg-BG" sz="1600" dirty="0" err="1"/>
              <a:t>Svobodná</a:t>
            </a:r>
            <a:r>
              <a:rPr lang="bg-BG" sz="1600" dirty="0"/>
              <a:t> </a:t>
            </a:r>
            <a:r>
              <a:rPr lang="bg-BG" sz="1600" dirty="0" err="1"/>
              <a:t>země</a:t>
            </a:r>
            <a:r>
              <a:rPr lang="bg-BG" sz="1600" dirty="0"/>
              <a:t> 5, 1949, č. 45, 714, 6. 11.</a:t>
            </a:r>
          </a:p>
          <a:p>
            <a:pPr>
              <a:lnSpc>
                <a:spcPct val="100000"/>
              </a:lnSpc>
              <a:spcBef>
                <a:spcPts val="0"/>
              </a:spcBef>
            </a:pPr>
            <a:r>
              <a:rPr lang="bg-BG" sz="1600" i="1" dirty="0" err="1"/>
              <a:t>Ovčáci</a:t>
            </a:r>
            <a:r>
              <a:rPr lang="bg-BG" sz="1600" i="1" dirty="0"/>
              <a:t> </a:t>
            </a:r>
            <a:r>
              <a:rPr lang="bg-BG" sz="1600" dirty="0"/>
              <a:t>[</a:t>
            </a:r>
            <a:r>
              <a:rPr lang="sr-Cyrl-CS" sz="1600" dirty="0"/>
              <a:t>Овчари</a:t>
            </a:r>
            <a:r>
              <a:rPr lang="bg-BG" sz="1600" dirty="0"/>
              <a:t>]. </a:t>
            </a:r>
            <a:r>
              <a:rPr lang="bg-BG" sz="1600" dirty="0" err="1"/>
              <a:t>Přel</a:t>
            </a:r>
            <a:r>
              <a:rPr lang="bg-BG" sz="1600" dirty="0"/>
              <a:t>. </a:t>
            </a:r>
            <a:r>
              <a:rPr lang="bg-BG" sz="1600" dirty="0" err="1"/>
              <a:t>Hana</a:t>
            </a:r>
            <a:r>
              <a:rPr lang="bg-BG" sz="1600" dirty="0"/>
              <a:t> </a:t>
            </a:r>
            <a:r>
              <a:rPr lang="bg-BG" sz="1600" dirty="0" err="1"/>
              <a:t>Reinerová</a:t>
            </a:r>
            <a:r>
              <a:rPr lang="bg-BG" sz="1600" dirty="0"/>
              <a:t>. </a:t>
            </a:r>
            <a:r>
              <a:rPr lang="bg-BG" sz="1600" dirty="0" err="1"/>
              <a:t>Bulharsko</a:t>
            </a:r>
            <a:r>
              <a:rPr lang="bg-BG" sz="1600" dirty="0"/>
              <a:t> </a:t>
            </a:r>
            <a:r>
              <a:rPr lang="bg-BG" sz="1600" dirty="0" err="1"/>
              <a:t>ve</a:t>
            </a:r>
            <a:r>
              <a:rPr lang="bg-BG" sz="1600" dirty="0"/>
              <a:t> </a:t>
            </a:r>
            <a:r>
              <a:rPr lang="bg-BG" sz="1600" dirty="0" err="1"/>
              <a:t>výstavbě</a:t>
            </a:r>
            <a:r>
              <a:rPr lang="bg-BG" sz="1600" dirty="0"/>
              <a:t> 8, 1959, č. 9–10, 18–19</a:t>
            </a:r>
            <a:r>
              <a:rPr lang="bg-BG" sz="1600" dirty="0" smtClean="0"/>
              <a:t>.</a:t>
            </a:r>
          </a:p>
          <a:p>
            <a:pPr marL="0" indent="0" algn="r">
              <a:lnSpc>
                <a:spcPct val="100000"/>
              </a:lnSpc>
              <a:spcBef>
                <a:spcPts val="0"/>
              </a:spcBef>
              <a:buNone/>
            </a:pPr>
            <a:r>
              <a:rPr lang="bg-BG" sz="1600" dirty="0" smtClean="0">
                <a:solidFill>
                  <a:schemeClr val="accent2"/>
                </a:solidFill>
              </a:rPr>
              <a:t>Черни 2014: 34</a:t>
            </a:r>
            <a:endParaRPr lang="bg-BG" sz="1600" dirty="0">
              <a:solidFill>
                <a:schemeClr val="accent2"/>
              </a:solidFill>
            </a:endParaRPr>
          </a:p>
        </p:txBody>
      </p:sp>
    </p:spTree>
    <p:extLst>
      <p:ext uri="{BB962C8B-B14F-4D97-AF65-F5344CB8AC3E}">
        <p14:creationId xmlns:p14="http://schemas.microsoft.com/office/powerpoint/2010/main" val="1888929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790253"/>
          </a:xfrm>
        </p:spPr>
        <p:txBody>
          <a:bodyPr>
            <a:normAutofit/>
          </a:bodyPr>
          <a:lstStyle/>
          <a:p>
            <a:r>
              <a:rPr lang="bg-BG" sz="2400" dirty="0" err="1" smtClean="0">
                <a:solidFill>
                  <a:schemeClr val="accent2"/>
                </a:solidFill>
              </a:rPr>
              <a:t>нехранимайка</a:t>
            </a:r>
            <a:endParaRPr lang="bg-BG" sz="2400" dirty="0">
              <a:solidFill>
                <a:schemeClr val="accent2"/>
              </a:solidFill>
            </a:endParaRPr>
          </a:p>
        </p:txBody>
      </p:sp>
      <p:sp>
        <p:nvSpPr>
          <p:cNvPr id="5" name="Content Placeholder 4"/>
          <p:cNvSpPr>
            <a:spLocks noGrp="1"/>
          </p:cNvSpPr>
          <p:nvPr>
            <p:ph idx="1"/>
          </p:nvPr>
        </p:nvSpPr>
        <p:spPr>
          <a:xfrm>
            <a:off x="1069848" y="1134209"/>
            <a:ext cx="10058400" cy="5037992"/>
          </a:xfrm>
        </p:spPr>
        <p:txBody>
          <a:bodyPr>
            <a:normAutofit fontScale="92500" lnSpcReduction="20000"/>
          </a:bodyPr>
          <a:lstStyle/>
          <a:p>
            <a:pPr marL="0" indent="0">
              <a:buNone/>
            </a:pPr>
            <a:r>
              <a:rPr lang="cs-CZ" sz="2100" b="1" i="1" dirty="0" smtClean="0">
                <a:latin typeface="Cambria" panose="02040503050406030204" pitchFamily="18" charset="0"/>
                <a:ea typeface="Cambria" panose="02040503050406030204" pitchFamily="18" charset="0"/>
              </a:rPr>
              <a:t>Samorost</a:t>
            </a:r>
            <a:r>
              <a:rPr lang="en-US" sz="2100" i="1" dirty="0" smtClean="0">
                <a:latin typeface="Cambria" panose="02040503050406030204" pitchFamily="18" charset="0"/>
                <a:ea typeface="Cambria" panose="02040503050406030204" pitchFamily="18" charset="0"/>
              </a:rPr>
              <a:t>. </a:t>
            </a:r>
            <a:r>
              <a:rPr lang="cs-CZ" sz="2100" dirty="0">
                <a:latin typeface="Cambria" panose="02040503050406030204" pitchFamily="18" charset="0"/>
                <a:ea typeface="Cambria" panose="02040503050406030204" pitchFamily="18" charset="0"/>
              </a:rPr>
              <a:t>Přel. Jiří Černý a Marcel Černý. [</a:t>
            </a:r>
            <a:r>
              <a:rPr lang="cs-CZ" sz="2100" dirty="0" smtClean="0">
                <a:latin typeface="Cambria" panose="02040503050406030204" pitchFamily="18" charset="0"/>
                <a:ea typeface="Cambria" panose="02040503050406030204" pitchFamily="18" charset="0"/>
              </a:rPr>
              <a:t>rukopis</a:t>
            </a:r>
            <a:r>
              <a:rPr lang="en-US" sz="2100" dirty="0" smtClean="0">
                <a:latin typeface="Cambria" panose="02040503050406030204" pitchFamily="18" charset="0"/>
                <a:ea typeface="Cambria" panose="02040503050406030204" pitchFamily="18" charset="0"/>
              </a:rPr>
              <a:t>, 2024</a:t>
            </a:r>
            <a:r>
              <a:rPr lang="cs-CZ" sz="2100" dirty="0" smtClean="0">
                <a:latin typeface="Cambria" panose="02040503050406030204" pitchFamily="18" charset="0"/>
                <a:ea typeface="Cambria" panose="02040503050406030204" pitchFamily="18" charset="0"/>
              </a:rPr>
              <a:t>]</a:t>
            </a:r>
            <a:endParaRPr lang="bg-BG" sz="2100" dirty="0" smtClean="0">
              <a:latin typeface="Cambria" panose="02040503050406030204" pitchFamily="18" charset="0"/>
              <a:ea typeface="Cambria" panose="02040503050406030204" pitchFamily="18" charset="0"/>
            </a:endParaRPr>
          </a:p>
          <a:p>
            <a:r>
              <a:rPr lang="bg-BG" sz="2100" dirty="0" smtClean="0">
                <a:latin typeface="Cambria" panose="02040503050406030204" pitchFamily="18" charset="0"/>
                <a:ea typeface="Cambria" panose="02040503050406030204" pitchFamily="18" charset="0"/>
              </a:rPr>
              <a:t>индивид – общност </a:t>
            </a:r>
          </a:p>
          <a:p>
            <a:r>
              <a:rPr lang="bg-BG" sz="2100" dirty="0">
                <a:latin typeface="Cambria" panose="02040503050406030204" pitchFamily="18" charset="0"/>
                <a:ea typeface="Cambria" panose="02040503050406030204" pitchFamily="18" charset="0"/>
              </a:rPr>
              <a:t>п</a:t>
            </a:r>
            <a:r>
              <a:rPr lang="bg-BG" sz="2100" dirty="0" smtClean="0">
                <a:latin typeface="Cambria" panose="02040503050406030204" pitchFamily="18" charset="0"/>
                <a:ea typeface="Cambria" panose="02040503050406030204" pitchFamily="18" charset="0"/>
              </a:rPr>
              <a:t>оборник за </a:t>
            </a:r>
            <a:r>
              <a:rPr lang="bg-BG" sz="2100" dirty="0" smtClean="0">
                <a:latin typeface="Cambria" panose="02040503050406030204" pitchFamily="18" charset="0"/>
                <a:ea typeface="Cambria" panose="02040503050406030204" pitchFamily="18" charset="0"/>
              </a:rPr>
              <a:t>правдата</a:t>
            </a:r>
          </a:p>
          <a:p>
            <a:r>
              <a:rPr lang="bg-BG" sz="2100" dirty="0" smtClean="0">
                <a:latin typeface="Cambria" panose="02040503050406030204" pitchFamily="18" charset="0"/>
                <a:ea typeface="Cambria" panose="02040503050406030204" pitchFamily="18" charset="0"/>
              </a:rPr>
              <a:t>баща – син</a:t>
            </a:r>
          </a:p>
          <a:p>
            <a:pPr marL="0" indent="0">
              <a:lnSpc>
                <a:spcPct val="120000"/>
              </a:lnSpc>
              <a:spcBef>
                <a:spcPts val="0"/>
              </a:spcBef>
              <a:buNone/>
            </a:pPr>
            <a:r>
              <a:rPr lang="bg-BG" sz="2100" dirty="0" smtClean="0">
                <a:latin typeface="Cambria" panose="02040503050406030204" pitchFamily="18" charset="0"/>
                <a:ea typeface="Cambria" panose="02040503050406030204" pitchFamily="18" charset="0"/>
              </a:rPr>
              <a:t> </a:t>
            </a:r>
            <a:endParaRPr lang="ru-RU" sz="2100" dirty="0" smtClean="0">
              <a:latin typeface="Cambria" panose="02040503050406030204" pitchFamily="18" charset="0"/>
              <a:ea typeface="Cambria" panose="02040503050406030204" pitchFamily="18" charset="0"/>
            </a:endParaRPr>
          </a:p>
          <a:p>
            <a:pPr marL="0" indent="0">
              <a:lnSpc>
                <a:spcPct val="110000"/>
              </a:lnSpc>
              <a:spcBef>
                <a:spcPts val="0"/>
              </a:spcBef>
              <a:buNone/>
            </a:pP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Гарван гарвану око не вади, синко… </a:t>
            </a: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смекчи се най-подир закоравяло в гняв бащинско сърце и додаде</a:t>
            </a:r>
            <a:r>
              <a:rPr lang="ru-RU" sz="2100" dirty="0" smtClean="0">
                <a:latin typeface="Cambria" panose="02040503050406030204" pitchFamily="18" charset="0"/>
                <a:ea typeface="Cambria" panose="02040503050406030204" pitchFamily="18" charset="0"/>
              </a:rPr>
              <a:t>,</a:t>
            </a:r>
            <a:r>
              <a:rPr lang="bg-BG" sz="2100" dirty="0">
                <a:ea typeface="Cambria" panose="02040503050406030204" pitchFamily="18" charset="0"/>
              </a:rPr>
              <a:t> </a:t>
            </a: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ами язък ти за младините! Теб ли остана да се разправяш?</a:t>
            </a:r>
          </a:p>
          <a:p>
            <a:pPr marL="0" indent="0">
              <a:lnSpc>
                <a:spcPct val="110000"/>
              </a:lnSpc>
              <a:spcBef>
                <a:spcPts val="0"/>
              </a:spcBef>
              <a:buNone/>
            </a:pP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Като се теглят до един настрана! Аз излязох </a:t>
            </a: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барим един да се застъпи за селото!…</a:t>
            </a:r>
          </a:p>
          <a:p>
            <a:pPr marL="0" indent="0">
              <a:lnSpc>
                <a:spcPct val="110000"/>
              </a:lnSpc>
              <a:spcBef>
                <a:spcPts val="0"/>
              </a:spcBef>
              <a:buNone/>
            </a:pP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Че кой те кара да се застъпваш </a:t>
            </a: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впери очи дядо Милан в Стояна. </a:t>
            </a:r>
            <a:r>
              <a:rPr lang="bg-BG" sz="2100" dirty="0" smtClean="0">
                <a:ea typeface="Cambria" panose="02040503050406030204" pitchFamily="18" charset="0"/>
              </a:rPr>
              <a:t>–</a:t>
            </a:r>
            <a:r>
              <a:rPr lang="ru-RU" sz="2100" dirty="0" smtClean="0">
                <a:latin typeface="Cambria" panose="02040503050406030204" pitchFamily="18" charset="0"/>
                <a:ea typeface="Cambria" panose="02040503050406030204" pitchFamily="18" charset="0"/>
              </a:rPr>
              <a:t> </a:t>
            </a:r>
            <a:r>
              <a:rPr lang="ru-RU" sz="2100" dirty="0">
                <a:latin typeface="Cambria" panose="02040503050406030204" pitchFamily="18" charset="0"/>
                <a:ea typeface="Cambria" panose="02040503050406030204" pitchFamily="18" charset="0"/>
              </a:rPr>
              <a:t>Кой те кара? Не видиш ли, те сами те не рачат. За кого се застъпваш ти</a:t>
            </a:r>
            <a:r>
              <a:rPr lang="ru-RU" sz="2100" dirty="0" smtClean="0">
                <a:latin typeface="Cambria" panose="02040503050406030204" pitchFamily="18" charset="0"/>
                <a:ea typeface="Cambria" panose="02040503050406030204" pitchFamily="18" charset="0"/>
              </a:rPr>
              <a:t>.</a:t>
            </a:r>
          </a:p>
          <a:p>
            <a:pPr marL="0" indent="0">
              <a:lnSpc>
                <a:spcPct val="110000"/>
              </a:lnSpc>
              <a:spcBef>
                <a:spcPts val="0"/>
              </a:spcBef>
              <a:buNone/>
            </a:pPr>
            <a:endParaRPr lang="ru-RU" sz="2100" dirty="0">
              <a:latin typeface="Cambria" panose="02040503050406030204" pitchFamily="18" charset="0"/>
              <a:ea typeface="Cambria" panose="02040503050406030204" pitchFamily="18" charset="0"/>
            </a:endParaRPr>
          </a:p>
          <a:p>
            <a:pPr marL="0" indent="0">
              <a:lnSpc>
                <a:spcPct val="120000"/>
              </a:lnSpc>
              <a:spcBef>
                <a:spcPts val="0"/>
              </a:spcBef>
              <a:buNone/>
            </a:pPr>
            <a:r>
              <a:rPr lang="cs-CZ" sz="2100" dirty="0">
                <a:latin typeface="Cambria" panose="02040503050406030204" pitchFamily="18" charset="0"/>
                <a:ea typeface="Cambria" panose="02040503050406030204" pitchFamily="18" charset="0"/>
              </a:rPr>
              <a:t>„Vrána vráně oko nevyklove, synku…,“ slitovalo se nakonec hněvem zatvrzelé otcovo srdce a stařec ještě dodal: „Škoda to říkat takovýmu usmrkanci! Na tobě zůstalo, abys to vyřídil?“</a:t>
            </a:r>
            <a:endParaRPr lang="bg-BG" sz="2100" dirty="0">
              <a:latin typeface="Cambria" panose="02040503050406030204" pitchFamily="18" charset="0"/>
              <a:ea typeface="Cambria" panose="02040503050406030204" pitchFamily="18" charset="0"/>
            </a:endParaRPr>
          </a:p>
          <a:p>
            <a:pPr marL="0" indent="0">
              <a:lnSpc>
                <a:spcPct val="120000"/>
              </a:lnSpc>
              <a:spcBef>
                <a:spcPts val="0"/>
              </a:spcBef>
              <a:buNone/>
            </a:pPr>
            <a:r>
              <a:rPr lang="cs-CZ" sz="2100" dirty="0">
                <a:latin typeface="Cambria" panose="02040503050406030204" pitchFamily="18" charset="0"/>
                <a:ea typeface="Cambria" panose="02040503050406030204" pitchFamily="18" charset="0"/>
              </a:rPr>
              <a:t>„Když se všichni stáhli stranou – já vystoupil dopředu! Aby se aspoň jeden vzal za vesnici!...“</a:t>
            </a:r>
            <a:endParaRPr lang="bg-BG" sz="2100" dirty="0">
              <a:latin typeface="Cambria" panose="02040503050406030204" pitchFamily="18" charset="0"/>
              <a:ea typeface="Cambria" panose="02040503050406030204" pitchFamily="18" charset="0"/>
            </a:endParaRPr>
          </a:p>
          <a:p>
            <a:pPr marL="0" indent="0">
              <a:lnSpc>
                <a:spcPct val="120000"/>
              </a:lnSpc>
              <a:spcBef>
                <a:spcPts val="0"/>
              </a:spcBef>
              <a:buNone/>
            </a:pPr>
            <a:r>
              <a:rPr lang="cs-CZ" sz="2100" dirty="0">
                <a:latin typeface="Cambria" panose="02040503050406030204" pitchFamily="18" charset="0"/>
                <a:ea typeface="Cambria" panose="02040503050406030204" pitchFamily="18" charset="0"/>
              </a:rPr>
              <a:t>„A kdo tě nutil?“ upřel děda Milan na Stojana oči. „Kdo tě nutil? Nevidíš, že tě sami nechtějí? Za koho se bereš</a:t>
            </a:r>
            <a:r>
              <a:rPr lang="cs-CZ" sz="2100" dirty="0" smtClean="0">
                <a:latin typeface="Cambria" panose="02040503050406030204" pitchFamily="18" charset="0"/>
                <a:ea typeface="Cambria" panose="02040503050406030204" pitchFamily="18" charset="0"/>
              </a:rPr>
              <a:t>?“</a:t>
            </a:r>
            <a:endParaRPr lang="ru-RU" sz="21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970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790253"/>
          </a:xfrm>
        </p:spPr>
        <p:txBody>
          <a:bodyPr>
            <a:normAutofit/>
          </a:bodyPr>
          <a:lstStyle/>
          <a:p>
            <a:r>
              <a:rPr lang="bg-BG" sz="2400" dirty="0" err="1">
                <a:solidFill>
                  <a:schemeClr val="accent2"/>
                </a:solidFill>
              </a:rPr>
              <a:t>Гусларева</a:t>
            </a:r>
            <a:r>
              <a:rPr lang="bg-BG" sz="2400" dirty="0">
                <a:solidFill>
                  <a:schemeClr val="accent2"/>
                </a:solidFill>
              </a:rPr>
              <a:t> майка</a:t>
            </a:r>
          </a:p>
        </p:txBody>
      </p:sp>
      <p:sp>
        <p:nvSpPr>
          <p:cNvPr id="5" name="Content Placeholder 4"/>
          <p:cNvSpPr>
            <a:spLocks noGrp="1"/>
          </p:cNvSpPr>
          <p:nvPr>
            <p:ph idx="1"/>
          </p:nvPr>
        </p:nvSpPr>
        <p:spPr>
          <a:xfrm>
            <a:off x="1069847" y="1134209"/>
            <a:ext cx="10271253" cy="5037992"/>
          </a:xfrm>
        </p:spPr>
        <p:txBody>
          <a:bodyPr>
            <a:normAutofit/>
          </a:bodyPr>
          <a:lstStyle/>
          <a:p>
            <a:pPr marL="0" indent="0">
              <a:lnSpc>
                <a:spcPct val="100000"/>
              </a:lnSpc>
              <a:spcBef>
                <a:spcPts val="0"/>
              </a:spcBef>
              <a:buNone/>
            </a:pPr>
            <a:r>
              <a:rPr lang="bg-BG" sz="1800" b="1" i="1" dirty="0" err="1"/>
              <a:t>Guslarova</a:t>
            </a:r>
            <a:r>
              <a:rPr lang="bg-BG" sz="1800" b="1" i="1" dirty="0"/>
              <a:t> </a:t>
            </a:r>
            <a:r>
              <a:rPr lang="bg-BG" sz="1800" b="1" i="1" dirty="0" err="1"/>
              <a:t>matka</a:t>
            </a:r>
            <a:r>
              <a:rPr lang="bg-BG" sz="1800" i="1" dirty="0"/>
              <a:t>. </a:t>
            </a:r>
          </a:p>
          <a:p>
            <a:pPr marL="0" indent="0">
              <a:lnSpc>
                <a:spcPct val="100000"/>
              </a:lnSpc>
              <a:spcBef>
                <a:spcPts val="0"/>
              </a:spcBef>
              <a:buNone/>
            </a:pPr>
            <a:r>
              <a:rPr lang="bg-BG" sz="1600" dirty="0" err="1"/>
              <a:t>Přel</a:t>
            </a:r>
            <a:r>
              <a:rPr lang="bg-BG" sz="1600" dirty="0"/>
              <a:t>. ?. </a:t>
            </a:r>
            <a:r>
              <a:rPr lang="bg-BG" sz="1600" dirty="0" err="1"/>
              <a:t>Moravskoslezský</a:t>
            </a:r>
            <a:r>
              <a:rPr lang="bg-BG" sz="1600" dirty="0"/>
              <a:t> </a:t>
            </a:r>
            <a:r>
              <a:rPr lang="bg-BG" sz="1600" dirty="0" err="1"/>
              <a:t>deník</a:t>
            </a:r>
            <a:r>
              <a:rPr lang="bg-BG" sz="1600" dirty="0"/>
              <a:t> 30, 1927, č. 191, 1, 11. 7</a:t>
            </a:r>
            <a:r>
              <a:rPr lang="bg-BG" sz="1600" dirty="0" smtClean="0"/>
              <a:t>.</a:t>
            </a:r>
            <a:endParaRPr lang="cs-CZ" sz="1600" dirty="0" smtClean="0"/>
          </a:p>
          <a:p>
            <a:pPr marL="0" indent="0">
              <a:lnSpc>
                <a:spcPct val="100000"/>
              </a:lnSpc>
              <a:spcBef>
                <a:spcPts val="0"/>
              </a:spcBef>
              <a:buNone/>
            </a:pPr>
            <a:r>
              <a:rPr lang="cs-CZ" sz="1600" dirty="0">
                <a:latin typeface="Cambria" panose="02040503050406030204" pitchFamily="18" charset="0"/>
                <a:ea typeface="Cambria" panose="02040503050406030204" pitchFamily="18" charset="0"/>
              </a:rPr>
              <a:t>Přel. Dr. E. </a:t>
            </a:r>
            <a:r>
              <a:rPr lang="cs-CZ" sz="1600" dirty="0" err="1" smtClean="0">
                <a:latin typeface="Cambria" panose="02040503050406030204" pitchFamily="18" charset="0"/>
                <a:ea typeface="Cambria" panose="02040503050406030204" pitchFamily="18" charset="0"/>
              </a:rPr>
              <a:t>Tejnil</a:t>
            </a:r>
            <a:r>
              <a:rPr lang="cs-CZ" sz="1600" dirty="0" smtClean="0">
                <a:latin typeface="Cambria" panose="02040503050406030204" pitchFamily="18" charset="0"/>
                <a:ea typeface="Cambria" panose="02040503050406030204" pitchFamily="18" charset="0"/>
              </a:rPr>
              <a:t>. Slovanská </a:t>
            </a:r>
            <a:r>
              <a:rPr lang="cs-CZ" sz="1600" dirty="0">
                <a:latin typeface="Cambria" panose="02040503050406030204" pitchFamily="18" charset="0"/>
                <a:ea typeface="Cambria" panose="02040503050406030204" pitchFamily="18" charset="0"/>
              </a:rPr>
              <a:t>revue, 1. 1935, s. 5–7. </a:t>
            </a:r>
            <a:endParaRPr lang="bg-BG" sz="1600" dirty="0">
              <a:latin typeface="Cambria" panose="02040503050406030204" pitchFamily="18" charset="0"/>
              <a:ea typeface="Cambria" panose="02040503050406030204" pitchFamily="18" charset="0"/>
            </a:endParaRPr>
          </a:p>
          <a:p>
            <a:pPr marL="0" indent="0">
              <a:lnSpc>
                <a:spcPct val="100000"/>
              </a:lnSpc>
              <a:spcBef>
                <a:spcPts val="0"/>
              </a:spcBef>
              <a:buNone/>
            </a:pPr>
            <a:r>
              <a:rPr lang="bg-BG" sz="1600" dirty="0" err="1"/>
              <a:t>Přel</a:t>
            </a:r>
            <a:r>
              <a:rPr lang="bg-BG" sz="1600" dirty="0"/>
              <a:t>. </a:t>
            </a:r>
            <a:r>
              <a:rPr lang="bg-BG" sz="1600" dirty="0" err="1"/>
              <a:t>Olga</a:t>
            </a:r>
            <a:r>
              <a:rPr lang="bg-BG" sz="1600" dirty="0"/>
              <a:t> </a:t>
            </a:r>
            <a:r>
              <a:rPr lang="bg-BG" sz="1600" dirty="0" err="1"/>
              <a:t>Bakardžieva</a:t>
            </a:r>
            <a:r>
              <a:rPr lang="bg-BG" sz="1600" dirty="0"/>
              <a:t>[-</a:t>
            </a:r>
            <a:r>
              <a:rPr lang="bg-BG" sz="1600" dirty="0" err="1"/>
              <a:t>Baxová</a:t>
            </a:r>
            <a:r>
              <a:rPr lang="bg-BG" sz="1600" dirty="0"/>
              <a:t>]. </a:t>
            </a:r>
            <a:r>
              <a:rPr lang="bg-BG" sz="1600" dirty="0" err="1"/>
              <a:t>Rudé</a:t>
            </a:r>
            <a:r>
              <a:rPr lang="bg-BG" sz="1600" dirty="0"/>
              <a:t> </a:t>
            </a:r>
            <a:r>
              <a:rPr lang="bg-BG" sz="1600" dirty="0" err="1"/>
              <a:t>právo</a:t>
            </a:r>
            <a:r>
              <a:rPr lang="bg-BG" sz="1600" dirty="0"/>
              <a:t> 28, 1947, č. 239, 3, 12. 10.</a:t>
            </a:r>
            <a:r>
              <a:rPr lang="sr-Cyrl-CS" sz="1600" dirty="0"/>
              <a:t>;</a:t>
            </a:r>
            <a:r>
              <a:rPr lang="cs-CZ" sz="1600" dirty="0"/>
              <a:t> </a:t>
            </a:r>
            <a:r>
              <a:rPr lang="cs-CZ" sz="1600" dirty="0">
                <a:ea typeface="Cambria" panose="02040503050406030204" pitchFamily="18" charset="0"/>
              </a:rPr>
              <a:t>též</a:t>
            </a:r>
            <a:r>
              <a:rPr lang="bg-BG" sz="1600" dirty="0"/>
              <a:t> </a:t>
            </a:r>
            <a:r>
              <a:rPr lang="bg-BG" sz="1600" dirty="0" err="1"/>
              <a:t>Svobodná</a:t>
            </a:r>
            <a:r>
              <a:rPr lang="bg-BG" sz="1600" dirty="0"/>
              <a:t> </a:t>
            </a:r>
            <a:r>
              <a:rPr lang="bg-BG" sz="1600" dirty="0" err="1"/>
              <a:t>země</a:t>
            </a:r>
            <a:r>
              <a:rPr lang="bg-BG" sz="1600" dirty="0"/>
              <a:t> 5, 1949, č. 45, 714, 6. </a:t>
            </a:r>
            <a:r>
              <a:rPr lang="bg-BG" sz="1600" dirty="0" smtClean="0"/>
              <a:t>11</a:t>
            </a:r>
          </a:p>
          <a:p>
            <a:pPr>
              <a:lnSpc>
                <a:spcPct val="100000"/>
              </a:lnSpc>
              <a:spcBef>
                <a:spcPts val="600"/>
              </a:spcBef>
            </a:pPr>
            <a:r>
              <a:rPr lang="bg-BG" sz="1800" dirty="0" smtClean="0">
                <a:ea typeface="Cambria" panose="02040503050406030204" pitchFamily="18" charset="0"/>
              </a:rPr>
              <a:t>индивид – общност </a:t>
            </a:r>
          </a:p>
          <a:p>
            <a:pPr>
              <a:lnSpc>
                <a:spcPct val="100000"/>
              </a:lnSpc>
              <a:spcBef>
                <a:spcPts val="600"/>
              </a:spcBef>
            </a:pPr>
            <a:r>
              <a:rPr lang="bg-BG" sz="1800" dirty="0" smtClean="0">
                <a:ea typeface="Cambria" panose="02040503050406030204" pitchFamily="18" charset="0"/>
              </a:rPr>
              <a:t>музикант</a:t>
            </a:r>
          </a:p>
          <a:p>
            <a:pPr>
              <a:lnSpc>
                <a:spcPct val="100000"/>
              </a:lnSpc>
              <a:spcBef>
                <a:spcPts val="600"/>
              </a:spcBef>
            </a:pPr>
            <a:r>
              <a:rPr lang="bg-BG" sz="1800" dirty="0" smtClean="0">
                <a:ea typeface="Cambria" panose="02040503050406030204" pitchFamily="18" charset="0"/>
              </a:rPr>
              <a:t>майка – син</a:t>
            </a:r>
          </a:p>
          <a:p>
            <a:pPr marL="0" indent="0">
              <a:buNone/>
            </a:pPr>
            <a:r>
              <a:rPr lang="ru-RU" sz="1800" dirty="0" smtClean="0"/>
              <a:t>Всички </a:t>
            </a:r>
            <a:r>
              <a:rPr lang="ru-RU" sz="1800" dirty="0"/>
              <a:t>ти ще веселиш, теб да няма кой да развесели; всеки ще тебе да слуша, ти няма кого да чуеш; край теб хоро ще вият, по твоя свирня ще хепат, ти стожер насред ще стоиш, нивга хоро не ще люлееш — на себе да се порадваш…</a:t>
            </a:r>
            <a:endParaRPr lang="en-US" dirty="0">
              <a:latin typeface="Cambria" panose="02040503050406030204" pitchFamily="18" charset="0"/>
              <a:ea typeface="Cambria" panose="02040503050406030204" pitchFamily="18" charset="0"/>
            </a:endParaRPr>
          </a:p>
          <a:p>
            <a:endParaRPr lang="bg-BG" sz="1800" dirty="0" smtClean="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126594"/>
              </p:ext>
            </p:extLst>
          </p:nvPr>
        </p:nvGraphicFramePr>
        <p:xfrm>
          <a:off x="1151793" y="4245429"/>
          <a:ext cx="10189308" cy="1889760"/>
        </p:xfrm>
        <a:graphic>
          <a:graphicData uri="http://schemas.openxmlformats.org/drawingml/2006/table">
            <a:tbl>
              <a:tblPr firstRow="1" bandRow="1">
                <a:tableStyleId>{2D5ABB26-0587-4C30-8999-92F81FD0307C}</a:tableStyleId>
              </a:tblPr>
              <a:tblGrid>
                <a:gridCol w="3100154">
                  <a:extLst>
                    <a:ext uri="{9D8B030D-6E8A-4147-A177-3AD203B41FA5}">
                      <a16:colId xmlns:a16="http://schemas.microsoft.com/office/drawing/2014/main" val="987884565"/>
                    </a:ext>
                  </a:extLst>
                </a:gridCol>
                <a:gridCol w="208280">
                  <a:extLst>
                    <a:ext uri="{9D8B030D-6E8A-4147-A177-3AD203B41FA5}">
                      <a16:colId xmlns:a16="http://schemas.microsoft.com/office/drawing/2014/main" val="1532650073"/>
                    </a:ext>
                  </a:extLst>
                </a:gridCol>
                <a:gridCol w="3611111">
                  <a:extLst>
                    <a:ext uri="{9D8B030D-6E8A-4147-A177-3AD203B41FA5}">
                      <a16:colId xmlns:a16="http://schemas.microsoft.com/office/drawing/2014/main" val="3180188802"/>
                    </a:ext>
                  </a:extLst>
                </a:gridCol>
                <a:gridCol w="342900">
                  <a:extLst>
                    <a:ext uri="{9D8B030D-6E8A-4147-A177-3AD203B41FA5}">
                      <a16:colId xmlns:a16="http://schemas.microsoft.com/office/drawing/2014/main" val="1964807601"/>
                    </a:ext>
                  </a:extLst>
                </a:gridCol>
                <a:gridCol w="2926863">
                  <a:extLst>
                    <a:ext uri="{9D8B030D-6E8A-4147-A177-3AD203B41FA5}">
                      <a16:colId xmlns:a16="http://schemas.microsoft.com/office/drawing/2014/main" val="391859023"/>
                    </a:ext>
                  </a:extLst>
                </a:gridCol>
              </a:tblGrid>
              <a:tr h="1856433">
                <a:tc>
                  <a:txBody>
                    <a:bodyPr/>
                    <a:lstStyle/>
                    <a:p>
                      <a:r>
                        <a:rPr lang="bg-BG" sz="1800" i="1" kern="1200" dirty="0" smtClean="0">
                          <a:solidFill>
                            <a:schemeClr val="tx1"/>
                          </a:solidFill>
                          <a:effectLst/>
                          <a:latin typeface="Cambria" panose="02040503050406030204" pitchFamily="18" charset="0"/>
                          <a:ea typeface="Cambria" panose="02040503050406030204" pitchFamily="18" charset="0"/>
                          <a:cs typeface="+mn-cs"/>
                        </a:rPr>
                        <a:t>Цигулар къща не гледа,	</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bg-BG" sz="1800" i="1" kern="1200" dirty="0" smtClean="0">
                          <a:solidFill>
                            <a:schemeClr val="tx1"/>
                          </a:solidFill>
                          <a:effectLst/>
                          <a:latin typeface="Cambria" panose="02040503050406030204" pitchFamily="18" charset="0"/>
                          <a:ea typeface="Cambria" panose="02040503050406030204" pitchFamily="18" charset="0"/>
                          <a:cs typeface="+mn-cs"/>
                        </a:rPr>
                        <a:t>цигулар свои не храни!</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bg-BG" sz="1800" i="1" kern="1200" dirty="0" smtClean="0">
                          <a:solidFill>
                            <a:schemeClr val="tx1"/>
                          </a:solidFill>
                          <a:effectLst/>
                          <a:latin typeface="Cambria" panose="02040503050406030204" pitchFamily="18" charset="0"/>
                          <a:ea typeface="Cambria" panose="02040503050406030204" pitchFamily="18" charset="0"/>
                          <a:cs typeface="+mn-cs"/>
                        </a:rPr>
                        <a:t>Цигулар пита-разпитва</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bg-BG" sz="1800" i="1" kern="1200" dirty="0" smtClean="0">
                          <a:solidFill>
                            <a:schemeClr val="tx1"/>
                          </a:solidFill>
                          <a:effectLst/>
                          <a:latin typeface="Cambria" panose="02040503050406030204" pitchFamily="18" charset="0"/>
                          <a:ea typeface="Cambria" panose="02040503050406030204" pitchFamily="18" charset="0"/>
                          <a:cs typeface="+mn-cs"/>
                        </a:rPr>
                        <a:t>де има моми хубави</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bg-BG" sz="1800" i="1" kern="1200" dirty="0" smtClean="0">
                          <a:solidFill>
                            <a:schemeClr val="tx1"/>
                          </a:solidFill>
                          <a:effectLst/>
                          <a:latin typeface="Cambria" panose="02040503050406030204" pitchFamily="18" charset="0"/>
                          <a:ea typeface="Cambria" panose="02040503050406030204" pitchFamily="18" charset="0"/>
                          <a:cs typeface="+mn-cs"/>
                        </a:rPr>
                        <a:t>и върла бистра ракия</a:t>
                      </a:r>
                      <a:r>
                        <a:rPr lang="cs-CZ" sz="1800" i="1" kern="1200" dirty="0" smtClean="0">
                          <a:solidFill>
                            <a:schemeClr val="tx1"/>
                          </a:solidFill>
                          <a:effectLst/>
                          <a:latin typeface="Cambria" panose="02040503050406030204" pitchFamily="18" charset="0"/>
                          <a:ea typeface="Cambria" panose="02040503050406030204" pitchFamily="18" charset="0"/>
                          <a:cs typeface="+mn-cs"/>
                        </a:rPr>
                        <a:t>…</a:t>
                      </a:r>
                      <a:endParaRPr lang="bg-BG" sz="1800" i="1" kern="1200" dirty="0" smtClean="0">
                        <a:solidFill>
                          <a:schemeClr val="tx1"/>
                        </a:solidFill>
                        <a:effectLst/>
                        <a:latin typeface="Cambria" panose="02040503050406030204" pitchFamily="18" charset="0"/>
                        <a:ea typeface="Cambria" panose="02040503050406030204" pitchFamily="18" charset="0"/>
                        <a:cs typeface="+mn-cs"/>
                      </a:endParaRPr>
                    </a:p>
                    <a:p>
                      <a:endParaRPr lang="bg-BG" sz="1000" i="0" kern="1200" dirty="0" smtClean="0">
                        <a:solidFill>
                          <a:schemeClr val="tx1"/>
                        </a:solidFill>
                        <a:effectLst/>
                        <a:latin typeface="Cambria" panose="02040503050406030204" pitchFamily="18" charset="0"/>
                        <a:ea typeface="Cambria" panose="02040503050406030204" pitchFamily="18" charset="0"/>
                        <a:cs typeface="+mn-cs"/>
                      </a:endParaRPr>
                    </a:p>
                    <a:p>
                      <a:r>
                        <a:rPr lang="bg-BG" sz="1800" i="0" kern="1200" dirty="0" smtClean="0">
                          <a:solidFill>
                            <a:schemeClr val="tx1"/>
                          </a:solidFill>
                          <a:effectLst/>
                          <a:latin typeface="Cambria" panose="02040503050406030204" pitchFamily="18" charset="0"/>
                          <a:ea typeface="Cambria" panose="02040503050406030204" pitchFamily="18" charset="0"/>
                          <a:cs typeface="+mn-cs"/>
                        </a:rPr>
                        <a:t>Тодоров 2003</a:t>
                      </a:r>
                    </a:p>
                  </a:txBody>
                  <a:tcPr/>
                </a:tc>
                <a:tc>
                  <a:txBody>
                    <a:bodyPr/>
                    <a:lstStyle/>
                    <a:p>
                      <a:endParaRPr lang="bg-BG" sz="1800" dirty="0">
                        <a:latin typeface="Cambria" panose="02040503050406030204" pitchFamily="18" charset="0"/>
                        <a:ea typeface="Cambria" panose="02040503050406030204" pitchFamily="18" charset="0"/>
                      </a:endParaRPr>
                    </a:p>
                  </a:txBody>
                  <a:tcPr/>
                </a:tc>
                <a:tc>
                  <a:txBody>
                    <a:bodyPr/>
                    <a:lstStyle/>
                    <a:p>
                      <a:r>
                        <a:rPr lang="cs-CZ" sz="1800" i="1" kern="1200" dirty="0" err="1" smtClean="0">
                          <a:solidFill>
                            <a:schemeClr val="tx1"/>
                          </a:solidFill>
                          <a:effectLst/>
                          <a:latin typeface="Cambria" panose="02040503050406030204" pitchFamily="18" charset="0"/>
                          <a:ea typeface="Cambria" panose="02040503050406030204" pitchFamily="18" charset="0"/>
                          <a:cs typeface="+mn-cs"/>
                        </a:rPr>
                        <a:t>Cigular</a:t>
                      </a:r>
                      <a:r>
                        <a:rPr lang="cs-CZ" sz="1800" i="1" kern="1200" dirty="0" smtClean="0">
                          <a:solidFill>
                            <a:schemeClr val="tx1"/>
                          </a:solidFill>
                          <a:effectLst/>
                          <a:latin typeface="Cambria" panose="02040503050406030204" pitchFamily="18" charset="0"/>
                          <a:ea typeface="Cambria" panose="02040503050406030204" pitchFamily="18" charset="0"/>
                          <a:cs typeface="+mn-cs"/>
                        </a:rPr>
                        <a:t> o domov starost nemá,</a:t>
                      </a:r>
                      <a:endParaRPr lang="bg-BG" sz="1800" i="1"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err="1" smtClean="0">
                          <a:solidFill>
                            <a:schemeClr val="tx1"/>
                          </a:solidFill>
                          <a:effectLst/>
                          <a:latin typeface="Cambria" panose="02040503050406030204" pitchFamily="18" charset="0"/>
                          <a:ea typeface="Cambria" panose="02040503050406030204" pitchFamily="18" charset="0"/>
                          <a:cs typeface="+mn-cs"/>
                        </a:rPr>
                        <a:t>cigular</a:t>
                      </a:r>
                      <a:r>
                        <a:rPr lang="cs-CZ" sz="1800" i="1" kern="1200" dirty="0" smtClean="0">
                          <a:solidFill>
                            <a:schemeClr val="tx1"/>
                          </a:solidFill>
                          <a:effectLst/>
                          <a:latin typeface="Cambria" panose="02040503050406030204" pitchFamily="18" charset="0"/>
                          <a:ea typeface="Cambria" panose="02040503050406030204" pitchFamily="18" charset="0"/>
                          <a:cs typeface="+mn-cs"/>
                        </a:rPr>
                        <a:t> svých rodných zapomíná!</a:t>
                      </a:r>
                      <a:endParaRPr lang="bg-BG" sz="1800" i="1"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err="1" smtClean="0">
                          <a:solidFill>
                            <a:schemeClr val="tx1"/>
                          </a:solidFill>
                          <a:effectLst/>
                          <a:latin typeface="Cambria" panose="02040503050406030204" pitchFamily="18" charset="0"/>
                          <a:ea typeface="Cambria" panose="02040503050406030204" pitchFamily="18" charset="0"/>
                          <a:cs typeface="+mn-cs"/>
                        </a:rPr>
                        <a:t>Cigular</a:t>
                      </a:r>
                      <a:r>
                        <a:rPr lang="cs-CZ" sz="1800" i="1" kern="1200" dirty="0" smtClean="0">
                          <a:solidFill>
                            <a:schemeClr val="tx1"/>
                          </a:solidFill>
                          <a:effectLst/>
                          <a:latin typeface="Cambria" panose="02040503050406030204" pitchFamily="18" charset="0"/>
                          <a:ea typeface="Cambria" panose="02040503050406030204" pitchFamily="18" charset="0"/>
                          <a:cs typeface="+mn-cs"/>
                        </a:rPr>
                        <a:t> jen pátrá – dumá,</a:t>
                      </a:r>
                      <a:endParaRPr lang="bg-BG" sz="1800" i="1"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smtClean="0">
                          <a:solidFill>
                            <a:schemeClr val="tx1"/>
                          </a:solidFill>
                          <a:effectLst/>
                          <a:latin typeface="Cambria" panose="02040503050406030204" pitchFamily="18" charset="0"/>
                          <a:ea typeface="Cambria" panose="02040503050406030204" pitchFamily="18" charset="0"/>
                          <a:cs typeface="+mn-cs"/>
                        </a:rPr>
                        <a:t>kde je kupa dívek krásná</a:t>
                      </a:r>
                      <a:endParaRPr lang="bg-BG" sz="1800" i="1"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smtClean="0">
                          <a:solidFill>
                            <a:schemeClr val="tx1"/>
                          </a:solidFill>
                          <a:effectLst/>
                          <a:latin typeface="Cambria" panose="02040503050406030204" pitchFamily="18" charset="0"/>
                          <a:ea typeface="Cambria" panose="02040503050406030204" pitchFamily="18" charset="0"/>
                          <a:cs typeface="+mn-cs"/>
                        </a:rPr>
                        <a:t>a rakija ostrá, jasná…</a:t>
                      </a:r>
                      <a:endParaRPr lang="bg-BG" sz="1800" i="1" kern="1200" dirty="0" smtClean="0">
                        <a:solidFill>
                          <a:schemeClr val="tx1"/>
                        </a:solidFill>
                        <a:effectLst/>
                        <a:latin typeface="Cambria" panose="02040503050406030204" pitchFamily="18" charset="0"/>
                        <a:ea typeface="Cambria" panose="02040503050406030204" pitchFamily="18" charset="0"/>
                        <a:cs typeface="+mn-cs"/>
                      </a:endParaRPr>
                    </a:p>
                    <a:p>
                      <a:endParaRPr lang="bg-BG" sz="1000" dirty="0" smtClean="0">
                        <a:latin typeface="Cambria" panose="02040503050406030204" pitchFamily="18" charset="0"/>
                        <a:ea typeface="Cambria" panose="02040503050406030204" pitchFamily="18" charset="0"/>
                      </a:endParaRPr>
                    </a:p>
                    <a:p>
                      <a:r>
                        <a:rPr lang="en-US" sz="1800" dirty="0" err="1" smtClean="0">
                          <a:latin typeface="Cambria" panose="02040503050406030204" pitchFamily="18" charset="0"/>
                          <a:ea typeface="Cambria" panose="02040503050406030204" pitchFamily="18" charset="0"/>
                        </a:rPr>
                        <a:t>Todorov</a:t>
                      </a:r>
                      <a:r>
                        <a:rPr lang="en-US" sz="1800" baseline="0" dirty="0" smtClean="0">
                          <a:latin typeface="Cambria" panose="02040503050406030204" pitchFamily="18" charset="0"/>
                          <a:ea typeface="Cambria" panose="02040503050406030204" pitchFamily="18" charset="0"/>
                        </a:rPr>
                        <a:t> 1935</a:t>
                      </a:r>
                      <a:endParaRPr lang="bg-BG" sz="1800" dirty="0">
                        <a:latin typeface="Cambria" panose="02040503050406030204" pitchFamily="18" charset="0"/>
                        <a:ea typeface="Cambria" panose="02040503050406030204" pitchFamily="18" charset="0"/>
                      </a:endParaRPr>
                    </a:p>
                  </a:txBody>
                  <a:tcPr/>
                </a:tc>
                <a:tc>
                  <a:txBody>
                    <a:bodyPr/>
                    <a:lstStyle/>
                    <a:p>
                      <a:endParaRPr lang="bg-BG" sz="1800" dirty="0">
                        <a:latin typeface="Cambria" panose="02040503050406030204" pitchFamily="18" charset="0"/>
                        <a:ea typeface="Cambria" panose="02040503050406030204" pitchFamily="18" charset="0"/>
                      </a:endParaRPr>
                    </a:p>
                  </a:txBody>
                  <a:tcPr/>
                </a:tc>
                <a:tc>
                  <a:txBody>
                    <a:bodyPr/>
                    <a:lstStyle/>
                    <a:p>
                      <a:r>
                        <a:rPr lang="cs-CZ" sz="1800" i="1" kern="1200" dirty="0" smtClean="0">
                          <a:solidFill>
                            <a:schemeClr val="tx1"/>
                          </a:solidFill>
                          <a:effectLst/>
                          <a:latin typeface="Cambria" panose="02040503050406030204" pitchFamily="18" charset="0"/>
                          <a:ea typeface="Cambria" panose="02040503050406030204" pitchFamily="18" charset="0"/>
                          <a:cs typeface="+mn-cs"/>
                        </a:rPr>
                        <a:t>Guslar si domova nehledí,</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smtClean="0">
                          <a:solidFill>
                            <a:schemeClr val="tx1"/>
                          </a:solidFill>
                          <a:effectLst/>
                          <a:latin typeface="Cambria" panose="02040503050406030204" pitchFamily="18" charset="0"/>
                          <a:ea typeface="Cambria" panose="02040503050406030204" pitchFamily="18" charset="0"/>
                          <a:cs typeface="+mn-cs"/>
                        </a:rPr>
                        <a:t>guslar svých rodných neživí,</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smtClean="0">
                          <a:solidFill>
                            <a:schemeClr val="tx1"/>
                          </a:solidFill>
                          <a:effectLst/>
                          <a:latin typeface="Cambria" panose="02040503050406030204" pitchFamily="18" charset="0"/>
                          <a:ea typeface="Cambria" panose="02040503050406030204" pitchFamily="18" charset="0"/>
                          <a:cs typeface="+mn-cs"/>
                        </a:rPr>
                        <a:t>guslar se jen vyptává,</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smtClean="0">
                          <a:solidFill>
                            <a:schemeClr val="tx1"/>
                          </a:solidFill>
                          <a:effectLst/>
                          <a:latin typeface="Cambria" panose="02040503050406030204" pitchFamily="18" charset="0"/>
                          <a:ea typeface="Cambria" panose="02040503050406030204" pitchFamily="18" charset="0"/>
                          <a:cs typeface="+mn-cs"/>
                        </a:rPr>
                        <a:t>kde jsou krásné dívky</a:t>
                      </a:r>
                      <a:endParaRPr lang="bg-BG" sz="1800" kern="1200" dirty="0" smtClean="0">
                        <a:solidFill>
                          <a:schemeClr val="tx1"/>
                        </a:solidFill>
                        <a:effectLst/>
                        <a:latin typeface="Cambria" panose="02040503050406030204" pitchFamily="18" charset="0"/>
                        <a:ea typeface="Cambria" panose="02040503050406030204" pitchFamily="18" charset="0"/>
                        <a:cs typeface="+mn-cs"/>
                      </a:endParaRPr>
                    </a:p>
                    <a:p>
                      <a:r>
                        <a:rPr lang="cs-CZ" sz="1800" i="1" kern="1200" dirty="0" smtClean="0">
                          <a:solidFill>
                            <a:schemeClr val="tx1"/>
                          </a:solidFill>
                          <a:effectLst/>
                          <a:latin typeface="Cambria" panose="02040503050406030204" pitchFamily="18" charset="0"/>
                          <a:ea typeface="Cambria" panose="02040503050406030204" pitchFamily="18" charset="0"/>
                          <a:cs typeface="+mn-cs"/>
                        </a:rPr>
                        <a:t>a silná, bystrá rakije</a:t>
                      </a:r>
                      <a:r>
                        <a:rPr lang="bg-BG" sz="1800" i="1" kern="1200" dirty="0" smtClean="0">
                          <a:solidFill>
                            <a:schemeClr val="tx1"/>
                          </a:solidFill>
                          <a:effectLst/>
                          <a:latin typeface="Cambria" panose="02040503050406030204" pitchFamily="18" charset="0"/>
                          <a:ea typeface="Cambria" panose="02040503050406030204" pitchFamily="18" charset="0"/>
                          <a:cs typeface="+mn-cs"/>
                        </a:rPr>
                        <a:t>…</a:t>
                      </a:r>
                      <a:endParaRPr lang="en-US" sz="1800" i="1" kern="1200" dirty="0" smtClean="0">
                        <a:solidFill>
                          <a:schemeClr val="tx1"/>
                        </a:solidFill>
                        <a:effectLst/>
                        <a:latin typeface="Cambria" panose="02040503050406030204" pitchFamily="18" charset="0"/>
                        <a:ea typeface="Cambria" panose="02040503050406030204" pitchFamily="18" charset="0"/>
                        <a:cs typeface="+mn-cs"/>
                      </a:endParaRPr>
                    </a:p>
                    <a:p>
                      <a:endParaRPr lang="bg-BG" sz="1000" i="0" kern="1200" dirty="0" smtClean="0">
                        <a:solidFill>
                          <a:schemeClr val="tx1"/>
                        </a:solidFill>
                        <a:effectLst/>
                        <a:latin typeface="Cambria" panose="02040503050406030204" pitchFamily="18" charset="0"/>
                        <a:ea typeface="Cambria" panose="02040503050406030204" pitchFamily="18" charset="0"/>
                        <a:cs typeface="+mn-cs"/>
                      </a:endParaRPr>
                    </a:p>
                    <a:p>
                      <a:r>
                        <a:rPr lang="en-US" sz="1800" i="0" kern="1200" dirty="0" err="1" smtClean="0">
                          <a:solidFill>
                            <a:schemeClr val="tx1"/>
                          </a:solidFill>
                          <a:effectLst/>
                          <a:latin typeface="Cambria" panose="02040503050406030204" pitchFamily="18" charset="0"/>
                          <a:ea typeface="Cambria" panose="02040503050406030204" pitchFamily="18" charset="0"/>
                          <a:cs typeface="+mn-cs"/>
                        </a:rPr>
                        <a:t>Todorov</a:t>
                      </a:r>
                      <a:r>
                        <a:rPr lang="en-US" sz="1800" i="0" kern="1200" dirty="0" smtClean="0">
                          <a:solidFill>
                            <a:schemeClr val="tx1"/>
                          </a:solidFill>
                          <a:effectLst/>
                          <a:latin typeface="Cambria" panose="02040503050406030204" pitchFamily="18" charset="0"/>
                          <a:ea typeface="Cambria" panose="02040503050406030204" pitchFamily="18" charset="0"/>
                          <a:cs typeface="+mn-cs"/>
                        </a:rPr>
                        <a:t> 1947</a:t>
                      </a:r>
                      <a:endParaRPr lang="bg-BG" sz="1800" i="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5764353"/>
                  </a:ext>
                </a:extLst>
              </a:tr>
            </a:tbl>
          </a:graphicData>
        </a:graphic>
      </p:graphicFrame>
    </p:spTree>
    <p:extLst>
      <p:ext uri="{BB962C8B-B14F-4D97-AF65-F5344CB8AC3E}">
        <p14:creationId xmlns:p14="http://schemas.microsoft.com/office/powerpoint/2010/main" val="13690631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790253"/>
          </a:xfrm>
        </p:spPr>
        <p:txBody>
          <a:bodyPr>
            <a:normAutofit/>
          </a:bodyPr>
          <a:lstStyle/>
          <a:p>
            <a:r>
              <a:rPr lang="bg-BG" sz="2400" dirty="0" smtClean="0">
                <a:solidFill>
                  <a:schemeClr val="accent2"/>
                </a:solidFill>
              </a:rPr>
              <a:t>несретник</a:t>
            </a:r>
            <a:endParaRPr lang="bg-BG" sz="2400" dirty="0">
              <a:solidFill>
                <a:schemeClr val="accent2"/>
              </a:solidFill>
            </a:endParaRPr>
          </a:p>
        </p:txBody>
      </p:sp>
      <p:sp>
        <p:nvSpPr>
          <p:cNvPr id="5" name="Content Placeholder 4"/>
          <p:cNvSpPr>
            <a:spLocks noGrp="1"/>
          </p:cNvSpPr>
          <p:nvPr>
            <p:ph idx="1"/>
          </p:nvPr>
        </p:nvSpPr>
        <p:spPr>
          <a:xfrm>
            <a:off x="1069848" y="1134209"/>
            <a:ext cx="10281020" cy="5182615"/>
          </a:xfrm>
        </p:spPr>
        <p:txBody>
          <a:bodyPr>
            <a:noAutofit/>
          </a:bodyPr>
          <a:lstStyle/>
          <a:p>
            <a:pPr marL="0" indent="0">
              <a:buNone/>
            </a:pPr>
            <a:r>
              <a:rPr lang="bg-BG" sz="1700" b="1" i="1" dirty="0" err="1" smtClean="0">
                <a:latin typeface="Cambria" panose="02040503050406030204" pitchFamily="18" charset="0"/>
                <a:ea typeface="Cambria" panose="02040503050406030204" pitchFamily="18" charset="0"/>
              </a:rPr>
              <a:t>Tulák</a:t>
            </a:r>
            <a:r>
              <a:rPr lang="bg-BG" sz="1700" dirty="0" smtClean="0">
                <a:latin typeface="Cambria" panose="02040503050406030204" pitchFamily="18" charset="0"/>
                <a:ea typeface="Cambria" panose="02040503050406030204" pitchFamily="18" charset="0"/>
              </a:rPr>
              <a:t>. </a:t>
            </a:r>
            <a:r>
              <a:rPr lang="bg-BG" sz="1700" dirty="0" err="1">
                <a:latin typeface="Cambria" panose="02040503050406030204" pitchFamily="18" charset="0"/>
                <a:ea typeface="Cambria" panose="02040503050406030204" pitchFamily="18" charset="0"/>
              </a:rPr>
              <a:t>Přel</a:t>
            </a:r>
            <a:r>
              <a:rPr lang="bg-BG" sz="1700" dirty="0">
                <a:latin typeface="Cambria" panose="02040503050406030204" pitchFamily="18" charset="0"/>
                <a:ea typeface="Cambria" panose="02040503050406030204" pitchFamily="18" charset="0"/>
              </a:rPr>
              <a:t>. K. </a:t>
            </a:r>
            <a:r>
              <a:rPr lang="bg-BG" sz="1700" dirty="0" err="1">
                <a:latin typeface="Cambria" panose="02040503050406030204" pitchFamily="18" charset="0"/>
                <a:ea typeface="Cambria" panose="02040503050406030204" pitchFamily="18" charset="0"/>
              </a:rPr>
              <a:t>Handzel</a:t>
            </a:r>
            <a:r>
              <a:rPr lang="bg-BG" sz="1700" dirty="0">
                <a:latin typeface="Cambria" panose="02040503050406030204" pitchFamily="18" charset="0"/>
                <a:ea typeface="Cambria" panose="02040503050406030204" pitchFamily="18" charset="0"/>
              </a:rPr>
              <a:t>. </a:t>
            </a:r>
            <a:r>
              <a:rPr lang="bg-BG" sz="1700" dirty="0" err="1">
                <a:latin typeface="Cambria" panose="02040503050406030204" pitchFamily="18" charset="0"/>
                <a:ea typeface="Cambria" panose="02040503050406030204" pitchFamily="18" charset="0"/>
              </a:rPr>
              <a:t>In</a:t>
            </a:r>
            <a:r>
              <a:rPr lang="bg-BG" sz="1700" dirty="0">
                <a:latin typeface="Cambria" panose="02040503050406030204" pitchFamily="18" charset="0"/>
                <a:ea typeface="Cambria" panose="02040503050406030204" pitchFamily="18" charset="0"/>
              </a:rPr>
              <a:t>: 1000 </a:t>
            </a:r>
            <a:r>
              <a:rPr lang="bg-BG" sz="1700" dirty="0" err="1">
                <a:latin typeface="Cambria" panose="02040503050406030204" pitchFamily="18" charset="0"/>
                <a:ea typeface="Cambria" panose="02040503050406030204" pitchFamily="18" charset="0"/>
              </a:rPr>
              <a:t>nejkrásnějších</a:t>
            </a:r>
            <a:r>
              <a:rPr lang="bg-BG" sz="1700" dirty="0">
                <a:latin typeface="Cambria" panose="02040503050406030204" pitchFamily="18" charset="0"/>
                <a:ea typeface="Cambria" panose="02040503050406030204" pitchFamily="18" charset="0"/>
              </a:rPr>
              <a:t> </a:t>
            </a:r>
            <a:r>
              <a:rPr lang="bg-BG" sz="1700" dirty="0" err="1">
                <a:latin typeface="Cambria" panose="02040503050406030204" pitchFamily="18" charset="0"/>
                <a:ea typeface="Cambria" panose="02040503050406030204" pitchFamily="18" charset="0"/>
              </a:rPr>
              <a:t>novel</a:t>
            </a:r>
            <a:r>
              <a:rPr lang="bg-BG" sz="1700" dirty="0">
                <a:latin typeface="Cambria" panose="02040503050406030204" pitchFamily="18" charset="0"/>
                <a:ea typeface="Cambria" panose="02040503050406030204" pitchFamily="18" charset="0"/>
              </a:rPr>
              <a:t> </a:t>
            </a:r>
            <a:r>
              <a:rPr lang="bg-BG" sz="1700" dirty="0" err="1">
                <a:latin typeface="Cambria" panose="02040503050406030204" pitchFamily="18" charset="0"/>
                <a:ea typeface="Cambria" panose="02040503050406030204" pitchFamily="18" charset="0"/>
              </a:rPr>
              <a:t>světových</a:t>
            </a:r>
            <a:r>
              <a:rPr lang="bg-BG" sz="1700" dirty="0">
                <a:latin typeface="Cambria" panose="02040503050406030204" pitchFamily="18" charset="0"/>
                <a:ea typeface="Cambria" panose="02040503050406030204" pitchFamily="18" charset="0"/>
              </a:rPr>
              <a:t> </a:t>
            </a:r>
            <a:r>
              <a:rPr lang="bg-BG" sz="1700" dirty="0" err="1">
                <a:latin typeface="Cambria" panose="02040503050406030204" pitchFamily="18" charset="0"/>
                <a:ea typeface="Cambria" panose="02040503050406030204" pitchFamily="18" charset="0"/>
              </a:rPr>
              <a:t>spisovatelů</a:t>
            </a:r>
            <a:r>
              <a:rPr lang="bg-BG" sz="1700" dirty="0">
                <a:latin typeface="Cambria" panose="02040503050406030204" pitchFamily="18" charset="0"/>
                <a:ea typeface="Cambria" panose="02040503050406030204" pitchFamily="18" charset="0"/>
              </a:rPr>
              <a:t>. </a:t>
            </a:r>
            <a:r>
              <a:rPr lang="bg-BG" sz="1700" dirty="0" err="1">
                <a:latin typeface="Cambria" panose="02040503050406030204" pitchFamily="18" charset="0"/>
                <a:ea typeface="Cambria" panose="02040503050406030204" pitchFamily="18" charset="0"/>
              </a:rPr>
              <a:t>Sv</a:t>
            </a:r>
            <a:r>
              <a:rPr lang="bg-BG" sz="1700" dirty="0">
                <a:latin typeface="Cambria" panose="02040503050406030204" pitchFamily="18" charset="0"/>
                <a:ea typeface="Cambria" panose="02040503050406030204" pitchFamily="18" charset="0"/>
              </a:rPr>
              <a:t>. 55. </a:t>
            </a:r>
            <a:r>
              <a:rPr lang="bg-BG" sz="1700" dirty="0" err="1">
                <a:latin typeface="Cambria" panose="02040503050406030204" pitchFamily="18" charset="0"/>
                <a:ea typeface="Cambria" panose="02040503050406030204" pitchFamily="18" charset="0"/>
              </a:rPr>
              <a:t>Praha</a:t>
            </a:r>
            <a:r>
              <a:rPr lang="bg-BG" sz="1700" dirty="0">
                <a:latin typeface="Cambria" panose="02040503050406030204" pitchFamily="18" charset="0"/>
                <a:ea typeface="Cambria" panose="02040503050406030204" pitchFamily="18" charset="0"/>
              </a:rPr>
              <a:t> 1914, 71–94. </a:t>
            </a:r>
            <a:endParaRPr lang="bg-BG" sz="1700" dirty="0" smtClean="0">
              <a:latin typeface="Cambria" panose="02040503050406030204" pitchFamily="18" charset="0"/>
              <a:ea typeface="Cambria" panose="02040503050406030204" pitchFamily="18" charset="0"/>
            </a:endParaRPr>
          </a:p>
          <a:p>
            <a:r>
              <a:rPr lang="bg-BG" sz="1700" dirty="0" smtClean="0">
                <a:latin typeface="Cambria" panose="02040503050406030204" pitchFamily="18" charset="0"/>
                <a:ea typeface="Cambria" panose="02040503050406030204" pitchFamily="18" charset="0"/>
              </a:rPr>
              <a:t>индивид – общност </a:t>
            </a:r>
          </a:p>
          <a:p>
            <a:pPr>
              <a:lnSpc>
                <a:spcPct val="100000"/>
              </a:lnSpc>
              <a:spcBef>
                <a:spcPts val="0"/>
              </a:spcBef>
            </a:pPr>
            <a:r>
              <a:rPr lang="bg-BG" sz="1700" dirty="0" smtClean="0">
                <a:latin typeface="Cambria" panose="02040503050406030204" pitchFamily="18" charset="0"/>
                <a:ea typeface="Cambria" panose="02040503050406030204" pitchFamily="18" charset="0"/>
              </a:rPr>
              <a:t>керванджия</a:t>
            </a:r>
          </a:p>
          <a:p>
            <a:pPr marL="0" indent="0">
              <a:lnSpc>
                <a:spcPct val="100000"/>
              </a:lnSpc>
              <a:buNone/>
            </a:pPr>
            <a:r>
              <a:rPr lang="ru-RU" sz="1700" dirty="0" smtClean="0">
                <a:latin typeface="Cambria" panose="02040503050406030204" pitchFamily="18" charset="0"/>
                <a:ea typeface="Cambria" panose="02040503050406030204" pitchFamily="18" charset="0"/>
              </a:rPr>
              <a:t>Бойко </a:t>
            </a:r>
            <a:r>
              <a:rPr lang="ru-RU" sz="1700" dirty="0">
                <a:latin typeface="Cambria" panose="02040503050406030204" pitchFamily="18" charset="0"/>
                <a:ea typeface="Cambria" panose="02040503050406030204" pitchFamily="18" charset="0"/>
              </a:rPr>
              <a:t>наведе глава и додаде пак в себе си; как няма да пъплят като мравки, когато от работа очи не могат да повдигнат, а пък колкото остане хубост и сила, децата го изсмукват из гърди им… И майката, и бащата разкъсали се на няколко парчета </a:t>
            </a:r>
            <a:r>
              <a:rPr lang="bg-BG" sz="1700" dirty="0" smtClean="0">
                <a:ea typeface="Cambria" panose="02040503050406030204" pitchFamily="18" charset="0"/>
              </a:rPr>
              <a:t>–</a:t>
            </a:r>
            <a:r>
              <a:rPr lang="ru-RU" sz="1700" dirty="0" smtClean="0">
                <a:latin typeface="Cambria" panose="02040503050406030204" pitchFamily="18" charset="0"/>
                <a:ea typeface="Cambria" panose="02040503050406030204" pitchFamily="18" charset="0"/>
              </a:rPr>
              <a:t> </a:t>
            </a:r>
            <a:r>
              <a:rPr lang="ru-RU" sz="1700" dirty="0">
                <a:latin typeface="Cambria" panose="02040503050406030204" pitchFamily="18" charset="0"/>
                <a:ea typeface="Cambria" panose="02040503050406030204" pitchFamily="18" charset="0"/>
              </a:rPr>
              <a:t>на една страна едно плаче, на друга друго болно </a:t>
            </a:r>
            <a:r>
              <a:rPr lang="bg-BG" sz="1700" dirty="0" smtClean="0">
                <a:ea typeface="Cambria" panose="02040503050406030204" pitchFamily="18" charset="0"/>
              </a:rPr>
              <a:t>–</a:t>
            </a:r>
            <a:r>
              <a:rPr lang="ru-RU" sz="1700" dirty="0" smtClean="0">
                <a:latin typeface="Cambria" panose="02040503050406030204" pitchFamily="18" charset="0"/>
                <a:ea typeface="Cambria" panose="02040503050406030204" pitchFamily="18" charset="0"/>
              </a:rPr>
              <a:t> </a:t>
            </a:r>
            <a:r>
              <a:rPr lang="ru-RU" sz="1700" dirty="0">
                <a:latin typeface="Cambria" panose="02040503050406030204" pitchFamily="18" charset="0"/>
                <a:ea typeface="Cambria" panose="02040503050406030204" pitchFamily="18" charset="0"/>
              </a:rPr>
              <a:t>все едно да откъснеш насам ръка, нататък крак: речи да тръгнеш някъде, не можеш ги сглоби: пък остави ги, все те ще ти са в ума… </a:t>
            </a:r>
            <a:r>
              <a:rPr lang="bg-BG" sz="1700" dirty="0" smtClean="0">
                <a:ea typeface="Cambria" panose="02040503050406030204" pitchFamily="18" charset="0"/>
              </a:rPr>
              <a:t>–</a:t>
            </a:r>
            <a:r>
              <a:rPr lang="ru-RU" sz="1700" dirty="0" smtClean="0">
                <a:latin typeface="Cambria" panose="02040503050406030204" pitchFamily="18" charset="0"/>
                <a:ea typeface="Cambria" panose="02040503050406030204" pitchFamily="18" charset="0"/>
              </a:rPr>
              <a:t> </a:t>
            </a:r>
            <a:r>
              <a:rPr lang="ru-RU" sz="1700" dirty="0">
                <a:latin typeface="Cambria" panose="02040503050406030204" pitchFamily="18" charset="0"/>
                <a:ea typeface="Cambria" panose="02040503050406030204" pitchFamily="18" charset="0"/>
              </a:rPr>
              <a:t>Керванджията кривна глава. Не може се той преви под ниска стряха: сутрин да излиза от къщи, вечер да се прибира с жена си; да орат, да женат и свят да въдят</a:t>
            </a:r>
            <a:r>
              <a:rPr lang="ru-RU" sz="1700" dirty="0" smtClean="0">
                <a:latin typeface="Cambria" panose="02040503050406030204" pitchFamily="18" charset="0"/>
                <a:ea typeface="Cambria" panose="02040503050406030204" pitchFamily="18" charset="0"/>
              </a:rPr>
              <a:t>…</a:t>
            </a:r>
          </a:p>
          <a:p>
            <a:pPr marL="0" indent="0">
              <a:lnSpc>
                <a:spcPct val="100000"/>
              </a:lnSpc>
              <a:buNone/>
            </a:pPr>
            <a:endParaRPr lang="ru-RU" sz="1700" dirty="0" smtClean="0">
              <a:latin typeface="Cambria" panose="02040503050406030204" pitchFamily="18" charset="0"/>
              <a:ea typeface="Cambria" panose="02040503050406030204" pitchFamily="18" charset="0"/>
            </a:endParaRPr>
          </a:p>
          <a:p>
            <a:pPr marL="0" indent="0">
              <a:lnSpc>
                <a:spcPct val="100000"/>
              </a:lnSpc>
              <a:buNone/>
            </a:pPr>
            <a:r>
              <a:rPr lang="bg-BG" sz="1700" dirty="0" smtClean="0">
                <a:latin typeface="Cambria" panose="02040503050406030204" pitchFamily="18" charset="0"/>
                <a:ea typeface="Cambria" panose="02040503050406030204" pitchFamily="18" charset="0"/>
              </a:rPr>
              <a:t>–</a:t>
            </a:r>
            <a:r>
              <a:rPr lang="ru-RU" sz="1700" dirty="0" smtClean="0">
                <a:latin typeface="Cambria" panose="02040503050406030204" pitchFamily="18" charset="0"/>
                <a:ea typeface="Cambria" panose="02040503050406030204" pitchFamily="18" charset="0"/>
              </a:rPr>
              <a:t> Я </a:t>
            </a:r>
            <a:r>
              <a:rPr lang="ru-RU" sz="1700" dirty="0">
                <a:latin typeface="Cambria" panose="02040503050406030204" pitchFamily="18" charset="0"/>
                <a:ea typeface="Cambria" panose="02040503050406030204" pitchFamily="18" charset="0"/>
              </a:rPr>
              <a:t>си ела ти с нас да те заведем, Бойко. Какво ще се рееш тъй несретник по света. Да нямаш ни село, ни свои </a:t>
            </a:r>
            <a:r>
              <a:rPr lang="bg-BG" sz="1700" dirty="0" smtClean="0">
                <a:latin typeface="Cambria" panose="02040503050406030204" pitchFamily="18" charset="0"/>
                <a:ea typeface="Cambria" panose="02040503050406030204" pitchFamily="18" charset="0"/>
              </a:rPr>
              <a:t>–</a:t>
            </a:r>
            <a:r>
              <a:rPr lang="ru-RU" sz="1700" dirty="0" smtClean="0">
                <a:latin typeface="Cambria" panose="02040503050406030204" pitchFamily="18" charset="0"/>
                <a:ea typeface="Cambria" panose="02040503050406030204" pitchFamily="18" charset="0"/>
              </a:rPr>
              <a:t> </a:t>
            </a:r>
            <a:r>
              <a:rPr lang="ru-RU" sz="1700" dirty="0">
                <a:latin typeface="Cambria" panose="02040503050406030204" pitchFamily="18" charset="0"/>
                <a:ea typeface="Cambria" panose="02040503050406030204" pitchFamily="18" charset="0"/>
              </a:rPr>
              <a:t>и празник, и делник да срещаш самичък. Живот ли е то тъй вън-света, никой да те не познава и ти никого да не знаеш. Да няма нито кой да ти се радва, ни ти за кого да пожалиш. Било билото </a:t>
            </a:r>
            <a:r>
              <a:rPr lang="bg-BG" sz="1700" dirty="0" smtClean="0">
                <a:latin typeface="Cambria" panose="02040503050406030204" pitchFamily="18" charset="0"/>
                <a:ea typeface="Cambria" panose="02040503050406030204" pitchFamily="18" charset="0"/>
              </a:rPr>
              <a:t>–</a:t>
            </a:r>
            <a:r>
              <a:rPr lang="ru-RU" sz="1700" dirty="0" smtClean="0">
                <a:latin typeface="Cambria" panose="02040503050406030204" pitchFamily="18" charset="0"/>
                <a:ea typeface="Cambria" panose="02040503050406030204" pitchFamily="18" charset="0"/>
              </a:rPr>
              <a:t> </a:t>
            </a:r>
            <a:r>
              <a:rPr lang="ru-RU" sz="1700" dirty="0">
                <a:latin typeface="Cambria" panose="02040503050406030204" pitchFamily="18" charset="0"/>
                <a:ea typeface="Cambria" panose="02040503050406030204" pitchFamily="18" charset="0"/>
              </a:rPr>
              <a:t>върни се ти в село</a:t>
            </a:r>
            <a:r>
              <a:rPr lang="ru-RU" sz="1700" dirty="0" smtClean="0">
                <a:latin typeface="Cambria" panose="02040503050406030204" pitchFamily="18" charset="0"/>
                <a:ea typeface="Cambria" panose="02040503050406030204" pitchFamily="18" charset="0"/>
              </a:rPr>
              <a:t>.</a:t>
            </a:r>
            <a:endParaRPr lang="cs-CZ" sz="1700" dirty="0" smtClean="0">
              <a:latin typeface="Cambria" panose="02040503050406030204" pitchFamily="18" charset="0"/>
              <a:ea typeface="Cambria" panose="02040503050406030204" pitchFamily="18" charset="0"/>
            </a:endParaRPr>
          </a:p>
          <a:p>
            <a:pPr marL="0" indent="0">
              <a:lnSpc>
                <a:spcPct val="100000"/>
              </a:lnSpc>
              <a:spcBef>
                <a:spcPts val="600"/>
              </a:spcBef>
              <a:buNone/>
            </a:pPr>
            <a:r>
              <a:rPr lang="cs-CZ" sz="1700" dirty="0" smtClean="0">
                <a:latin typeface="Cambria" panose="02040503050406030204" pitchFamily="18" charset="0"/>
                <a:ea typeface="Cambria" panose="02040503050406030204" pitchFamily="18" charset="0"/>
              </a:rPr>
              <a:t>„</a:t>
            </a:r>
            <a:r>
              <a:rPr lang="cs-CZ" sz="1700" dirty="0">
                <a:latin typeface="Cambria" panose="02040503050406030204" pitchFamily="18" charset="0"/>
                <a:ea typeface="Cambria" panose="02040503050406030204" pitchFamily="18" charset="0"/>
              </a:rPr>
              <a:t>Jeď s námi, Bojko, odvedeme tě. Co se budeš toulat jako </a:t>
            </a:r>
            <a:r>
              <a:rPr lang="cs-CZ" sz="1700" dirty="0" smtClean="0">
                <a:latin typeface="Cambria" panose="02040503050406030204" pitchFamily="18" charset="0"/>
                <a:ea typeface="Cambria" panose="02040503050406030204" pitchFamily="18" charset="0"/>
              </a:rPr>
              <a:t>nešťastník </a:t>
            </a:r>
            <a:r>
              <a:rPr lang="cs-CZ" sz="1700" dirty="0">
                <a:latin typeface="Cambria" panose="02040503050406030204" pitchFamily="18" charset="0"/>
                <a:ea typeface="Cambria" panose="02040503050406030204" pitchFamily="18" charset="0"/>
              </a:rPr>
              <a:t>po </a:t>
            </a:r>
            <a:r>
              <a:rPr lang="cs-CZ" sz="1700" dirty="0" smtClean="0">
                <a:latin typeface="Cambria" panose="02040503050406030204" pitchFamily="18" charset="0"/>
                <a:ea typeface="Cambria" panose="02040503050406030204" pitchFamily="18" charset="0"/>
              </a:rPr>
              <a:t>světě</a:t>
            </a:r>
            <a:r>
              <a:rPr lang="cs-CZ" sz="1700" dirty="0">
                <a:latin typeface="Cambria" panose="02040503050406030204" pitchFamily="18" charset="0"/>
                <a:ea typeface="Cambria" panose="02040503050406030204" pitchFamily="18" charset="0"/>
              </a:rPr>
              <a:t>. Nemáš ani rodiny… v neděli a ve svátek jsi vždycky sám. Jaký je to život tak mimo svět, nikdo tě nezná a ty neznáš nikoho. Nikdo se s tebou neraduje, nemáš se komu politovati. Co bylo, to bylo… vrať se do vesnice</a:t>
            </a:r>
            <a:r>
              <a:rPr lang="cs-CZ" sz="1700" dirty="0" smtClean="0">
                <a:latin typeface="Cambria" panose="02040503050406030204" pitchFamily="18" charset="0"/>
                <a:ea typeface="Cambria" panose="02040503050406030204" pitchFamily="18" charset="0"/>
              </a:rPr>
              <a:t>.“</a:t>
            </a:r>
            <a:endParaRPr lang="bg-BG" sz="1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84665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790253"/>
          </a:xfrm>
        </p:spPr>
        <p:txBody>
          <a:bodyPr>
            <a:normAutofit/>
          </a:bodyPr>
          <a:lstStyle/>
          <a:p>
            <a:r>
              <a:rPr lang="bg-BG" sz="2400" dirty="0" smtClean="0">
                <a:solidFill>
                  <a:schemeClr val="accent2"/>
                </a:solidFill>
              </a:rPr>
              <a:t>Над </a:t>
            </a:r>
            <a:r>
              <a:rPr lang="bg-BG" sz="2400" dirty="0" err="1" smtClean="0">
                <a:solidFill>
                  <a:schemeClr val="accent2"/>
                </a:solidFill>
              </a:rPr>
              <a:t>черкова</a:t>
            </a:r>
            <a:endParaRPr lang="bg-BG" sz="2400" dirty="0">
              <a:solidFill>
                <a:schemeClr val="accent2"/>
              </a:solidFill>
            </a:endParaRPr>
          </a:p>
        </p:txBody>
      </p:sp>
      <p:sp>
        <p:nvSpPr>
          <p:cNvPr id="5" name="Content Placeholder 4"/>
          <p:cNvSpPr>
            <a:spLocks noGrp="1"/>
          </p:cNvSpPr>
          <p:nvPr>
            <p:ph idx="1"/>
          </p:nvPr>
        </p:nvSpPr>
        <p:spPr>
          <a:xfrm>
            <a:off x="1069848" y="1134209"/>
            <a:ext cx="10058400" cy="5037992"/>
          </a:xfrm>
        </p:spPr>
        <p:txBody>
          <a:bodyPr>
            <a:normAutofit/>
          </a:bodyPr>
          <a:lstStyle/>
          <a:p>
            <a:pPr marL="0" indent="0">
              <a:buNone/>
            </a:pPr>
            <a:r>
              <a:rPr lang="cs-CZ" sz="2100" b="1" i="1" dirty="0" smtClean="0">
                <a:latin typeface="Cambria" panose="02040503050406030204" pitchFamily="18" charset="0"/>
                <a:ea typeface="Cambria" panose="02040503050406030204" pitchFamily="18" charset="0"/>
              </a:rPr>
              <a:t>Nad kostelem</a:t>
            </a:r>
            <a:r>
              <a:rPr lang="en-US" sz="2100" i="1" dirty="0" smtClean="0">
                <a:latin typeface="Cambria" panose="02040503050406030204" pitchFamily="18" charset="0"/>
                <a:ea typeface="Cambria" panose="02040503050406030204" pitchFamily="18" charset="0"/>
              </a:rPr>
              <a:t>. </a:t>
            </a:r>
            <a:r>
              <a:rPr lang="cs-CZ" sz="2100" dirty="0">
                <a:latin typeface="Cambria" panose="02040503050406030204" pitchFamily="18" charset="0"/>
                <a:ea typeface="Cambria" panose="02040503050406030204" pitchFamily="18" charset="0"/>
              </a:rPr>
              <a:t>Přel. </a:t>
            </a:r>
            <a:r>
              <a:rPr lang="cs-CZ" sz="2100" dirty="0" smtClean="0">
                <a:latin typeface="Cambria" panose="02040503050406030204" pitchFamily="18" charset="0"/>
                <a:ea typeface="Cambria" panose="02040503050406030204" pitchFamily="18" charset="0"/>
              </a:rPr>
              <a:t>Marcel </a:t>
            </a:r>
            <a:r>
              <a:rPr lang="cs-CZ" sz="2100" dirty="0">
                <a:latin typeface="Cambria" panose="02040503050406030204" pitchFamily="18" charset="0"/>
                <a:ea typeface="Cambria" panose="02040503050406030204" pitchFamily="18" charset="0"/>
              </a:rPr>
              <a:t>Černý. [rukopis</a:t>
            </a:r>
            <a:r>
              <a:rPr lang="en-US" sz="2100" dirty="0">
                <a:latin typeface="Cambria" panose="02040503050406030204" pitchFamily="18" charset="0"/>
                <a:ea typeface="Cambria" panose="02040503050406030204" pitchFamily="18" charset="0"/>
              </a:rPr>
              <a:t>, 2024</a:t>
            </a:r>
            <a:r>
              <a:rPr lang="cs-CZ" sz="2100" dirty="0">
                <a:latin typeface="Cambria" panose="02040503050406030204" pitchFamily="18" charset="0"/>
                <a:ea typeface="Cambria" panose="02040503050406030204" pitchFamily="18" charset="0"/>
              </a:rPr>
              <a:t>]</a:t>
            </a:r>
            <a:endParaRPr lang="bg-BG" sz="2100" dirty="0">
              <a:ea typeface="Cambria" panose="02040503050406030204" pitchFamily="18" charset="0"/>
            </a:endParaRPr>
          </a:p>
          <a:p>
            <a:r>
              <a:rPr lang="bg-BG" sz="2100" dirty="0" smtClean="0">
                <a:latin typeface="Cambria" panose="02040503050406030204" pitchFamily="18" charset="0"/>
                <a:ea typeface="Cambria" panose="02040503050406030204" pitchFamily="18" charset="0"/>
              </a:rPr>
              <a:t>индивид – общност </a:t>
            </a:r>
          </a:p>
          <a:p>
            <a:r>
              <a:rPr lang="bg-BG" sz="2100">
                <a:latin typeface="Cambria" panose="02040503050406030204" pitchFamily="18" charset="0"/>
                <a:ea typeface="Cambria" panose="02040503050406030204" pitchFamily="18" charset="0"/>
              </a:rPr>
              <a:t>з</a:t>
            </a:r>
            <a:r>
              <a:rPr lang="bg-BG" sz="2100" smtClean="0">
                <a:latin typeface="Cambria" panose="02040503050406030204" pitchFamily="18" charset="0"/>
                <a:ea typeface="Cambria" panose="02040503050406030204" pitchFamily="18" charset="0"/>
              </a:rPr>
              <a:t>абранена любов</a:t>
            </a:r>
            <a:endParaRPr lang="bg-BG" sz="2100" dirty="0" smtClean="0">
              <a:latin typeface="Cambria" panose="02040503050406030204" pitchFamily="18" charset="0"/>
              <a:ea typeface="Cambria" panose="02040503050406030204" pitchFamily="18" charset="0"/>
            </a:endParaRPr>
          </a:p>
          <a:p>
            <a:pPr marL="0" indent="0">
              <a:lnSpc>
                <a:spcPct val="100000"/>
              </a:lnSpc>
              <a:spcBef>
                <a:spcPts val="0"/>
              </a:spcBef>
              <a:buNone/>
            </a:pPr>
            <a:endParaRPr lang="bg-BG" sz="1800" dirty="0" smtClean="0">
              <a:latin typeface="Cambria" panose="02040503050406030204" pitchFamily="18" charset="0"/>
              <a:ea typeface="Cambria" panose="02040503050406030204" pitchFamily="18" charset="0"/>
            </a:endParaRPr>
          </a:p>
          <a:p>
            <a:pPr marL="0" indent="0">
              <a:lnSpc>
                <a:spcPct val="100000"/>
              </a:lnSpc>
              <a:spcBef>
                <a:spcPts val="0"/>
              </a:spcBef>
              <a:buNone/>
            </a:pPr>
            <a:r>
              <a:rPr lang="bg-BG" i="1" dirty="0" smtClean="0">
                <a:latin typeface="Cambria" panose="02040503050406030204" pitchFamily="18" charset="0"/>
                <a:ea typeface="Cambria" panose="02040503050406030204" pitchFamily="18" charset="0"/>
              </a:rPr>
              <a:t>И </a:t>
            </a:r>
            <a:r>
              <a:rPr lang="bg-BG" i="1" dirty="0">
                <a:latin typeface="Cambria" panose="02040503050406030204" pitchFamily="18" charset="0"/>
                <a:ea typeface="Cambria" panose="02040503050406030204" pitchFamily="18" charset="0"/>
              </a:rPr>
              <a:t>докато пролетес скришом едва надзъртаха през черковната стряха да си кимнат, сега бряста разпери волно клони над покривът и тополата извиши, сякаш с върхове небото ще стига. Сгуши се между тях старата селска </a:t>
            </a:r>
            <a:r>
              <a:rPr lang="bg-BG" i="1" dirty="0" err="1">
                <a:latin typeface="Cambria" panose="02040503050406030204" pitchFamily="18" charset="0"/>
                <a:ea typeface="Cambria" panose="02040503050406030204" pitchFamily="18" charset="0"/>
              </a:rPr>
              <a:t>черкова</a:t>
            </a:r>
            <a:r>
              <a:rPr lang="bg-BG" i="1" dirty="0">
                <a:latin typeface="Cambria" panose="02040503050406030204" pitchFamily="18" charset="0"/>
                <a:ea typeface="Cambria" panose="02040503050406030204" pitchFamily="18" charset="0"/>
              </a:rPr>
              <a:t>. Мирно задрямалите край нея кръстове и </a:t>
            </a:r>
            <a:r>
              <a:rPr lang="bg-BG" i="1" dirty="0" err="1">
                <a:latin typeface="Cambria" panose="02040503050406030204" pitchFamily="18" charset="0"/>
                <a:ea typeface="Cambria" panose="02040503050406030204" pitchFamily="18" charset="0"/>
              </a:rPr>
              <a:t>куглите</a:t>
            </a:r>
            <a:r>
              <a:rPr lang="bg-BG" i="1" dirty="0">
                <a:latin typeface="Cambria" panose="02040503050406030204" pitchFamily="18" charset="0"/>
                <a:ea typeface="Cambria" panose="02040503050406030204" pitchFamily="18" charset="0"/>
              </a:rPr>
              <a:t> се спогледаха: приживе що ги не оставиха да сторят, сега те, лудите млади, сами си </a:t>
            </a:r>
            <a:r>
              <a:rPr lang="bg-BG" i="1" dirty="0" err="1">
                <a:latin typeface="Cambria" panose="02040503050406030204" pitchFamily="18" charset="0"/>
                <a:ea typeface="Cambria" panose="02040503050406030204" pitchFamily="18" charset="0"/>
              </a:rPr>
              <a:t>чинат</a:t>
            </a:r>
            <a:r>
              <a:rPr lang="bg-BG" i="1" dirty="0">
                <a:latin typeface="Cambria" panose="02040503050406030204" pitchFamily="18" charset="0"/>
                <a:ea typeface="Cambria" panose="02040503050406030204" pitchFamily="18" charset="0"/>
              </a:rPr>
              <a:t>, без никого да дирят. </a:t>
            </a:r>
            <a:r>
              <a:rPr lang="bg-BG" dirty="0">
                <a:latin typeface="Cambria" panose="02040503050406030204" pitchFamily="18" charset="0"/>
                <a:ea typeface="Cambria" panose="02040503050406030204" pitchFamily="18" charset="0"/>
              </a:rPr>
              <a:t>(Тодоров 2003: 36)</a:t>
            </a:r>
            <a:r>
              <a:rPr lang="cs-CZ" dirty="0" smtClean="0">
                <a:latin typeface="Cambria" panose="02040503050406030204" pitchFamily="18" charset="0"/>
                <a:ea typeface="Cambria" panose="02040503050406030204" pitchFamily="18" charset="0"/>
              </a:rPr>
              <a:t>.</a:t>
            </a:r>
            <a:endParaRPr lang="bg-BG" dirty="0">
              <a:latin typeface="Cambria" panose="02040503050406030204" pitchFamily="18" charset="0"/>
              <a:ea typeface="Cambria" panose="02040503050406030204" pitchFamily="18" charset="0"/>
            </a:endParaRPr>
          </a:p>
          <a:p>
            <a:pPr marL="0" indent="0">
              <a:lnSpc>
                <a:spcPct val="100000"/>
              </a:lnSpc>
              <a:spcBef>
                <a:spcPts val="0"/>
              </a:spcBef>
              <a:buNone/>
            </a:pPr>
            <a:endParaRPr lang="bg-BG" i="1" dirty="0" smtClean="0">
              <a:latin typeface="Cambria" panose="02040503050406030204" pitchFamily="18" charset="0"/>
              <a:ea typeface="Cambria" panose="02040503050406030204" pitchFamily="18" charset="0"/>
            </a:endParaRPr>
          </a:p>
          <a:p>
            <a:pPr marL="0" indent="0">
              <a:lnSpc>
                <a:spcPct val="100000"/>
              </a:lnSpc>
              <a:spcBef>
                <a:spcPts val="0"/>
              </a:spcBef>
              <a:buNone/>
            </a:pPr>
            <a:r>
              <a:rPr lang="cs-CZ" i="1" dirty="0" smtClean="0">
                <a:latin typeface="Cambria" panose="02040503050406030204" pitchFamily="18" charset="0"/>
                <a:ea typeface="Cambria" panose="02040503050406030204" pitchFamily="18" charset="0"/>
              </a:rPr>
              <a:t>A </a:t>
            </a:r>
            <a:r>
              <a:rPr lang="cs-CZ" i="1" dirty="0">
                <a:latin typeface="Cambria" panose="02040503050406030204" pitchFamily="18" charset="0"/>
                <a:ea typeface="Cambria" panose="02040503050406030204" pitchFamily="18" charset="0"/>
              </a:rPr>
              <a:t>zatímco letos na jaře stromy potajmu sotva nahlížely přes střechu kostela, aby na sebe kývly, nyní jilm volně rozprostřel své větve nad střechou a osika se vyvýšila tak, jako by její vrcholky sahaly až do nebe. Mezi nimi se choulil starý vesnický kostelík. Kříže a náhrobní kameny, které vedle něj pokojně dřímaly, na sebe pohlédly: co je nenechali učinit zaživa, to teď, tihle bláznivá mladí, sami dělají, aniž by se na kohokoliv ohlíželi. </a:t>
            </a:r>
            <a:r>
              <a:rPr lang="bg-BG" dirty="0">
                <a:latin typeface="Cambria" panose="02040503050406030204" pitchFamily="18" charset="0"/>
                <a:ea typeface="Cambria" panose="02040503050406030204" pitchFamily="18" charset="0"/>
              </a:rPr>
              <a:t>(</a:t>
            </a:r>
            <a:r>
              <a:rPr lang="cs-CZ" dirty="0" err="1">
                <a:latin typeface="Cambria" panose="02040503050406030204" pitchFamily="18" charset="0"/>
                <a:ea typeface="Cambria" panose="02040503050406030204" pitchFamily="18" charset="0"/>
              </a:rPr>
              <a:t>Todorov</a:t>
            </a:r>
            <a:r>
              <a:rPr lang="cs-CZ" dirty="0">
                <a:latin typeface="Cambria" panose="02040503050406030204" pitchFamily="18" charset="0"/>
                <a:ea typeface="Cambria" panose="02040503050406030204" pitchFamily="18" charset="0"/>
              </a:rPr>
              <a:t> 2024</a:t>
            </a:r>
            <a:r>
              <a:rPr lang="bg-BG" dirty="0">
                <a:latin typeface="Cambria" panose="02040503050406030204" pitchFamily="18" charset="0"/>
                <a:ea typeface="Cambria" panose="02040503050406030204" pitchFamily="18" charset="0"/>
              </a:rPr>
              <a:t>: </a:t>
            </a:r>
            <a:r>
              <a:rPr lang="cs-CZ" dirty="0">
                <a:latin typeface="Cambria" panose="02040503050406030204" pitchFamily="18" charset="0"/>
                <a:ea typeface="Cambria" panose="02040503050406030204" pitchFamily="18" charset="0"/>
              </a:rPr>
              <a:t>rukopis</a:t>
            </a:r>
            <a:r>
              <a:rPr lang="bg-BG" dirty="0">
                <a:latin typeface="Cambria" panose="02040503050406030204" pitchFamily="18" charset="0"/>
                <a:ea typeface="Cambria" panose="02040503050406030204" pitchFamily="18" charset="0"/>
              </a:rPr>
              <a:t>)</a:t>
            </a:r>
            <a:r>
              <a:rPr lang="cs-CZ" dirty="0">
                <a:latin typeface="Cambria" panose="02040503050406030204" pitchFamily="18" charset="0"/>
                <a:ea typeface="Cambria" panose="02040503050406030204" pitchFamily="18" charset="0"/>
              </a:rPr>
              <a:t>.</a:t>
            </a:r>
            <a:endParaRPr lang="ru-RU"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0602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560397"/>
          </a:xfrm>
        </p:spPr>
        <p:txBody>
          <a:bodyPr>
            <a:normAutofit/>
          </a:bodyPr>
          <a:lstStyle/>
          <a:p>
            <a:r>
              <a:rPr lang="bg-BG" sz="3200" dirty="0" smtClean="0">
                <a:solidFill>
                  <a:schemeClr val="accent2"/>
                </a:solidFill>
              </a:rPr>
              <a:t>заключение</a:t>
            </a:r>
            <a:endParaRPr lang="bg-BG" sz="3200" dirty="0">
              <a:solidFill>
                <a:schemeClr val="accent2"/>
              </a:solidFill>
            </a:endParaRPr>
          </a:p>
        </p:txBody>
      </p:sp>
      <p:sp>
        <p:nvSpPr>
          <p:cNvPr id="3" name="Content Placeholder 2"/>
          <p:cNvSpPr>
            <a:spLocks noGrp="1"/>
          </p:cNvSpPr>
          <p:nvPr>
            <p:ph idx="1"/>
          </p:nvPr>
        </p:nvSpPr>
        <p:spPr>
          <a:xfrm>
            <a:off x="1069848" y="1287624"/>
            <a:ext cx="10058400" cy="4884576"/>
          </a:xfrm>
        </p:spPr>
        <p:txBody>
          <a:bodyPr/>
          <a:lstStyle/>
          <a:p>
            <a:r>
              <a:rPr lang="bg-BG" sz="2200" dirty="0"/>
              <a:t>Обща структурна основа: героите изпитват върху себе си стереотипа на патриархалния бит като тежест и се опитват да избягат от него</a:t>
            </a:r>
            <a:r>
              <a:rPr lang="bg-BG" sz="2200" dirty="0" smtClean="0"/>
              <a:t>.</a:t>
            </a:r>
          </a:p>
          <a:p>
            <a:r>
              <a:rPr lang="bg-BG" sz="2200" dirty="0" smtClean="0"/>
              <a:t>Всеки от главните герои в идилиите е посвоему несретник – носи в себе си противоречията и терзанията на модерната личност.</a:t>
            </a:r>
          </a:p>
          <a:p>
            <a:r>
              <a:rPr lang="bg-BG" sz="2200" dirty="0" smtClean="0"/>
              <a:t>Героите се открояват сред колектива, различават се от обкръжението, но остават сами, неразбрани и страдащи.</a:t>
            </a:r>
          </a:p>
          <a:p>
            <a:r>
              <a:rPr lang="bg-BG" sz="2200" dirty="0" smtClean="0"/>
              <a:t>Осъзнават, че не са в състояние да надмогнат орисията си („да не може вън от себе си да излезе“), но са готови да извървят своя самотен и горд път.</a:t>
            </a:r>
          </a:p>
          <a:p>
            <a:r>
              <a:rPr lang="bg-BG" sz="2200" dirty="0"/>
              <a:t>П. Тодоров използва фолклорни мотиви за изобразяване на противоречията между нормите на колектива и поривите на индивида.</a:t>
            </a:r>
          </a:p>
          <a:p>
            <a:r>
              <a:rPr lang="bg-BG" sz="2200" dirty="0" smtClean="0"/>
              <a:t>Езикът на повествованието е близък до песенно-приказния изказ с характерните за него обрати, </a:t>
            </a:r>
            <a:r>
              <a:rPr lang="bg-BG" sz="2200" dirty="0" err="1" smtClean="0"/>
              <a:t>паралелизми</a:t>
            </a:r>
            <a:r>
              <a:rPr lang="bg-BG" sz="2200" dirty="0" smtClean="0"/>
              <a:t>, символи. Стремеж към стилизация (архаизми, диалектизми, турцизми).</a:t>
            </a:r>
          </a:p>
          <a:p>
            <a:endParaRPr lang="bg-BG" dirty="0" smtClean="0"/>
          </a:p>
        </p:txBody>
      </p:sp>
    </p:spTree>
    <p:extLst>
      <p:ext uri="{BB962C8B-B14F-4D97-AF65-F5344CB8AC3E}">
        <p14:creationId xmlns:p14="http://schemas.microsoft.com/office/powerpoint/2010/main" val="7303044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552860"/>
          </a:xfrm>
        </p:spPr>
        <p:txBody>
          <a:bodyPr>
            <a:normAutofit/>
          </a:bodyPr>
          <a:lstStyle/>
          <a:p>
            <a:r>
              <a:rPr lang="bg-BG" sz="2400" dirty="0" smtClean="0">
                <a:solidFill>
                  <a:schemeClr val="accent2"/>
                </a:solidFill>
              </a:rPr>
              <a:t>Цитирана литература</a:t>
            </a:r>
            <a:endParaRPr lang="bg-BG" sz="2400" dirty="0">
              <a:solidFill>
                <a:schemeClr val="accent2"/>
              </a:solidFill>
            </a:endParaRPr>
          </a:p>
        </p:txBody>
      </p:sp>
      <p:sp>
        <p:nvSpPr>
          <p:cNvPr id="3" name="Content Placeholder 2"/>
          <p:cNvSpPr>
            <a:spLocks noGrp="1"/>
          </p:cNvSpPr>
          <p:nvPr>
            <p:ph idx="1"/>
          </p:nvPr>
        </p:nvSpPr>
        <p:spPr>
          <a:xfrm>
            <a:off x="1069848" y="1037491"/>
            <a:ext cx="10058400" cy="5266594"/>
          </a:xfrm>
        </p:spPr>
        <p:txBody>
          <a:bodyPr>
            <a:noAutofit/>
          </a:bodyPr>
          <a:lstStyle/>
          <a:p>
            <a:pPr marL="0" indent="0">
              <a:lnSpc>
                <a:spcPct val="100000"/>
              </a:lnSpc>
              <a:spcBef>
                <a:spcPts val="0"/>
              </a:spcBef>
              <a:buNone/>
            </a:pPr>
            <a:r>
              <a:rPr lang="cs-CZ" sz="1400" b="1" dirty="0">
                <a:latin typeface="Cambria" panose="02040503050406030204" pitchFamily="18" charset="0"/>
                <a:ea typeface="Cambria" panose="02040503050406030204" pitchFamily="18" charset="0"/>
              </a:rPr>
              <a:t>Černý 2021:</a:t>
            </a:r>
            <a:r>
              <a:rPr lang="cs-CZ" sz="1400" dirty="0">
                <a:latin typeface="Cambria" panose="02040503050406030204" pitchFamily="18" charset="0"/>
                <a:ea typeface="Cambria" panose="02040503050406030204" pitchFamily="18" charset="0"/>
              </a:rPr>
              <a:t> Marcel, Č. </a:t>
            </a:r>
            <a:r>
              <a:rPr lang="cs-CZ" sz="1400" i="1" dirty="0">
                <a:latin typeface="Cambria" panose="02040503050406030204" pitchFamily="18" charset="0"/>
                <a:ea typeface="Cambria" panose="02040503050406030204" pitchFamily="18" charset="0"/>
              </a:rPr>
              <a:t>Petko </a:t>
            </a:r>
            <a:r>
              <a:rPr lang="cs-CZ" sz="1400" i="1" dirty="0" err="1">
                <a:latin typeface="Cambria" panose="02040503050406030204" pitchFamily="18" charset="0"/>
                <a:ea typeface="Cambria" panose="02040503050406030204" pitchFamily="18" charset="0"/>
              </a:rPr>
              <a:t>Jurdanov</a:t>
            </a:r>
            <a:r>
              <a:rPr lang="cs-CZ" sz="1400" i="1" dirty="0">
                <a:latin typeface="Cambria" panose="02040503050406030204" pitchFamily="18" charset="0"/>
                <a:ea typeface="Cambria" panose="02040503050406030204" pitchFamily="18" charset="0"/>
              </a:rPr>
              <a:t> </a:t>
            </a:r>
            <a:r>
              <a:rPr lang="cs-CZ" sz="1400" i="1" dirty="0" err="1">
                <a:latin typeface="Cambria" panose="02040503050406030204" pitchFamily="18" charset="0"/>
                <a:ea typeface="Cambria" panose="02040503050406030204" pitchFamily="18" charset="0"/>
              </a:rPr>
              <a:t>Todorov</a:t>
            </a:r>
            <a:r>
              <a:rPr lang="cs-CZ" sz="1400" i="1" dirty="0">
                <a:latin typeface="Cambria" panose="02040503050406030204" pitchFamily="18" charset="0"/>
                <a:ea typeface="Cambria" panose="02040503050406030204" pitchFamily="18" charset="0"/>
              </a:rPr>
              <a:t> (1879–1916)</a:t>
            </a:r>
            <a:r>
              <a:rPr lang="cs-CZ" sz="1400" dirty="0">
                <a:latin typeface="Cambria" panose="02040503050406030204" pitchFamily="18" charset="0"/>
                <a:ea typeface="Cambria" panose="02040503050406030204" pitchFamily="18" charset="0"/>
              </a:rPr>
              <a:t> [rukopis přednášky]. Praha, 2021, 8 s.</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a:latin typeface="Cambria" panose="02040503050406030204" pitchFamily="18" charset="0"/>
                <a:ea typeface="Cambria" panose="02040503050406030204" pitchFamily="18" charset="0"/>
              </a:rPr>
              <a:t>Nováková 1978:</a:t>
            </a:r>
            <a:r>
              <a:rPr lang="cs-CZ" sz="1400" dirty="0">
                <a:latin typeface="Cambria" panose="02040503050406030204" pitchFamily="18" charset="0"/>
                <a:ea typeface="Cambria" panose="02040503050406030204" pitchFamily="18" charset="0"/>
              </a:rPr>
              <a:t> Nováková, L. </a:t>
            </a:r>
            <a:r>
              <a:rPr lang="cs-CZ" sz="1400" dirty="0" err="1">
                <a:latin typeface="Cambria" panose="02040503050406030204" pitchFamily="18" charset="0"/>
                <a:ea typeface="Cambria" panose="02040503050406030204" pitchFamily="18" charset="0"/>
              </a:rPr>
              <a:t>Todorov</a:t>
            </a:r>
            <a:r>
              <a:rPr lang="cs-CZ" sz="1400" dirty="0">
                <a:latin typeface="Cambria" panose="02040503050406030204" pitchFamily="18" charset="0"/>
                <a:ea typeface="Cambria" panose="02040503050406030204" pitchFamily="18" charset="0"/>
              </a:rPr>
              <a:t>, Petko </a:t>
            </a:r>
            <a:r>
              <a:rPr lang="cs-CZ" sz="1400" dirty="0" err="1">
                <a:latin typeface="Cambria" panose="02040503050406030204" pitchFamily="18" charset="0"/>
                <a:ea typeface="Cambria" panose="02040503050406030204" pitchFamily="18" charset="0"/>
              </a:rPr>
              <a:t>Jurdanov</a:t>
            </a:r>
            <a:r>
              <a:rPr lang="cs-CZ" sz="1400" dirty="0">
                <a:latin typeface="Cambria" panose="02040503050406030204" pitchFamily="18" charset="0"/>
                <a:ea typeface="Cambria" panose="02040503050406030204" pitchFamily="18" charset="0"/>
              </a:rPr>
              <a:t>. In: </a:t>
            </a:r>
            <a:r>
              <a:rPr lang="cs-CZ" sz="1400" dirty="0" err="1">
                <a:latin typeface="Cambria" panose="02040503050406030204" pitchFamily="18" charset="0"/>
                <a:ea typeface="Cambria" panose="02040503050406030204" pitchFamily="18" charset="0"/>
              </a:rPr>
              <a:t>Dorovský</a:t>
            </a:r>
            <a:r>
              <a:rPr lang="cs-CZ" sz="1400" dirty="0">
                <a:latin typeface="Cambria" panose="02040503050406030204" pitchFamily="18" charset="0"/>
                <a:ea typeface="Cambria" panose="02040503050406030204" pitchFamily="18" charset="0"/>
              </a:rPr>
              <a:t>, I. (</a:t>
            </a:r>
            <a:r>
              <a:rPr lang="cs-CZ" sz="1400" dirty="0" err="1">
                <a:latin typeface="Cambria" panose="02040503050406030204" pitchFamily="18" charset="0"/>
                <a:ea typeface="Cambria" panose="02040503050406030204" pitchFamily="18" charset="0"/>
              </a:rPr>
              <a:t>ed</a:t>
            </a:r>
            <a:r>
              <a:rPr lang="cs-CZ" sz="1400" dirty="0">
                <a:latin typeface="Cambria" panose="02040503050406030204" pitchFamily="18" charset="0"/>
                <a:ea typeface="Cambria" panose="02040503050406030204" pitchFamily="18" charset="0"/>
              </a:rPr>
              <a:t>.). </a:t>
            </a:r>
            <a:r>
              <a:rPr lang="cs-CZ" sz="1400" i="1" dirty="0">
                <a:latin typeface="Cambria" panose="02040503050406030204" pitchFamily="18" charset="0"/>
                <a:ea typeface="Cambria" panose="02040503050406030204" pitchFamily="18" charset="0"/>
              </a:rPr>
              <a:t>Slovník spisovatelů: Bulharsko</a:t>
            </a:r>
            <a:r>
              <a:rPr lang="cs-CZ" sz="1400" dirty="0">
                <a:latin typeface="Cambria" panose="02040503050406030204" pitchFamily="18" charset="0"/>
                <a:ea typeface="Cambria" panose="02040503050406030204" pitchFamily="18" charset="0"/>
              </a:rPr>
              <a:t>. Praha: Odeon, 1978, 434–435.</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err="1">
                <a:latin typeface="Cambria" panose="02040503050406030204" pitchFamily="18" charset="0"/>
                <a:ea typeface="Cambria" panose="02040503050406030204" pitchFamily="18" charset="0"/>
              </a:rPr>
              <a:t>Todorov</a:t>
            </a:r>
            <a:r>
              <a:rPr lang="cs-CZ" sz="1400" b="1" dirty="0">
                <a:latin typeface="Cambria" panose="02040503050406030204" pitchFamily="18" charset="0"/>
                <a:ea typeface="Cambria" panose="02040503050406030204" pitchFamily="18" charset="0"/>
              </a:rPr>
              <a:t> 1914:</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Todorov</a:t>
            </a:r>
            <a:r>
              <a:rPr lang="cs-CZ" sz="1400" dirty="0">
                <a:latin typeface="Cambria" panose="02040503050406030204" pitchFamily="18" charset="0"/>
                <a:ea typeface="Cambria" panose="02040503050406030204" pitchFamily="18" charset="0"/>
              </a:rPr>
              <a:t>, P. J. Tulák [</a:t>
            </a:r>
            <a:r>
              <a:rPr lang="cs-CZ" sz="1400" dirty="0" err="1">
                <a:latin typeface="Cambria" panose="02040503050406030204" pitchFamily="18" charset="0"/>
                <a:ea typeface="Cambria" panose="02040503050406030204" pitchFamily="18" charset="0"/>
              </a:rPr>
              <a:t>Несретник</a:t>
            </a:r>
            <a:r>
              <a:rPr lang="cs-CZ" sz="1400" dirty="0">
                <a:latin typeface="Cambria" panose="02040503050406030204" pitchFamily="18" charset="0"/>
                <a:ea typeface="Cambria" panose="02040503050406030204" pitchFamily="18" charset="0"/>
              </a:rPr>
              <a:t>]. Přel. K. </a:t>
            </a:r>
            <a:r>
              <a:rPr lang="cs-CZ" sz="1400" dirty="0" err="1">
                <a:latin typeface="Cambria" panose="02040503050406030204" pitchFamily="18" charset="0"/>
                <a:ea typeface="Cambria" panose="02040503050406030204" pitchFamily="18" charset="0"/>
              </a:rPr>
              <a:t>Handzel</a:t>
            </a:r>
            <a:r>
              <a:rPr lang="cs-CZ" sz="1400" dirty="0">
                <a:latin typeface="Cambria" panose="02040503050406030204" pitchFamily="18" charset="0"/>
                <a:ea typeface="Cambria" panose="02040503050406030204" pitchFamily="18" charset="0"/>
              </a:rPr>
              <a:t>. // 1000 nejkrásnějších novel světových spisovatelů. Sv. 55. Praha 1914, 71–94.</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err="1">
                <a:latin typeface="Cambria" panose="02040503050406030204" pitchFamily="18" charset="0"/>
                <a:ea typeface="Cambria" panose="02040503050406030204" pitchFamily="18" charset="0"/>
              </a:rPr>
              <a:t>Todorov</a:t>
            </a:r>
            <a:r>
              <a:rPr lang="cs-CZ" sz="1400" b="1" dirty="0">
                <a:latin typeface="Cambria" panose="02040503050406030204" pitchFamily="18" charset="0"/>
                <a:ea typeface="Cambria" panose="02040503050406030204" pitchFamily="18" charset="0"/>
              </a:rPr>
              <a:t> 1947:</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Todorov</a:t>
            </a:r>
            <a:r>
              <a:rPr lang="cs-CZ" sz="1400" dirty="0">
                <a:latin typeface="Cambria" panose="02040503050406030204" pitchFamily="18" charset="0"/>
                <a:ea typeface="Cambria" panose="02040503050406030204" pitchFamily="18" charset="0"/>
              </a:rPr>
              <a:t>, P. J. Guslarova matka [</a:t>
            </a:r>
            <a:r>
              <a:rPr lang="cs-CZ" sz="1400" dirty="0" err="1">
                <a:latin typeface="Cambria" panose="02040503050406030204" pitchFamily="18" charset="0"/>
                <a:ea typeface="Cambria" panose="02040503050406030204" pitchFamily="18" charset="0"/>
              </a:rPr>
              <a:t>Гусларева</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майка</a:t>
            </a:r>
            <a:r>
              <a:rPr lang="cs-CZ" sz="1400" dirty="0">
                <a:latin typeface="Cambria" panose="02040503050406030204" pitchFamily="18" charset="0"/>
                <a:ea typeface="Cambria" panose="02040503050406030204" pitchFamily="18" charset="0"/>
              </a:rPr>
              <a:t>]. Přel. Olga </a:t>
            </a:r>
            <a:r>
              <a:rPr lang="cs-CZ" sz="1400" dirty="0" err="1">
                <a:latin typeface="Cambria" panose="02040503050406030204" pitchFamily="18" charset="0"/>
                <a:ea typeface="Cambria" panose="02040503050406030204" pitchFamily="18" charset="0"/>
              </a:rPr>
              <a:t>Bakardžieva</a:t>
            </a:r>
            <a:r>
              <a:rPr lang="cs-CZ" sz="1400" dirty="0">
                <a:latin typeface="Cambria" panose="02040503050406030204" pitchFamily="18" charset="0"/>
                <a:ea typeface="Cambria" panose="02040503050406030204" pitchFamily="18" charset="0"/>
              </a:rPr>
              <a:t>-Baxová. // </a:t>
            </a:r>
            <a:r>
              <a:rPr lang="cs-CZ" sz="1400" i="1" dirty="0">
                <a:latin typeface="Cambria" panose="02040503050406030204" pitchFamily="18" charset="0"/>
                <a:ea typeface="Cambria" panose="02040503050406030204" pitchFamily="18" charset="0"/>
              </a:rPr>
              <a:t>Rudé právo</a:t>
            </a:r>
            <a:r>
              <a:rPr lang="cs-CZ" sz="1400" dirty="0">
                <a:latin typeface="Cambria" panose="02040503050406030204" pitchFamily="18" charset="0"/>
                <a:ea typeface="Cambria" panose="02040503050406030204" pitchFamily="18" charset="0"/>
              </a:rPr>
              <a:t> 28, 1947, č. 239, 3, 12. 10.; též </a:t>
            </a:r>
            <a:r>
              <a:rPr lang="cs-CZ" sz="1400" i="1" dirty="0">
                <a:latin typeface="Cambria" panose="02040503050406030204" pitchFamily="18" charset="0"/>
                <a:ea typeface="Cambria" panose="02040503050406030204" pitchFamily="18" charset="0"/>
              </a:rPr>
              <a:t>Svobodná země</a:t>
            </a:r>
            <a:r>
              <a:rPr lang="cs-CZ" sz="1400" dirty="0">
                <a:latin typeface="Cambria" panose="02040503050406030204" pitchFamily="18" charset="0"/>
                <a:ea typeface="Cambria" panose="02040503050406030204" pitchFamily="18" charset="0"/>
              </a:rPr>
              <a:t> 5, 1949, č. 45, 714, 6. 11.</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err="1">
                <a:latin typeface="Cambria" panose="02040503050406030204" pitchFamily="18" charset="0"/>
                <a:ea typeface="Cambria" panose="02040503050406030204" pitchFamily="18" charset="0"/>
              </a:rPr>
              <a:t>Todorov</a:t>
            </a:r>
            <a:r>
              <a:rPr lang="cs-CZ" sz="1400" b="1" dirty="0">
                <a:latin typeface="Cambria" panose="02040503050406030204" pitchFamily="18" charset="0"/>
                <a:ea typeface="Cambria" panose="02040503050406030204" pitchFamily="18" charset="0"/>
              </a:rPr>
              <a:t> 2024a</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Todorov</a:t>
            </a:r>
            <a:r>
              <a:rPr lang="cs-CZ" sz="1400" dirty="0">
                <a:latin typeface="Cambria" panose="02040503050406030204" pitchFamily="18" charset="0"/>
                <a:ea typeface="Cambria" panose="02040503050406030204" pitchFamily="18" charset="0"/>
              </a:rPr>
              <a:t>, P. J. </a:t>
            </a:r>
            <a:r>
              <a:rPr lang="cs-CZ" sz="1400" i="1" dirty="0">
                <a:latin typeface="Cambria" panose="02040503050406030204" pitchFamily="18" charset="0"/>
                <a:ea typeface="Cambria" panose="02040503050406030204" pitchFamily="18" charset="0"/>
              </a:rPr>
              <a:t>Samorost</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Нехранимайка</a:t>
            </a:r>
            <a:r>
              <a:rPr lang="cs-CZ" sz="1400" dirty="0">
                <a:latin typeface="Cambria" panose="02040503050406030204" pitchFamily="18" charset="0"/>
                <a:ea typeface="Cambria" panose="02040503050406030204" pitchFamily="18" charset="0"/>
              </a:rPr>
              <a:t>]. Přel. Jiří Černý a Marcel Černý. [rukopis].</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err="1">
                <a:latin typeface="Cambria" panose="02040503050406030204" pitchFamily="18" charset="0"/>
                <a:ea typeface="Cambria" panose="02040503050406030204" pitchFamily="18" charset="0"/>
              </a:rPr>
              <a:t>Todorov</a:t>
            </a:r>
            <a:r>
              <a:rPr lang="cs-CZ" sz="1400" b="1" dirty="0">
                <a:latin typeface="Cambria" panose="02040503050406030204" pitchFamily="18" charset="0"/>
                <a:ea typeface="Cambria" panose="02040503050406030204" pitchFamily="18" charset="0"/>
              </a:rPr>
              <a:t> 2024b</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Todorov</a:t>
            </a:r>
            <a:r>
              <a:rPr lang="cs-CZ" sz="1400" dirty="0">
                <a:latin typeface="Cambria" panose="02040503050406030204" pitchFamily="18" charset="0"/>
                <a:ea typeface="Cambria" panose="02040503050406030204" pitchFamily="18" charset="0"/>
              </a:rPr>
              <a:t>, P. J. </a:t>
            </a:r>
            <a:r>
              <a:rPr lang="cs-CZ" sz="1400" i="1" dirty="0">
                <a:latin typeface="Cambria" panose="02040503050406030204" pitchFamily="18" charset="0"/>
                <a:ea typeface="Cambria" panose="02040503050406030204" pitchFamily="18" charset="0"/>
              </a:rPr>
              <a:t>Nad kostelem</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Над</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черкова</a:t>
            </a:r>
            <a:r>
              <a:rPr lang="cs-CZ" sz="1400" dirty="0">
                <a:latin typeface="Cambria" panose="02040503050406030204" pitchFamily="18" charset="0"/>
                <a:ea typeface="Cambria" panose="02040503050406030204" pitchFamily="18" charset="0"/>
              </a:rPr>
              <a:t>]. Přel. Marcel Černý [rukopis].</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err="1">
                <a:latin typeface="Cambria" panose="02040503050406030204" pitchFamily="18" charset="0"/>
                <a:ea typeface="Cambria" panose="02040503050406030204" pitchFamily="18" charset="0"/>
              </a:rPr>
              <a:t>Vilinskij</a:t>
            </a:r>
            <a:r>
              <a:rPr lang="cs-CZ" sz="1400" b="1" dirty="0">
                <a:latin typeface="Cambria" panose="02040503050406030204" pitchFamily="18" charset="0"/>
                <a:ea typeface="Cambria" panose="02040503050406030204" pitchFamily="18" charset="0"/>
              </a:rPr>
              <a:t> 1933:</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Vilinskij</a:t>
            </a:r>
            <a:r>
              <a:rPr lang="cs-CZ" sz="1400" dirty="0">
                <a:latin typeface="Cambria" panose="02040503050406030204" pitchFamily="18" charset="0"/>
                <a:ea typeface="Cambria" panose="02040503050406030204" pitchFamily="18" charset="0"/>
              </a:rPr>
              <a:t>, S. G. </a:t>
            </a:r>
            <a:r>
              <a:rPr lang="cs-CZ" sz="1400" i="1" dirty="0">
                <a:latin typeface="Cambria" panose="02040503050406030204" pitchFamily="18" charset="0"/>
                <a:ea typeface="Cambria" panose="02040503050406030204" pitchFamily="18" charset="0"/>
              </a:rPr>
              <a:t>Petko Jur. </a:t>
            </a:r>
            <a:r>
              <a:rPr lang="cs-CZ" sz="1400" i="1" dirty="0" err="1">
                <a:latin typeface="Cambria" panose="02040503050406030204" pitchFamily="18" charset="0"/>
                <a:ea typeface="Cambria" panose="02040503050406030204" pitchFamily="18" charset="0"/>
              </a:rPr>
              <a:t>Todorov</a:t>
            </a:r>
            <a:r>
              <a:rPr lang="cs-CZ" sz="1400" i="1" dirty="0">
                <a:latin typeface="Cambria" panose="02040503050406030204" pitchFamily="18" charset="0"/>
                <a:ea typeface="Cambria" panose="02040503050406030204" pitchFamily="18" charset="0"/>
              </a:rPr>
              <a:t> (život a dílo)</a:t>
            </a:r>
            <a:r>
              <a:rPr lang="cs-CZ" sz="1400" dirty="0">
                <a:latin typeface="Cambria" panose="02040503050406030204" pitchFamily="18" charset="0"/>
                <a:ea typeface="Cambria" panose="02040503050406030204" pitchFamily="18" charset="0"/>
              </a:rPr>
              <a:t>. Brno: Filosofická fakulta, 1933.</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bg-BG" sz="1400" b="1" dirty="0" smtClean="0">
                <a:latin typeface="Cambria" panose="02040503050406030204" pitchFamily="18" charset="0"/>
                <a:ea typeface="Cambria" panose="02040503050406030204" pitchFamily="18" charset="0"/>
              </a:rPr>
              <a:t>Георгиев </a:t>
            </a:r>
            <a:r>
              <a:rPr lang="bg-BG" sz="1400" b="1" dirty="0">
                <a:latin typeface="Cambria" panose="02040503050406030204" pitchFamily="18" charset="0"/>
                <a:ea typeface="Cambria" panose="02040503050406030204" pitchFamily="18" charset="0"/>
              </a:rPr>
              <a:t>1963: </a:t>
            </a:r>
            <a:r>
              <a:rPr lang="bg-BG" sz="1400" dirty="0">
                <a:latin typeface="Cambria" panose="02040503050406030204" pitchFamily="18" charset="0"/>
                <a:ea typeface="Cambria" panose="02040503050406030204" pitchFamily="18" charset="0"/>
              </a:rPr>
              <a:t>Георгиев, Л. </a:t>
            </a:r>
            <a:r>
              <a:rPr lang="bg-BG" sz="1400" i="1" dirty="0">
                <a:latin typeface="Cambria" panose="02040503050406030204" pitchFamily="18" charset="0"/>
                <a:ea typeface="Cambria" panose="02040503050406030204" pitchFamily="18" charset="0"/>
              </a:rPr>
              <a:t>Петко Ю. Тодоров</a:t>
            </a:r>
            <a:r>
              <a:rPr lang="bg-BG" sz="1400" dirty="0">
                <a:latin typeface="Cambria" panose="02040503050406030204" pitchFamily="18" charset="0"/>
                <a:ea typeface="Cambria" panose="02040503050406030204" pitchFamily="18" charset="0"/>
              </a:rPr>
              <a:t>. София:  Наука и изкуство, 1963.</a:t>
            </a:r>
          </a:p>
          <a:p>
            <a:pPr marL="0" indent="0">
              <a:lnSpc>
                <a:spcPct val="100000"/>
              </a:lnSpc>
              <a:spcBef>
                <a:spcPts val="0"/>
              </a:spcBef>
              <a:buNone/>
            </a:pPr>
            <a:r>
              <a:rPr lang="bg-BG" sz="1400" b="1" dirty="0">
                <a:latin typeface="Cambria" panose="02040503050406030204" pitchFamily="18" charset="0"/>
                <a:ea typeface="Cambria" panose="02040503050406030204" pitchFamily="18" charset="0"/>
              </a:rPr>
              <a:t>ОСОЕ 2020: </a:t>
            </a:r>
            <a:r>
              <a:rPr lang="bg-BG" sz="1400" dirty="0">
                <a:latin typeface="Cambria" panose="02040503050406030204" pitchFamily="18" charset="0"/>
                <a:ea typeface="Cambria" panose="02040503050406030204" pitchFamily="18" charset="0"/>
              </a:rPr>
              <a:t>Официален сайт на община Елена: Легендите за град Елена</a:t>
            </a:r>
            <a:r>
              <a:rPr lang="cs-CZ" sz="1400" dirty="0">
                <a:latin typeface="Cambria" panose="02040503050406030204" pitchFamily="18" charset="0"/>
                <a:ea typeface="Cambria" panose="02040503050406030204" pitchFamily="18" charset="0"/>
              </a:rPr>
              <a:t>. &lt;https://visit.elena.bg/legendite-za-gr-elena-2/&gt;. [cit. 2024-05-23]. </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bg-BG" sz="1400" b="1" dirty="0" err="1">
                <a:latin typeface="Cambria" panose="02040503050406030204" pitchFamily="18" charset="0"/>
                <a:ea typeface="Cambria" panose="02040503050406030204" pitchFamily="18" charset="0"/>
              </a:rPr>
              <a:t>Ракьовски</a:t>
            </a:r>
            <a:r>
              <a:rPr lang="bg-BG" sz="1400" b="1" dirty="0">
                <a:latin typeface="Cambria" panose="02040503050406030204" pitchFamily="18" charset="0"/>
                <a:ea typeface="Cambria" panose="02040503050406030204" pitchFamily="18" charset="0"/>
              </a:rPr>
              <a:t> 2008:</a:t>
            </a:r>
            <a:r>
              <a:rPr lang="bg-BG" sz="1400" dirty="0">
                <a:latin typeface="Cambria" panose="02040503050406030204" pitchFamily="18" charset="0"/>
                <a:ea typeface="Cambria" panose="02040503050406030204" pitchFamily="18" charset="0"/>
              </a:rPr>
              <a:t> </a:t>
            </a:r>
            <a:r>
              <a:rPr lang="bg-BG" sz="1400" dirty="0" err="1">
                <a:latin typeface="Cambria" panose="02040503050406030204" pitchFamily="18" charset="0"/>
                <a:ea typeface="Cambria" panose="02040503050406030204" pitchFamily="18" charset="0"/>
              </a:rPr>
              <a:t>Ракьовски</a:t>
            </a:r>
            <a:r>
              <a:rPr lang="bg-BG" sz="1400" dirty="0">
                <a:latin typeface="Cambria" panose="02040503050406030204" pitchFamily="18" charset="0"/>
                <a:ea typeface="Cambria" panose="02040503050406030204" pitchFamily="18" charset="0"/>
              </a:rPr>
              <a:t>, </a:t>
            </a:r>
            <a:r>
              <a:rPr lang="bg-BG" sz="1400" dirty="0" err="1">
                <a:latin typeface="Cambria" panose="02040503050406030204" pitchFamily="18" charset="0"/>
                <a:ea typeface="Cambria" panose="02040503050406030204" pitchFamily="18" charset="0"/>
              </a:rPr>
              <a:t>Цв</a:t>
            </a:r>
            <a:r>
              <a:rPr lang="bg-BG" sz="1400" dirty="0">
                <a:latin typeface="Cambria" panose="02040503050406030204" pitchFamily="18" charset="0"/>
                <a:ea typeface="Cambria" panose="02040503050406030204" pitchFamily="18" charset="0"/>
              </a:rPr>
              <a:t>. Образът на автора и образът на езика. Петко Ю. Тодоров (</a:t>
            </a:r>
            <a:r>
              <a:rPr lang="bg-BG" sz="1400" dirty="0" smtClean="0">
                <a:latin typeface="Cambria" panose="02040503050406030204" pitchFamily="18" charset="0"/>
                <a:ea typeface="Cambria" panose="02040503050406030204" pitchFamily="18" charset="0"/>
              </a:rPr>
              <a:t>187</a:t>
            </a:r>
            <a:r>
              <a:rPr lang="en-US" sz="1400" dirty="0" smtClean="0">
                <a:latin typeface="Cambria" panose="02040503050406030204" pitchFamily="18" charset="0"/>
                <a:ea typeface="Cambria" panose="02040503050406030204" pitchFamily="18" charset="0"/>
              </a:rPr>
              <a:t>9</a:t>
            </a:r>
            <a:r>
              <a:rPr lang="bg-BG" sz="1400" dirty="0" smtClean="0">
                <a:latin typeface="Cambria" panose="02040503050406030204" pitchFamily="18" charset="0"/>
                <a:ea typeface="Cambria" panose="02040503050406030204" pitchFamily="18" charset="0"/>
              </a:rPr>
              <a:t>–1916</a:t>
            </a:r>
            <a:r>
              <a:rPr lang="bg-BG" sz="1400" dirty="0">
                <a:latin typeface="Cambria" panose="02040503050406030204" pitchFamily="18" charset="0"/>
                <a:ea typeface="Cambria" panose="02040503050406030204" pitchFamily="18" charset="0"/>
              </a:rPr>
              <a:t>). // </a:t>
            </a:r>
            <a:r>
              <a:rPr lang="bg-BG" sz="1400" i="1" dirty="0">
                <a:latin typeface="Cambria" panose="02040503050406030204" pitchFamily="18" charset="0"/>
                <a:ea typeface="Cambria" panose="02040503050406030204" pitchFamily="18" charset="0"/>
              </a:rPr>
              <a:t>Електронно списание  </a:t>
            </a:r>
            <a:r>
              <a:rPr lang="cs-CZ" sz="1400" i="1" dirty="0" err="1">
                <a:latin typeface="Cambria" panose="02040503050406030204" pitchFamily="18" charset="0"/>
                <a:ea typeface="Cambria" panose="02040503050406030204" pitchFamily="18" charset="0"/>
              </a:rPr>
              <a:t>LiterNet</a:t>
            </a:r>
            <a:r>
              <a:rPr lang="cs-CZ" sz="1400" dirty="0">
                <a:latin typeface="Cambria" panose="02040503050406030204" pitchFamily="18" charset="0"/>
                <a:ea typeface="Cambria" panose="02040503050406030204" pitchFamily="18" charset="0"/>
              </a:rPr>
              <a:t>, 20.12.2008, № 12 (109)</a:t>
            </a:r>
            <a:r>
              <a:rPr lang="bg-BG" sz="1400" dirty="0">
                <a:latin typeface="Cambria" panose="02040503050406030204" pitchFamily="18" charset="0"/>
                <a:ea typeface="Cambria" panose="02040503050406030204" pitchFamily="18" charset="0"/>
              </a:rPr>
              <a:t>. </a:t>
            </a:r>
            <a:r>
              <a:rPr lang="ru-RU" sz="1400" dirty="0">
                <a:latin typeface="Cambria" panose="02040503050406030204" pitchFamily="18" charset="0"/>
                <a:ea typeface="Cambria" panose="02040503050406030204" pitchFamily="18" charset="0"/>
              </a:rPr>
              <a:t>&lt;</a:t>
            </a:r>
            <a:r>
              <a:rPr lang="bg-BG" sz="1400" dirty="0">
                <a:latin typeface="Cambria" panose="02040503050406030204" pitchFamily="18" charset="0"/>
                <a:ea typeface="Cambria" panose="02040503050406030204" pitchFamily="18" charset="0"/>
              </a:rPr>
              <a:t>https://liternet.bg/publish4/crakiovski/p_todorov.htm</a:t>
            </a:r>
            <a:r>
              <a:rPr lang="ru-RU" sz="1400" dirty="0">
                <a:latin typeface="Cambria" panose="02040503050406030204" pitchFamily="18" charset="0"/>
                <a:ea typeface="Cambria" panose="02040503050406030204" pitchFamily="18" charset="0"/>
              </a:rPr>
              <a:t>&gt;.</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err="1">
                <a:latin typeface="Cambria" panose="02040503050406030204" pitchFamily="18" charset="0"/>
                <a:ea typeface="Cambria" panose="02040503050406030204" pitchFamily="18" charset="0"/>
              </a:rPr>
              <a:t>Сивриев</a:t>
            </a:r>
            <a:r>
              <a:rPr lang="cs-CZ" sz="1400" b="1" dirty="0">
                <a:latin typeface="Cambria" panose="02040503050406030204" pitchFamily="18" charset="0"/>
                <a:ea typeface="Cambria" panose="02040503050406030204" pitchFamily="18" charset="0"/>
              </a:rPr>
              <a:t> 2009:</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Сивриев</a:t>
            </a:r>
            <a:r>
              <a:rPr lang="cs-CZ" sz="1400" dirty="0">
                <a:latin typeface="Cambria" panose="02040503050406030204" pitchFamily="18" charset="0"/>
                <a:ea typeface="Cambria" panose="02040503050406030204" pitchFamily="18" charset="0"/>
              </a:rPr>
              <a:t>, С.</a:t>
            </a:r>
            <a:r>
              <a:rPr lang="bg-BG" sz="1400" dirty="0">
                <a:latin typeface="Cambria" panose="02040503050406030204" pitchFamily="18" charset="0"/>
                <a:ea typeface="Cambria" panose="02040503050406030204" pitchFamily="18" charset="0"/>
              </a:rPr>
              <a:t> Модерното повествование в идилиите на Петко Тодоров. </a:t>
            </a:r>
            <a:r>
              <a:rPr lang="ru-RU" sz="1400" dirty="0">
                <a:latin typeface="Cambria" panose="02040503050406030204" pitchFamily="18" charset="0"/>
                <a:ea typeface="Cambria" panose="02040503050406030204" pitchFamily="18" charset="0"/>
              </a:rPr>
              <a:t>// </a:t>
            </a:r>
            <a:r>
              <a:rPr lang="bg-BG" sz="1400" i="1" dirty="0">
                <a:latin typeface="Cambria" panose="02040503050406030204" pitchFamily="18" charset="0"/>
                <a:ea typeface="Cambria" panose="02040503050406030204" pitchFamily="18" charset="0"/>
              </a:rPr>
              <a:t>Литературен свят,</a:t>
            </a:r>
            <a:r>
              <a:rPr lang="bg-BG" sz="1400" dirty="0">
                <a:latin typeface="Cambria" panose="02040503050406030204" pitchFamily="18" charset="0"/>
                <a:ea typeface="Cambria" panose="02040503050406030204" pitchFamily="18" charset="0"/>
              </a:rPr>
              <a:t> 2009, № 6</a:t>
            </a:r>
            <a:r>
              <a:rPr lang="cs-CZ" sz="1400" dirty="0">
                <a:latin typeface="Cambria" panose="02040503050406030204" pitchFamily="18" charset="0"/>
                <a:ea typeface="Cambria" panose="02040503050406030204" pitchFamily="18" charset="0"/>
              </a:rPr>
              <a:t>. </a:t>
            </a:r>
            <a:r>
              <a:rPr lang="ru-RU" sz="1400" dirty="0">
                <a:latin typeface="Cambria" panose="02040503050406030204" pitchFamily="18" charset="0"/>
                <a:ea typeface="Cambria" panose="02040503050406030204" pitchFamily="18" charset="0"/>
              </a:rPr>
              <a:t>&lt;</a:t>
            </a:r>
            <a:r>
              <a:rPr lang="cs-CZ" sz="1400" dirty="0">
                <a:latin typeface="Cambria" panose="02040503050406030204" pitchFamily="18" charset="0"/>
                <a:ea typeface="Cambria" panose="02040503050406030204" pitchFamily="18" charset="0"/>
              </a:rPr>
              <a:t>https://literaturensviat.com/?p=6865&gt; [cit. 2024-05-23].</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cs-CZ" sz="1400" b="1" dirty="0" err="1">
                <a:latin typeface="Cambria" panose="02040503050406030204" pitchFamily="18" charset="0"/>
                <a:ea typeface="Cambria" panose="02040503050406030204" pitchFamily="18" charset="0"/>
              </a:rPr>
              <a:t>Тодоров</a:t>
            </a:r>
            <a:r>
              <a:rPr lang="cs-CZ" sz="1400" b="1" dirty="0">
                <a:latin typeface="Cambria" panose="02040503050406030204" pitchFamily="18" charset="0"/>
                <a:ea typeface="Cambria" panose="02040503050406030204" pitchFamily="18" charset="0"/>
              </a:rPr>
              <a:t> 2003:</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Тодоров</a:t>
            </a:r>
            <a:r>
              <a:rPr lang="cs-CZ" sz="1400" dirty="0">
                <a:latin typeface="Cambria" panose="02040503050406030204" pitchFamily="18" charset="0"/>
                <a:ea typeface="Cambria" panose="02040503050406030204" pitchFamily="18" charset="0"/>
              </a:rPr>
              <a:t>, П. Ю. </a:t>
            </a:r>
            <a:r>
              <a:rPr lang="cs-CZ" sz="1400" i="1" dirty="0" err="1">
                <a:latin typeface="Cambria" panose="02040503050406030204" pitchFamily="18" charset="0"/>
                <a:ea typeface="Cambria" panose="02040503050406030204" pitchFamily="18" charset="0"/>
              </a:rPr>
              <a:t>Идилии</a:t>
            </a:r>
            <a:r>
              <a:rPr lang="cs-CZ" sz="1400" dirty="0">
                <a:latin typeface="Cambria" panose="02040503050406030204" pitchFamily="18" charset="0"/>
                <a:ea typeface="Cambria" panose="02040503050406030204" pitchFamily="18" charset="0"/>
              </a:rPr>
              <a:t>. </a:t>
            </a:r>
            <a:r>
              <a:rPr lang="cs-CZ" sz="1400" dirty="0" err="1">
                <a:latin typeface="Cambria" panose="02040503050406030204" pitchFamily="18" charset="0"/>
                <a:ea typeface="Cambria" panose="02040503050406030204" pitchFamily="18" charset="0"/>
              </a:rPr>
              <a:t>София</a:t>
            </a:r>
            <a:r>
              <a:rPr lang="bg-BG" sz="1400" dirty="0">
                <a:latin typeface="Cambria" panose="02040503050406030204" pitchFamily="18" charset="0"/>
                <a:ea typeface="Cambria" panose="02040503050406030204" pitchFamily="18" charset="0"/>
              </a:rPr>
              <a:t>: Изд. „Захарий Стоянов“</a:t>
            </a:r>
            <a:r>
              <a:rPr lang="cs-CZ" sz="1400" dirty="0">
                <a:latin typeface="Cambria" panose="02040503050406030204" pitchFamily="18" charset="0"/>
                <a:ea typeface="Cambria" panose="02040503050406030204" pitchFamily="18" charset="0"/>
              </a:rPr>
              <a:t>, 2003</a:t>
            </a:r>
            <a:r>
              <a:rPr lang="bg-BG" sz="1400" dirty="0">
                <a:latin typeface="Cambria" panose="02040503050406030204" pitchFamily="18" charset="0"/>
                <a:ea typeface="Cambria" panose="02040503050406030204" pitchFamily="18" charset="0"/>
              </a:rPr>
              <a:t>. Също онлайн:  </a:t>
            </a:r>
            <a:r>
              <a:rPr lang="ru-RU" sz="1400" dirty="0">
                <a:latin typeface="Cambria" panose="02040503050406030204" pitchFamily="18" charset="0"/>
                <a:ea typeface="Cambria" panose="02040503050406030204" pitchFamily="18" charset="0"/>
              </a:rPr>
              <a:t>&lt;</a:t>
            </a:r>
            <a:r>
              <a:rPr lang="cs-CZ" sz="1400" dirty="0">
                <a:latin typeface="Cambria" panose="02040503050406030204" pitchFamily="18" charset="0"/>
                <a:ea typeface="Cambria" panose="02040503050406030204" pitchFamily="18" charset="0"/>
              </a:rPr>
              <a:t>https://chitanka.info/</a:t>
            </a:r>
            <a:r>
              <a:rPr lang="cs-CZ" sz="1400" dirty="0" err="1">
                <a:latin typeface="Cambria" panose="02040503050406030204" pitchFamily="18" charset="0"/>
                <a:ea typeface="Cambria" panose="02040503050406030204" pitchFamily="18" charset="0"/>
              </a:rPr>
              <a:t>book</a:t>
            </a:r>
            <a:r>
              <a:rPr lang="cs-CZ" sz="1400" dirty="0">
                <a:latin typeface="Cambria" panose="02040503050406030204" pitchFamily="18" charset="0"/>
                <a:ea typeface="Cambria" panose="02040503050406030204" pitchFamily="18" charset="0"/>
              </a:rPr>
              <a:t>/399-sybrani-sychinenija&gt;. </a:t>
            </a:r>
            <a:endParaRPr lang="bg-BG" sz="1400" dirty="0">
              <a:latin typeface="Cambria" panose="02040503050406030204" pitchFamily="18" charset="0"/>
              <a:ea typeface="Cambria" panose="02040503050406030204" pitchFamily="18" charset="0"/>
            </a:endParaRPr>
          </a:p>
          <a:p>
            <a:pPr marL="0" indent="0">
              <a:lnSpc>
                <a:spcPct val="100000"/>
              </a:lnSpc>
              <a:spcBef>
                <a:spcPts val="0"/>
              </a:spcBef>
              <a:buNone/>
            </a:pPr>
            <a:r>
              <a:rPr lang="bg-BG" sz="1400" b="1" dirty="0">
                <a:latin typeface="Cambria" panose="02040503050406030204" pitchFamily="18" charset="0"/>
                <a:ea typeface="Cambria" panose="02040503050406030204" pitchFamily="18" charset="0"/>
              </a:rPr>
              <a:t>Черни 2014:</a:t>
            </a:r>
            <a:r>
              <a:rPr lang="bg-BG" sz="1400" dirty="0">
                <a:latin typeface="Cambria" panose="02040503050406030204" pitchFamily="18" charset="0"/>
                <a:ea typeface="Cambria" panose="02040503050406030204" pitchFamily="18" charset="0"/>
              </a:rPr>
              <a:t> Черни, М. Петко </a:t>
            </a:r>
            <a:r>
              <a:rPr lang="bg-BG" sz="1400" dirty="0" err="1">
                <a:latin typeface="Cambria" panose="02040503050406030204" pitchFamily="18" charset="0"/>
                <a:ea typeface="Cambria" panose="02040503050406030204" pitchFamily="18" charset="0"/>
              </a:rPr>
              <a:t>Юрданов</a:t>
            </a:r>
            <a:r>
              <a:rPr lang="bg-BG" sz="1400" dirty="0">
                <a:latin typeface="Cambria" panose="02040503050406030204" pitchFamily="18" charset="0"/>
                <a:ea typeface="Cambria" panose="02040503050406030204" pitchFamily="18" charset="0"/>
              </a:rPr>
              <a:t> Тодоров и Чехия. </a:t>
            </a:r>
            <a:r>
              <a:rPr lang="ru-RU" sz="1400" dirty="0">
                <a:latin typeface="Cambria" panose="02040503050406030204" pitchFamily="18" charset="0"/>
                <a:ea typeface="Cambria" panose="02040503050406030204" pitchFamily="18" charset="0"/>
              </a:rPr>
              <a:t>//</a:t>
            </a:r>
            <a:r>
              <a:rPr lang="bg-BG" sz="1400" dirty="0">
                <a:latin typeface="Cambria" panose="02040503050406030204" pitchFamily="18" charset="0"/>
                <a:ea typeface="Cambria" panose="02040503050406030204" pitchFamily="18" charset="0"/>
              </a:rPr>
              <a:t> Пенчев, Б</a:t>
            </a:r>
            <a:r>
              <a:rPr lang="ru-RU" sz="1400" dirty="0">
                <a:latin typeface="Cambria" panose="02040503050406030204" pitchFamily="18" charset="0"/>
                <a:ea typeface="Cambria" panose="02040503050406030204" pitchFamily="18" charset="0"/>
              </a:rPr>
              <a:t>.,</a:t>
            </a:r>
            <a:r>
              <a:rPr lang="bg-BG" sz="1400" dirty="0">
                <a:latin typeface="Cambria" panose="02040503050406030204" pitchFamily="18" charset="0"/>
                <a:ea typeface="Cambria" panose="02040503050406030204" pitchFamily="18" charset="0"/>
              </a:rPr>
              <a:t> </a:t>
            </a:r>
            <a:r>
              <a:rPr lang="bg-BG" sz="1400" dirty="0" err="1">
                <a:latin typeface="Cambria" panose="02040503050406030204" pitchFamily="18" charset="0"/>
                <a:ea typeface="Cambria" panose="02040503050406030204" pitchFamily="18" charset="0"/>
              </a:rPr>
              <a:t>Истаткова</a:t>
            </a:r>
            <a:r>
              <a:rPr lang="bg-BG" sz="1400" dirty="0">
                <a:latin typeface="Cambria" panose="02040503050406030204" pitchFamily="18" charset="0"/>
                <a:ea typeface="Cambria" panose="02040503050406030204" pitchFamily="18" charset="0"/>
              </a:rPr>
              <a:t>-Иванова, А</a:t>
            </a:r>
            <a:r>
              <a:rPr lang="ru-RU" sz="1400" dirty="0">
                <a:latin typeface="Cambria" panose="02040503050406030204" pitchFamily="18" charset="0"/>
                <a:ea typeface="Cambria" panose="02040503050406030204" pitchFamily="18" charset="0"/>
              </a:rPr>
              <a:t>.</a:t>
            </a:r>
            <a:r>
              <a:rPr lang="bg-BG" sz="1400" dirty="0">
                <a:latin typeface="Cambria" panose="02040503050406030204" pitchFamily="18" charset="0"/>
                <a:ea typeface="Cambria" panose="02040503050406030204" pitchFamily="18" charset="0"/>
              </a:rPr>
              <a:t> (</a:t>
            </a:r>
            <a:r>
              <a:rPr lang="bg-BG" sz="1400" dirty="0" err="1">
                <a:latin typeface="Cambria" panose="02040503050406030204" pitchFamily="18" charset="0"/>
                <a:ea typeface="Cambria" panose="02040503050406030204" pitchFamily="18" charset="0"/>
              </a:rPr>
              <a:t>съст</a:t>
            </a:r>
            <a:r>
              <a:rPr lang="bg-BG" sz="1400" dirty="0">
                <a:latin typeface="Cambria" panose="02040503050406030204" pitchFamily="18" charset="0"/>
                <a:ea typeface="Cambria" panose="02040503050406030204" pitchFamily="18" charset="0"/>
              </a:rPr>
              <a:t>.). </a:t>
            </a:r>
            <a:r>
              <a:rPr lang="bg-BG" sz="1400" i="1" dirty="0">
                <a:latin typeface="Cambria" panose="02040503050406030204" pitchFamily="18" charset="0"/>
                <a:ea typeface="Cambria" panose="02040503050406030204" pitchFamily="18" charset="0"/>
              </a:rPr>
              <a:t>Трети международен конгрес по българистика, 23–26 май 2013 г. </a:t>
            </a:r>
            <a:r>
              <a:rPr lang="bg-BG" sz="1400" dirty="0">
                <a:latin typeface="Cambria" panose="02040503050406030204" pitchFamily="18" charset="0"/>
                <a:ea typeface="Cambria" panose="02040503050406030204" pitchFamily="18" charset="0"/>
              </a:rPr>
              <a:t>Секция „Българска литература“. Подсекция „Българската литература в европейски и световен контекст“. Том 18</a:t>
            </a:r>
            <a:r>
              <a:rPr lang="bg-BG" sz="1400" i="1" dirty="0">
                <a:latin typeface="Cambria" panose="02040503050406030204" pitchFamily="18" charset="0"/>
                <a:ea typeface="Cambria" panose="02040503050406030204" pitchFamily="18" charset="0"/>
              </a:rPr>
              <a:t>. </a:t>
            </a:r>
            <a:r>
              <a:rPr lang="bg-BG" sz="1400" dirty="0">
                <a:latin typeface="Cambria" panose="02040503050406030204" pitchFamily="18" charset="0"/>
                <a:ea typeface="Cambria" panose="02040503050406030204" pitchFamily="18" charset="0"/>
              </a:rPr>
              <a:t>София: УИ „Св. Климент Охридски“, 2014, 13–34.</a:t>
            </a:r>
          </a:p>
          <a:p>
            <a:pPr marL="0" indent="0">
              <a:lnSpc>
                <a:spcPct val="100000"/>
              </a:lnSpc>
              <a:spcBef>
                <a:spcPts val="0"/>
              </a:spcBef>
              <a:buNone/>
            </a:pPr>
            <a:r>
              <a:rPr lang="bg-BG" sz="1400" b="1" dirty="0">
                <a:latin typeface="Cambria" panose="02040503050406030204" pitchFamily="18" charset="0"/>
                <a:ea typeface="Cambria" panose="02040503050406030204" pitchFamily="18" charset="0"/>
              </a:rPr>
              <a:t>Янев 2015:</a:t>
            </a:r>
            <a:r>
              <a:rPr lang="bg-BG" sz="1400" dirty="0">
                <a:latin typeface="Cambria" panose="02040503050406030204" pitchFamily="18" charset="0"/>
                <a:ea typeface="Cambria" panose="02040503050406030204" pitchFamily="18" charset="0"/>
              </a:rPr>
              <a:t> Янев, К</a:t>
            </a:r>
            <a:r>
              <a:rPr lang="bg-BG" sz="1400" b="1" dirty="0">
                <a:latin typeface="Cambria" panose="02040503050406030204" pitchFamily="18" charset="0"/>
                <a:ea typeface="Cambria" panose="02040503050406030204" pitchFamily="18" charset="0"/>
              </a:rPr>
              <a:t>.</a:t>
            </a:r>
            <a:r>
              <a:rPr lang="bg-BG" sz="1400" dirty="0">
                <a:latin typeface="Cambria" panose="02040503050406030204" pitchFamily="18" charset="0"/>
                <a:ea typeface="Cambria" panose="02040503050406030204" pitchFamily="18" charset="0"/>
              </a:rPr>
              <a:t> Модерната идилия на Петко Тодоров. </a:t>
            </a:r>
            <a:r>
              <a:rPr lang="ru-RU" sz="1400" dirty="0">
                <a:latin typeface="Cambria" panose="02040503050406030204" pitchFamily="18" charset="0"/>
                <a:ea typeface="Cambria" panose="02040503050406030204" pitchFamily="18" charset="0"/>
              </a:rPr>
              <a:t>// </a:t>
            </a:r>
            <a:r>
              <a:rPr lang="en-US" sz="1400" i="1" dirty="0" err="1">
                <a:latin typeface="Cambria" panose="02040503050406030204" pitchFamily="18" charset="0"/>
                <a:ea typeface="Cambria" panose="02040503050406030204" pitchFamily="18" charset="0"/>
              </a:rPr>
              <a:t>Littera</a:t>
            </a:r>
            <a:r>
              <a:rPr lang="en-US" sz="1400" i="1" dirty="0">
                <a:latin typeface="Cambria" panose="02040503050406030204" pitchFamily="18" charset="0"/>
                <a:ea typeface="Cambria" panose="02040503050406030204" pitchFamily="18" charset="0"/>
              </a:rPr>
              <a:t> et Lingua</a:t>
            </a:r>
            <a:r>
              <a:rPr lang="ru-RU" sz="1400" dirty="0">
                <a:latin typeface="Cambria" panose="02040503050406030204" pitchFamily="18" charset="0"/>
                <a:ea typeface="Cambria" panose="02040503050406030204" pitchFamily="18" charset="0"/>
              </a:rPr>
              <a:t>. Електронно списание за хуманитаристика, 2015, т. 12, № 1–2</a:t>
            </a:r>
            <a:r>
              <a:rPr lang="cs-CZ" sz="1400" dirty="0">
                <a:latin typeface="Cambria" panose="02040503050406030204" pitchFamily="18" charset="0"/>
                <a:ea typeface="Cambria" panose="02040503050406030204" pitchFamily="18" charset="0"/>
              </a:rPr>
              <a:t>. &lt;https://naum.slav.uni-sofia.bg/</a:t>
            </a:r>
            <a:r>
              <a:rPr lang="cs-CZ" sz="1400" dirty="0" err="1">
                <a:latin typeface="Cambria" panose="02040503050406030204" pitchFamily="18" charset="0"/>
                <a:ea typeface="Cambria" panose="02040503050406030204" pitchFamily="18" charset="0"/>
              </a:rPr>
              <a:t>lilijournal</a:t>
            </a:r>
            <a:r>
              <a:rPr lang="cs-CZ" sz="1400" dirty="0">
                <a:latin typeface="Cambria" panose="02040503050406030204" pitchFamily="18" charset="0"/>
                <a:ea typeface="Cambria" panose="02040503050406030204" pitchFamily="18" charset="0"/>
              </a:rPr>
              <a:t>/2015/12/1-2/</a:t>
            </a:r>
            <a:r>
              <a:rPr lang="cs-CZ" sz="1400" dirty="0" err="1">
                <a:latin typeface="Cambria" panose="02040503050406030204" pitchFamily="18" charset="0"/>
                <a:ea typeface="Cambria" panose="02040503050406030204" pitchFamily="18" charset="0"/>
              </a:rPr>
              <a:t>kjanev</a:t>
            </a:r>
            <a:r>
              <a:rPr lang="cs-CZ" sz="1400" dirty="0">
                <a:latin typeface="Cambria" panose="02040503050406030204" pitchFamily="18" charset="0"/>
                <a:ea typeface="Cambria" panose="02040503050406030204" pitchFamily="18" charset="0"/>
              </a:rPr>
              <a:t>&gt; [cit. 2024-05-23].</a:t>
            </a:r>
            <a:endParaRPr lang="bg-BG"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5964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sz="3600" dirty="0" err="1" smtClean="0"/>
              <a:t>БлагодарЯ</a:t>
            </a:r>
            <a:r>
              <a:rPr lang="bg-BG" sz="3600" dirty="0" smtClean="0"/>
              <a:t> за вниманието</a:t>
            </a:r>
            <a:endParaRPr lang="bg-BG" sz="3600" dirty="0"/>
          </a:p>
        </p:txBody>
      </p:sp>
      <p:sp>
        <p:nvSpPr>
          <p:cNvPr id="3" name="Text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2526692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E39023-4CC1-02D2-7C3D-BC0A4812DF5C}"/>
              </a:ext>
            </a:extLst>
          </p:cNvPr>
          <p:cNvSpPr>
            <a:spLocks noGrp="1"/>
          </p:cNvSpPr>
          <p:nvPr>
            <p:ph type="title"/>
          </p:nvPr>
        </p:nvSpPr>
        <p:spPr>
          <a:xfrm>
            <a:off x="6092890" y="484632"/>
            <a:ext cx="4889239" cy="914962"/>
          </a:xfrm>
        </p:spPr>
        <p:txBody>
          <a:bodyPr>
            <a:normAutofit/>
          </a:bodyPr>
          <a:lstStyle/>
          <a:p>
            <a:r>
              <a:rPr lang="bg-BG" sz="3600" dirty="0" smtClean="0">
                <a:solidFill>
                  <a:schemeClr val="accent2"/>
                </a:solidFill>
                <a:latin typeface="+mn-lt"/>
              </a:rPr>
              <a:t>Пловдив</a:t>
            </a:r>
            <a:endParaRPr lang="bg-BG" sz="3600" dirty="0">
              <a:solidFill>
                <a:schemeClr val="accent2"/>
              </a:solidFill>
              <a:latin typeface="+mn-lt"/>
            </a:endParaRPr>
          </a:p>
        </p:txBody>
      </p:sp>
      <p:sp>
        <p:nvSpPr>
          <p:cNvPr id="3" name="Zástupný obsah 2">
            <a:extLst>
              <a:ext uri="{FF2B5EF4-FFF2-40B4-BE49-F238E27FC236}">
                <a16:creationId xmlns:a16="http://schemas.microsoft.com/office/drawing/2014/main" id="{07C39F56-FDEC-2187-0A2A-5C40AEA92436}"/>
              </a:ext>
            </a:extLst>
          </p:cNvPr>
          <p:cNvSpPr>
            <a:spLocks noGrp="1"/>
          </p:cNvSpPr>
          <p:nvPr>
            <p:ph sz="half" idx="1"/>
          </p:nvPr>
        </p:nvSpPr>
        <p:spPr>
          <a:xfrm>
            <a:off x="751840" y="2500604"/>
            <a:ext cx="4650584" cy="3832632"/>
          </a:xfrm>
        </p:spPr>
        <p:txBody>
          <a:bodyPr>
            <a:normAutofit/>
          </a:bodyPr>
          <a:lstStyle/>
          <a:p>
            <a:pPr marL="0" indent="0">
              <a:buNone/>
            </a:pPr>
            <a:r>
              <a:rPr lang="bg-BG" sz="2400" b="1" dirty="0" smtClean="0">
                <a:latin typeface="+mj-lt"/>
              </a:rPr>
              <a:t>Исторически и етнокултурни влияния</a:t>
            </a:r>
            <a:endParaRPr lang="bg-BG" sz="2400" b="1" dirty="0">
              <a:latin typeface="+mj-lt"/>
            </a:endParaRPr>
          </a:p>
          <a:p>
            <a:r>
              <a:rPr lang="bg-BG" sz="2400" dirty="0"/>
              <a:t>Траки</a:t>
            </a:r>
          </a:p>
          <a:p>
            <a:r>
              <a:rPr lang="bg-BG" sz="2400" dirty="0"/>
              <a:t>Македонци</a:t>
            </a:r>
          </a:p>
          <a:p>
            <a:r>
              <a:rPr lang="bg-BG" sz="2400" dirty="0"/>
              <a:t>Римляни</a:t>
            </a:r>
          </a:p>
          <a:p>
            <a:r>
              <a:rPr lang="bg-BG" sz="2400" dirty="0"/>
              <a:t>Византийско владичество</a:t>
            </a:r>
          </a:p>
          <a:p>
            <a:r>
              <a:rPr lang="bg-BG" sz="2400" dirty="0"/>
              <a:t>Османско владичество</a:t>
            </a:r>
            <a:endParaRPr lang="cs-CZ" sz="2400" dirty="0"/>
          </a:p>
        </p:txBody>
      </p:sp>
      <p:sp>
        <p:nvSpPr>
          <p:cNvPr id="4" name="Zástupný obsah 3">
            <a:extLst>
              <a:ext uri="{FF2B5EF4-FFF2-40B4-BE49-F238E27FC236}">
                <a16:creationId xmlns:a16="http://schemas.microsoft.com/office/drawing/2014/main" id="{5C953EC8-9056-32AB-E0A1-4CCAC9EA12AE}"/>
              </a:ext>
            </a:extLst>
          </p:cNvPr>
          <p:cNvSpPr>
            <a:spLocks noGrp="1"/>
          </p:cNvSpPr>
          <p:nvPr>
            <p:ph sz="half" idx="2"/>
          </p:nvPr>
        </p:nvSpPr>
        <p:spPr>
          <a:xfrm>
            <a:off x="6092890" y="1399593"/>
            <a:ext cx="5675438" cy="2435290"/>
          </a:xfrm>
        </p:spPr>
        <p:txBody>
          <a:bodyPr>
            <a:normAutofit/>
          </a:bodyPr>
          <a:lstStyle/>
          <a:p>
            <a:r>
              <a:rPr lang="cs-CZ" sz="2400" dirty="0" smtClean="0">
                <a:effectLst/>
                <a:latin typeface="Cambria" panose="02040503050406030204" pitchFamily="18" charset="0"/>
                <a:ea typeface="Cambria" panose="02040503050406030204" pitchFamily="18" charset="0"/>
              </a:rPr>
              <a:t>E</a:t>
            </a:r>
            <a:r>
              <a:rPr lang="bg-BG" sz="2400" dirty="0" err="1" smtClean="0">
                <a:effectLst/>
                <a:latin typeface="Cambria" panose="02040503050406030204" pitchFamily="18" charset="0"/>
                <a:ea typeface="Cambria" panose="02040503050406030204" pitchFamily="18" charset="0"/>
              </a:rPr>
              <a:t>вмолпия</a:t>
            </a:r>
            <a:endParaRPr lang="bg-BG" sz="2400" dirty="0" smtClean="0">
              <a:latin typeface="Cambria" panose="02040503050406030204" pitchFamily="18" charset="0"/>
              <a:ea typeface="Cambria" panose="02040503050406030204" pitchFamily="18" charset="0"/>
            </a:endParaRPr>
          </a:p>
          <a:p>
            <a:r>
              <a:rPr lang="cs-CZ" sz="2400" dirty="0" err="1" smtClean="0">
                <a:effectLst/>
                <a:latin typeface="Cambria" panose="02040503050406030204" pitchFamily="18" charset="0"/>
                <a:ea typeface="Cambria" panose="02040503050406030204" pitchFamily="18" charset="0"/>
              </a:rPr>
              <a:t>Филипопол</a:t>
            </a:r>
            <a:r>
              <a:rPr lang="bg-BG" sz="2400" dirty="0" err="1" smtClean="0">
                <a:effectLst/>
                <a:latin typeface="Cambria" panose="02040503050406030204" pitchFamily="18" charset="0"/>
                <a:ea typeface="Cambria" panose="02040503050406030204" pitchFamily="18" charset="0"/>
              </a:rPr>
              <a:t>ис</a:t>
            </a:r>
            <a:r>
              <a:rPr lang="cs-CZ" sz="2400" dirty="0" smtClean="0">
                <a:effectLst/>
                <a:latin typeface="Cambria" panose="02040503050406030204" pitchFamily="18" charset="0"/>
                <a:ea typeface="Cambria" panose="02040503050406030204" pitchFamily="18" charset="0"/>
              </a:rPr>
              <a:t>/</a:t>
            </a:r>
            <a:r>
              <a:rPr lang="bg-BG" sz="2400" dirty="0" err="1" smtClean="0">
                <a:effectLst/>
                <a:latin typeface="Cambria" panose="02040503050406030204" pitchFamily="18" charset="0"/>
                <a:ea typeface="Cambria" panose="02040503050406030204" pitchFamily="18" charset="0"/>
              </a:rPr>
              <a:t>Пулпудева</a:t>
            </a:r>
            <a:endParaRPr lang="bg-BG" sz="2400" dirty="0" smtClean="0">
              <a:latin typeface="Cambria" panose="02040503050406030204" pitchFamily="18" charset="0"/>
              <a:ea typeface="Cambria" panose="02040503050406030204" pitchFamily="18" charset="0"/>
            </a:endParaRPr>
          </a:p>
          <a:p>
            <a:r>
              <a:rPr lang="cs-CZ" sz="2400" dirty="0" err="1" smtClean="0">
                <a:effectLst/>
                <a:latin typeface="Cambria" panose="02040503050406030204" pitchFamily="18" charset="0"/>
                <a:ea typeface="Cambria" panose="02040503050406030204" pitchFamily="18" charset="0"/>
              </a:rPr>
              <a:t>Тримон</a:t>
            </a:r>
            <a:r>
              <a:rPr lang="bg-BG" sz="2400" dirty="0">
                <a:effectLst/>
                <a:latin typeface="Cambria" panose="02040503050406030204" pitchFamily="18" charset="0"/>
                <a:ea typeface="Cambria" panose="02040503050406030204" pitchFamily="18" charset="0"/>
              </a:rPr>
              <a:t>ц</a:t>
            </a:r>
            <a:r>
              <a:rPr lang="cs-CZ" sz="2400" dirty="0" err="1">
                <a:effectLst/>
                <a:latin typeface="Cambria" panose="02040503050406030204" pitchFamily="18" charset="0"/>
                <a:ea typeface="Cambria" panose="02040503050406030204" pitchFamily="18" charset="0"/>
              </a:rPr>
              <a:t>иум</a:t>
            </a:r>
            <a:endParaRPr lang="bg-BG" sz="2400" dirty="0">
              <a:latin typeface="Cambria" panose="02040503050406030204" pitchFamily="18" charset="0"/>
              <a:ea typeface="Cambria" panose="02040503050406030204" pitchFamily="18" charset="0"/>
            </a:endParaRPr>
          </a:p>
          <a:p>
            <a:r>
              <a:rPr lang="cs-CZ" sz="2400" dirty="0" err="1">
                <a:effectLst/>
                <a:latin typeface="Cambria" panose="02040503050406030204" pitchFamily="18" charset="0"/>
                <a:ea typeface="Cambria" panose="02040503050406030204" pitchFamily="18" charset="0"/>
              </a:rPr>
              <a:t>Пълдин</a:t>
            </a:r>
            <a:endParaRPr lang="bg-BG" sz="2400" dirty="0">
              <a:latin typeface="Cambria" panose="02040503050406030204" pitchFamily="18" charset="0"/>
              <a:ea typeface="Cambria" panose="02040503050406030204" pitchFamily="18" charset="0"/>
            </a:endParaRPr>
          </a:p>
          <a:p>
            <a:r>
              <a:rPr lang="cs-CZ" sz="2400" dirty="0" err="1" smtClean="0">
                <a:effectLst/>
                <a:latin typeface="Cambria" panose="02040503050406030204" pitchFamily="18" charset="0"/>
                <a:ea typeface="Cambria" panose="02040503050406030204" pitchFamily="18" charset="0"/>
              </a:rPr>
              <a:t>Филибе</a:t>
            </a:r>
            <a:endParaRPr lang="en-US" sz="2400" dirty="0" smtClean="0">
              <a:effectLst/>
              <a:latin typeface="Cambria" panose="02040503050406030204" pitchFamily="18" charset="0"/>
              <a:ea typeface="Cambria" panose="02040503050406030204" pitchFamily="18" charset="0"/>
            </a:endParaRPr>
          </a:p>
          <a:p>
            <a:pPr marL="0" indent="0">
              <a:buNone/>
            </a:pPr>
            <a:endParaRPr lang="cs-CZ" sz="2400" dirty="0">
              <a:latin typeface="Cambria" panose="02040503050406030204" pitchFamily="18" charset="0"/>
              <a:ea typeface="Cambria" panose="02040503050406030204" pitchFamily="18" charset="0"/>
            </a:endParaRPr>
          </a:p>
        </p:txBody>
      </p:sp>
      <p:pic>
        <p:nvPicPr>
          <p:cNvPr id="6" name="Obrázek 5">
            <a:extLst>
              <a:ext uri="{FF2B5EF4-FFF2-40B4-BE49-F238E27FC236}">
                <a16:creationId xmlns:a16="http://schemas.microsoft.com/office/drawing/2014/main" id="{8C366A9E-1E32-1706-2DC2-907D075EE42F}"/>
              </a:ext>
            </a:extLst>
          </p:cNvPr>
          <p:cNvPicPr>
            <a:picLocks noChangeAspect="1"/>
          </p:cNvPicPr>
          <p:nvPr/>
        </p:nvPicPr>
        <p:blipFill>
          <a:blip r:embed="rId2"/>
          <a:stretch>
            <a:fillRect/>
          </a:stretch>
        </p:blipFill>
        <p:spPr>
          <a:xfrm>
            <a:off x="1242568" y="484632"/>
            <a:ext cx="2572109" cy="15337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575" y="3685593"/>
            <a:ext cx="5598368" cy="2118048"/>
          </a:xfrm>
          <a:prstGeom prst="rect">
            <a:avLst/>
          </a:prstGeom>
        </p:spPr>
      </p:pic>
    </p:spTree>
    <p:extLst>
      <p:ext uri="{BB962C8B-B14F-4D97-AF65-F5344CB8AC3E}">
        <p14:creationId xmlns:p14="http://schemas.microsoft.com/office/powerpoint/2010/main" val="10173675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E32EDDCD-52C4-6E2B-C223-428DDD6A7A73}"/>
              </a:ext>
            </a:extLst>
          </p:cNvPr>
          <p:cNvPicPr>
            <a:picLocks noChangeAspect="1"/>
          </p:cNvPicPr>
          <p:nvPr/>
        </p:nvPicPr>
        <p:blipFill>
          <a:blip r:embed="rId3"/>
          <a:stretch>
            <a:fillRect/>
          </a:stretch>
        </p:blipFill>
        <p:spPr>
          <a:xfrm>
            <a:off x="3524751" y="2303585"/>
            <a:ext cx="2040780" cy="2822330"/>
          </a:xfrm>
          <a:prstGeom prst="rect">
            <a:avLst/>
          </a:prstGeom>
        </p:spPr>
      </p:pic>
      <p:sp>
        <p:nvSpPr>
          <p:cNvPr id="2" name="Nadpis 1">
            <a:extLst>
              <a:ext uri="{FF2B5EF4-FFF2-40B4-BE49-F238E27FC236}">
                <a16:creationId xmlns:a16="http://schemas.microsoft.com/office/drawing/2014/main" id="{D2DB661C-BA0C-4BF1-0DF1-CBF0954FB44B}"/>
              </a:ext>
            </a:extLst>
          </p:cNvPr>
          <p:cNvSpPr>
            <a:spLocks noGrp="1"/>
          </p:cNvSpPr>
          <p:nvPr>
            <p:ph type="title"/>
          </p:nvPr>
        </p:nvSpPr>
        <p:spPr>
          <a:xfrm>
            <a:off x="8549640" y="270588"/>
            <a:ext cx="3200400" cy="755779"/>
          </a:xfrm>
        </p:spPr>
        <p:txBody>
          <a:bodyPr>
            <a:normAutofit/>
          </a:bodyPr>
          <a:lstStyle/>
          <a:p>
            <a:pPr algn="ctr"/>
            <a:r>
              <a:rPr lang="bg-BG" sz="2000" dirty="0"/>
              <a:t>Никола </a:t>
            </a:r>
            <a:r>
              <a:rPr lang="bg-BG" sz="2000" dirty="0" err="1"/>
              <a:t>алваджиев</a:t>
            </a:r>
            <a:r>
              <a:rPr lang="bg-BG" sz="2000" dirty="0"/>
              <a:t> (1900 </a:t>
            </a:r>
            <a:r>
              <a:rPr lang="bg-BG" sz="2000" dirty="0" smtClean="0"/>
              <a:t>– </a:t>
            </a:r>
            <a:r>
              <a:rPr lang="bg-BG" sz="2000" dirty="0"/>
              <a:t>1974</a:t>
            </a:r>
            <a:r>
              <a:rPr lang="bg-BG" sz="2000" dirty="0" smtClean="0"/>
              <a:t>)</a:t>
            </a:r>
            <a:endParaRPr lang="cs-CZ" sz="2000" dirty="0"/>
          </a:p>
        </p:txBody>
      </p:sp>
      <p:sp>
        <p:nvSpPr>
          <p:cNvPr id="4" name="Zástupný text 3">
            <a:extLst>
              <a:ext uri="{FF2B5EF4-FFF2-40B4-BE49-F238E27FC236}">
                <a16:creationId xmlns:a16="http://schemas.microsoft.com/office/drawing/2014/main" id="{A6F38370-E432-108C-A2F1-52051FCB3E8F}"/>
              </a:ext>
            </a:extLst>
          </p:cNvPr>
          <p:cNvSpPr>
            <a:spLocks noGrp="1"/>
          </p:cNvSpPr>
          <p:nvPr>
            <p:ph type="body" sz="half" idx="2"/>
          </p:nvPr>
        </p:nvSpPr>
        <p:spPr>
          <a:xfrm>
            <a:off x="8571280" y="1380931"/>
            <a:ext cx="3327400" cy="4805265"/>
          </a:xfrm>
        </p:spPr>
        <p:txBody>
          <a:bodyPr>
            <a:normAutofit/>
          </a:bodyPr>
          <a:lstStyle/>
          <a:p>
            <a:r>
              <a:rPr lang="bg-BG" sz="1800" dirty="0" smtClean="0">
                <a:effectLst/>
                <a:ea typeface="Calibri" panose="020F0502020204030204" pitchFamily="34" charset="0"/>
              </a:rPr>
              <a:t>Никола </a:t>
            </a:r>
            <a:r>
              <a:rPr lang="bg-BG" sz="1800" dirty="0" err="1" smtClean="0">
                <a:effectLst/>
                <a:ea typeface="Calibri" panose="020F0502020204030204" pitchFamily="34" charset="0"/>
              </a:rPr>
              <a:t>Алваджиев</a:t>
            </a:r>
            <a:r>
              <a:rPr lang="bg-BG" sz="1800" dirty="0" smtClean="0">
                <a:effectLst/>
                <a:ea typeface="Calibri" panose="020F0502020204030204" pitchFamily="34" charset="0"/>
              </a:rPr>
              <a:t> е известен като Пловдивския летописец. В поредицата си от книги той увлекателно разказва историята на родния си град, като вплита множество легенди и предания. </a:t>
            </a:r>
          </a:p>
          <a:p>
            <a:r>
              <a:rPr lang="ru-RU" sz="1800" b="1" i="1" dirty="0" smtClean="0">
                <a:ea typeface="Cambria" panose="02040503050406030204" pitchFamily="18" charset="0"/>
              </a:rPr>
              <a:t>В </a:t>
            </a:r>
            <a:r>
              <a:rPr lang="ru-RU" sz="1800" b="1" i="1" dirty="0">
                <a:ea typeface="Cambria" panose="02040503050406030204" pitchFamily="18" charset="0"/>
              </a:rPr>
              <a:t>сенките </a:t>
            </a:r>
            <a:r>
              <a:rPr lang="ru-RU" sz="1800" b="1" i="1" dirty="0">
                <a:solidFill>
                  <a:schemeClr val="accent2"/>
                </a:solidFill>
                <a:ea typeface="Cambria" panose="02040503050406030204" pitchFamily="18" charset="0"/>
              </a:rPr>
              <a:t>на</a:t>
            </a:r>
            <a:r>
              <a:rPr lang="ru-RU" sz="1800" b="1" i="1" dirty="0">
                <a:ea typeface="Cambria" panose="02040503050406030204" pitchFamily="18" charset="0"/>
              </a:rPr>
              <a:t> древния Пловдив</a:t>
            </a:r>
            <a:r>
              <a:rPr lang="ru-RU" sz="1800" dirty="0">
                <a:ea typeface="Cambria" panose="02040503050406030204" pitchFamily="18" charset="0"/>
              </a:rPr>
              <a:t>. </a:t>
            </a:r>
            <a:r>
              <a:rPr lang="ru-RU" sz="1800" dirty="0" smtClean="0">
                <a:ea typeface="Cambria" panose="02040503050406030204" pitchFamily="18" charset="0"/>
              </a:rPr>
              <a:t>Пловдив: Летера, 2019</a:t>
            </a:r>
          </a:p>
          <a:p>
            <a:r>
              <a:rPr lang="cs-CZ" sz="1800" b="1" i="1" kern="0" dirty="0" err="1" smtClean="0">
                <a:solidFill>
                  <a:schemeClr val="accent2"/>
                </a:solidFill>
                <a:effectLst/>
                <a:ea typeface="Times New Roman" panose="02020603050405020304" pitchFamily="18" charset="0"/>
              </a:rPr>
              <a:t>Пловдивска</a:t>
            </a:r>
            <a:r>
              <a:rPr lang="cs-CZ" sz="1800" b="1" i="1" kern="0" dirty="0" smtClean="0">
                <a:solidFill>
                  <a:schemeClr val="accent2"/>
                </a:solidFill>
                <a:effectLst/>
                <a:ea typeface="Times New Roman" panose="02020603050405020304" pitchFamily="18" charset="0"/>
              </a:rPr>
              <a:t> </a:t>
            </a:r>
            <a:r>
              <a:rPr lang="cs-CZ" sz="1800" b="1" i="1" kern="0" dirty="0" err="1" smtClean="0">
                <a:solidFill>
                  <a:schemeClr val="accent2"/>
                </a:solidFill>
                <a:effectLst/>
                <a:ea typeface="Times New Roman" panose="02020603050405020304" pitchFamily="18" charset="0"/>
              </a:rPr>
              <a:t>хроника</a:t>
            </a:r>
            <a:r>
              <a:rPr lang="cs-CZ" sz="1800" b="1" i="1" kern="0" dirty="0" smtClean="0">
                <a:solidFill>
                  <a:schemeClr val="accent2"/>
                </a:solidFill>
                <a:effectLst/>
                <a:ea typeface="Times New Roman" panose="02020603050405020304" pitchFamily="18" charset="0"/>
              </a:rPr>
              <a:t>. </a:t>
            </a:r>
            <a:r>
              <a:rPr lang="cs-CZ" sz="1800" kern="0" dirty="0" err="1" smtClean="0">
                <a:solidFill>
                  <a:schemeClr val="accent2"/>
                </a:solidFill>
                <a:effectLst/>
                <a:ea typeface="Times New Roman" panose="02020603050405020304" pitchFamily="18" charset="0"/>
              </a:rPr>
              <a:t>Пловдив</a:t>
            </a:r>
            <a:r>
              <a:rPr lang="cs-CZ" sz="1800" kern="0" dirty="0" smtClean="0">
                <a:solidFill>
                  <a:schemeClr val="accent2"/>
                </a:solidFill>
                <a:effectLst/>
                <a:ea typeface="Times New Roman" panose="02020603050405020304" pitchFamily="18" charset="0"/>
              </a:rPr>
              <a:t>: </a:t>
            </a:r>
            <a:r>
              <a:rPr lang="cs-CZ" sz="1800" kern="0" dirty="0" err="1" smtClean="0">
                <a:solidFill>
                  <a:schemeClr val="accent2"/>
                </a:solidFill>
                <a:effectLst/>
                <a:ea typeface="Times New Roman" panose="02020603050405020304" pitchFamily="18" charset="0"/>
              </a:rPr>
              <a:t>Летера</a:t>
            </a:r>
            <a:r>
              <a:rPr lang="cs-CZ" sz="1800" kern="0" dirty="0" smtClean="0">
                <a:solidFill>
                  <a:schemeClr val="accent2"/>
                </a:solidFill>
                <a:effectLst/>
                <a:ea typeface="Times New Roman" panose="02020603050405020304" pitchFamily="18" charset="0"/>
              </a:rPr>
              <a:t>, 2019.</a:t>
            </a:r>
            <a:endParaRPr lang="bg-BG" sz="1800" kern="0" dirty="0" smtClean="0">
              <a:solidFill>
                <a:schemeClr val="accent2"/>
              </a:solidFill>
              <a:effectLst/>
              <a:ea typeface="Times New Roman" panose="02020603050405020304" pitchFamily="18" charset="0"/>
            </a:endParaRPr>
          </a:p>
          <a:p>
            <a:r>
              <a:rPr lang="cs-CZ" sz="1800" b="1" i="1" kern="0" dirty="0" err="1" smtClean="0">
                <a:solidFill>
                  <a:schemeClr val="accent2"/>
                </a:solidFill>
                <a:effectLst/>
                <a:ea typeface="Times New Roman" panose="02020603050405020304" pitchFamily="18" charset="0"/>
              </a:rPr>
              <a:t>Старинни</a:t>
            </a:r>
            <a:r>
              <a:rPr lang="cs-CZ" sz="1800" b="1" i="1" kern="0" dirty="0" smtClean="0">
                <a:solidFill>
                  <a:schemeClr val="accent2"/>
                </a:solidFill>
                <a:effectLst/>
                <a:ea typeface="Times New Roman" panose="02020603050405020304" pitchFamily="18" charset="0"/>
              </a:rPr>
              <a:t> </a:t>
            </a:r>
            <a:r>
              <a:rPr lang="cs-CZ" sz="1800" b="1" i="1" kern="0" dirty="0" err="1" smtClean="0">
                <a:solidFill>
                  <a:schemeClr val="accent2"/>
                </a:solidFill>
                <a:effectLst/>
                <a:ea typeface="Times New Roman" panose="02020603050405020304" pitchFamily="18" charset="0"/>
              </a:rPr>
              <a:t>черкви</a:t>
            </a:r>
            <a:r>
              <a:rPr lang="cs-CZ" sz="1800" b="1" i="1" kern="0" dirty="0" smtClean="0">
                <a:solidFill>
                  <a:schemeClr val="accent2"/>
                </a:solidFill>
                <a:effectLst/>
                <a:ea typeface="Times New Roman" panose="02020603050405020304" pitchFamily="18" charset="0"/>
              </a:rPr>
              <a:t> в </a:t>
            </a:r>
            <a:r>
              <a:rPr lang="cs-CZ" sz="1800" b="1" i="1" kern="0" dirty="0" err="1" smtClean="0">
                <a:solidFill>
                  <a:schemeClr val="accent2"/>
                </a:solidFill>
                <a:effectLst/>
                <a:ea typeface="Times New Roman" panose="02020603050405020304" pitchFamily="18" charset="0"/>
              </a:rPr>
              <a:t>Пловдив</a:t>
            </a:r>
            <a:r>
              <a:rPr lang="cs-CZ" sz="1800" i="1" kern="0" dirty="0" smtClean="0">
                <a:solidFill>
                  <a:schemeClr val="accent2"/>
                </a:solidFill>
                <a:effectLst/>
                <a:ea typeface="Times New Roman" panose="02020603050405020304" pitchFamily="18" charset="0"/>
              </a:rPr>
              <a:t>. </a:t>
            </a:r>
            <a:r>
              <a:rPr lang="cs-CZ" sz="1800" kern="0" dirty="0" err="1" smtClean="0">
                <a:solidFill>
                  <a:schemeClr val="accent2"/>
                </a:solidFill>
                <a:effectLst/>
                <a:ea typeface="Times New Roman" panose="02020603050405020304" pitchFamily="18" charset="0"/>
              </a:rPr>
              <a:t>Пловдив</a:t>
            </a:r>
            <a:r>
              <a:rPr lang="cs-CZ" sz="1800" kern="0" dirty="0" smtClean="0">
                <a:solidFill>
                  <a:schemeClr val="accent2"/>
                </a:solidFill>
                <a:effectLst/>
                <a:ea typeface="Times New Roman" panose="02020603050405020304" pitchFamily="18" charset="0"/>
              </a:rPr>
              <a:t>: </a:t>
            </a:r>
            <a:r>
              <a:rPr lang="cs-CZ" sz="1800" kern="0" dirty="0" err="1" smtClean="0">
                <a:solidFill>
                  <a:schemeClr val="accent2"/>
                </a:solidFill>
                <a:effectLst/>
                <a:ea typeface="Times New Roman" panose="02020603050405020304" pitchFamily="18" charset="0"/>
              </a:rPr>
              <a:t>Летера</a:t>
            </a:r>
            <a:r>
              <a:rPr lang="cs-CZ" sz="1800" kern="0" dirty="0" smtClean="0">
                <a:solidFill>
                  <a:schemeClr val="accent2"/>
                </a:solidFill>
                <a:effectLst/>
                <a:ea typeface="Times New Roman" panose="02020603050405020304" pitchFamily="18" charset="0"/>
              </a:rPr>
              <a:t>, 2020.</a:t>
            </a:r>
            <a:endParaRPr lang="ru-RU" sz="1800" dirty="0">
              <a:solidFill>
                <a:schemeClr val="accent2"/>
              </a:solidFill>
              <a:ea typeface="Cambria" panose="02040503050406030204" pitchFamily="18" charset="0"/>
            </a:endParaRPr>
          </a:p>
        </p:txBody>
      </p:sp>
      <p:pic>
        <p:nvPicPr>
          <p:cNvPr id="10" name="Obrázek 9">
            <a:extLst>
              <a:ext uri="{FF2B5EF4-FFF2-40B4-BE49-F238E27FC236}">
                <a16:creationId xmlns:a16="http://schemas.microsoft.com/office/drawing/2014/main" id="{3B30820E-B657-1DD1-5765-6ACC7448EBCA}"/>
              </a:ext>
            </a:extLst>
          </p:cNvPr>
          <p:cNvPicPr>
            <a:picLocks noChangeAspect="1"/>
          </p:cNvPicPr>
          <p:nvPr/>
        </p:nvPicPr>
        <p:blipFill>
          <a:blip r:embed="rId4"/>
          <a:stretch>
            <a:fillRect/>
          </a:stretch>
        </p:blipFill>
        <p:spPr>
          <a:xfrm>
            <a:off x="1103146" y="648477"/>
            <a:ext cx="1930199" cy="2727769"/>
          </a:xfrm>
          <a:prstGeom prst="rect">
            <a:avLst/>
          </a:prstGeom>
        </p:spPr>
      </p:pic>
      <p:pic>
        <p:nvPicPr>
          <p:cNvPr id="14" name="Obrázek 13">
            <a:extLst>
              <a:ext uri="{FF2B5EF4-FFF2-40B4-BE49-F238E27FC236}">
                <a16:creationId xmlns:a16="http://schemas.microsoft.com/office/drawing/2014/main" id="{D0BDB4EA-4E92-EEF8-7B22-EA716D12D2EA}"/>
              </a:ext>
            </a:extLst>
          </p:cNvPr>
          <p:cNvPicPr>
            <a:picLocks noChangeAspect="1"/>
          </p:cNvPicPr>
          <p:nvPr/>
        </p:nvPicPr>
        <p:blipFill>
          <a:blip r:embed="rId5"/>
          <a:stretch>
            <a:fillRect/>
          </a:stretch>
        </p:blipFill>
        <p:spPr>
          <a:xfrm>
            <a:off x="6052466" y="492370"/>
            <a:ext cx="1930082" cy="2584938"/>
          </a:xfrm>
          <a:prstGeom prst="ellipse">
            <a:avLst/>
          </a:prstGeom>
          <a:ln>
            <a:noFill/>
          </a:ln>
          <a:effectLst>
            <a:softEdge rad="11250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2466" y="3589660"/>
            <a:ext cx="1930082" cy="2596536"/>
          </a:xfrm>
          <a:prstGeom prst="rect">
            <a:avLst/>
          </a:prstGeom>
        </p:spPr>
      </p:pic>
    </p:spTree>
    <p:extLst>
      <p:ext uri="{BB962C8B-B14F-4D97-AF65-F5344CB8AC3E}">
        <p14:creationId xmlns:p14="http://schemas.microsoft.com/office/powerpoint/2010/main" val="4270955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D99A53-8A0B-5451-13D3-CDDC05846EDD}"/>
              </a:ext>
            </a:extLst>
          </p:cNvPr>
          <p:cNvSpPr>
            <a:spLocks noGrp="1"/>
          </p:cNvSpPr>
          <p:nvPr>
            <p:ph type="title"/>
          </p:nvPr>
        </p:nvSpPr>
        <p:spPr>
          <a:xfrm>
            <a:off x="1069848" y="662474"/>
            <a:ext cx="10058400" cy="597160"/>
          </a:xfrm>
        </p:spPr>
        <p:txBody>
          <a:bodyPr>
            <a:normAutofit/>
          </a:bodyPr>
          <a:lstStyle/>
          <a:p>
            <a:r>
              <a:rPr lang="bg-BG" sz="3200" b="1" cap="none" dirty="0" smtClean="0">
                <a:solidFill>
                  <a:schemeClr val="accent2"/>
                </a:solidFill>
              </a:rPr>
              <a:t>Терминологични и методологични уточнения</a:t>
            </a:r>
            <a:endParaRPr lang="cs-CZ" sz="3200" dirty="0"/>
          </a:p>
        </p:txBody>
      </p:sp>
      <p:sp>
        <p:nvSpPr>
          <p:cNvPr id="3" name="Zástupný obsah 2">
            <a:extLst>
              <a:ext uri="{FF2B5EF4-FFF2-40B4-BE49-F238E27FC236}">
                <a16:creationId xmlns:a16="http://schemas.microsoft.com/office/drawing/2014/main" id="{291EF16E-3EEA-F23E-E67A-A425331CA7B2}"/>
              </a:ext>
            </a:extLst>
          </p:cNvPr>
          <p:cNvSpPr>
            <a:spLocks noGrp="1"/>
          </p:cNvSpPr>
          <p:nvPr>
            <p:ph idx="1"/>
          </p:nvPr>
        </p:nvSpPr>
        <p:spPr>
          <a:xfrm>
            <a:off x="963676" y="1413764"/>
            <a:ext cx="10083769" cy="4744440"/>
          </a:xfrm>
        </p:spPr>
        <p:txBody>
          <a:bodyPr>
            <a:noAutofit/>
          </a:bodyPr>
          <a:lstStyle/>
          <a:p>
            <a:pPr marL="342900" indent="-342900">
              <a:lnSpc>
                <a:spcPct val="100000"/>
              </a:lnSpc>
              <a:spcBef>
                <a:spcPts val="1000"/>
              </a:spcBef>
              <a:buClr>
                <a:schemeClr val="accent2"/>
              </a:buClr>
              <a:buFont typeface="Wingdings" panose="05000000000000000000" pitchFamily="2" charset="2"/>
              <a:buChar char="§"/>
            </a:pPr>
            <a:r>
              <a:rPr lang="ru-RU" dirty="0" smtClean="0">
                <a:ea typeface="Cambria" panose="02040503050406030204" pitchFamily="18" charset="0"/>
              </a:rPr>
              <a:t>От </a:t>
            </a:r>
            <a:r>
              <a:rPr lang="ru-RU" dirty="0">
                <a:ea typeface="Cambria" panose="02040503050406030204" pitchFamily="18" charset="0"/>
              </a:rPr>
              <a:t>позициите на съвременната фолклористика се прецизират термините </a:t>
            </a:r>
            <a:r>
              <a:rPr lang="ru-RU" b="1" i="1" dirty="0">
                <a:ea typeface="Cambria" panose="02040503050406030204" pitchFamily="18" charset="0"/>
              </a:rPr>
              <a:t>легенда</a:t>
            </a:r>
            <a:r>
              <a:rPr lang="ru-RU" dirty="0">
                <a:ea typeface="Cambria" panose="02040503050406030204" pitchFamily="18" charset="0"/>
              </a:rPr>
              <a:t> и </a:t>
            </a:r>
            <a:r>
              <a:rPr lang="ru-RU" b="1" i="1" dirty="0">
                <a:ea typeface="Cambria" panose="02040503050406030204" pitchFamily="18" charset="0"/>
              </a:rPr>
              <a:t>предание</a:t>
            </a:r>
            <a:r>
              <a:rPr lang="ru-RU" dirty="0">
                <a:ea typeface="Cambria" panose="02040503050406030204" pitchFamily="18" charset="0"/>
              </a:rPr>
              <a:t>, както и техните разновидности (Otčenášek, </a:t>
            </a:r>
            <a:r>
              <a:rPr lang="ru-RU" dirty="0" smtClean="0">
                <a:ea typeface="Cambria" panose="02040503050406030204" pitchFamily="18" charset="0"/>
              </a:rPr>
              <a:t>Baeva </a:t>
            </a:r>
            <a:r>
              <a:rPr lang="ru-RU" dirty="0">
                <a:ea typeface="Cambria" panose="02040503050406030204" pitchFamily="18" charset="0"/>
              </a:rPr>
              <a:t>2013). Подобно уточнение е необходимо, тъй като разглежданите форми от словесния фолклор рядко се срещат в чист вид. В преданията се намесват легендарни елементи, използват се митологични сюжети и т.н.</a:t>
            </a:r>
          </a:p>
          <a:p>
            <a:pPr marL="342900" indent="-342900">
              <a:lnSpc>
                <a:spcPct val="100000"/>
              </a:lnSpc>
              <a:spcBef>
                <a:spcPts val="1000"/>
              </a:spcBef>
              <a:buClr>
                <a:schemeClr val="accent2"/>
              </a:buClr>
            </a:pPr>
            <a:r>
              <a:rPr lang="ru-RU" dirty="0">
                <a:ea typeface="Cambria" panose="02040503050406030204" pitchFamily="18" charset="0"/>
              </a:rPr>
              <a:t>Събраните текстове се коментират не само от гледна точка на фолклористиката, но и в контекста на научните исторически проучвания (</a:t>
            </a:r>
            <a:r>
              <a:rPr lang="ru-RU" dirty="0" smtClean="0">
                <a:ea typeface="Cambria" panose="02040503050406030204" pitchFamily="18" charset="0"/>
              </a:rPr>
              <a:t>Rychlík 2016</a:t>
            </a:r>
            <a:r>
              <a:rPr lang="ru-RU" dirty="0">
                <a:ea typeface="Cambria" panose="02040503050406030204" pitchFamily="18" charset="0"/>
              </a:rPr>
              <a:t>).</a:t>
            </a:r>
          </a:p>
          <a:p>
            <a:pPr marL="342900" indent="-342900">
              <a:lnSpc>
                <a:spcPct val="100000"/>
              </a:lnSpc>
              <a:spcBef>
                <a:spcPts val="1000"/>
              </a:spcBef>
              <a:buClr>
                <a:schemeClr val="accent2"/>
              </a:buClr>
            </a:pPr>
            <a:r>
              <a:rPr lang="ru-RU" dirty="0">
                <a:ea typeface="Cambria" panose="02040503050406030204" pitchFamily="18" charset="0"/>
              </a:rPr>
              <a:t>Съпоставят се различните текстови варианти, вкл. авторски или осъвременени адаптации, възникнали с течение на </a:t>
            </a:r>
            <a:r>
              <a:rPr lang="ru-RU" dirty="0" smtClean="0">
                <a:ea typeface="Cambria" panose="02040503050406030204" pitchFamily="18" charset="0"/>
              </a:rPr>
              <a:t>времето.</a:t>
            </a:r>
          </a:p>
          <a:p>
            <a:pPr marL="342900" indent="-342900">
              <a:lnSpc>
                <a:spcPct val="100000"/>
              </a:lnSpc>
              <a:spcBef>
                <a:spcPts val="1000"/>
              </a:spcBef>
              <a:buClr>
                <a:schemeClr val="accent2"/>
              </a:buClr>
            </a:pPr>
            <a:r>
              <a:rPr lang="bg-BG" dirty="0"/>
              <a:t>При топонимичните предания се провежда съпоставка на народната етимология с лингвистичните изследвания </a:t>
            </a:r>
            <a:r>
              <a:rPr lang="bg-BG" dirty="0" smtClean="0"/>
              <a:t>(</a:t>
            </a:r>
            <a:r>
              <a:rPr lang="cs-CZ" dirty="0" err="1" smtClean="0">
                <a:latin typeface="Cambria" panose="02040503050406030204" pitchFamily="18" charset="0"/>
                <a:ea typeface="Cambria" panose="02040503050406030204" pitchFamily="18" charset="0"/>
              </a:rPr>
              <a:t>Jireček</a:t>
            </a:r>
            <a:r>
              <a:rPr lang="bg-BG" dirty="0" smtClean="0">
                <a:latin typeface="Cambria" panose="02040503050406030204" pitchFamily="18" charset="0"/>
                <a:ea typeface="Cambria" panose="02040503050406030204" pitchFamily="18" charset="0"/>
              </a:rPr>
              <a:t> </a:t>
            </a:r>
            <a:r>
              <a:rPr lang="bg-BG" dirty="0"/>
              <a:t>1888; </a:t>
            </a:r>
            <a:r>
              <a:rPr lang="bg-BG" i="1" dirty="0" smtClean="0"/>
              <a:t>Български </a:t>
            </a:r>
            <a:r>
              <a:rPr lang="bg-BG" i="1" dirty="0"/>
              <a:t>етимологичен речник</a:t>
            </a:r>
            <a:r>
              <a:rPr lang="bg-BG" dirty="0"/>
              <a:t>. </a:t>
            </a:r>
            <a:r>
              <a:rPr lang="cs-CZ" dirty="0" smtClean="0"/>
              <a:t> </a:t>
            </a:r>
            <a:r>
              <a:rPr lang="cs-CZ" dirty="0">
                <a:latin typeface="Cambria" panose="02040503050406030204" pitchFamily="18" charset="0"/>
                <a:ea typeface="Cambria" panose="02040503050406030204" pitchFamily="18" charset="0"/>
              </a:rPr>
              <a:t>&lt;http://ibl.bas.bg/ber/&gt;</a:t>
            </a:r>
            <a:r>
              <a:rPr lang="cs-CZ" dirty="0"/>
              <a:t> </a:t>
            </a:r>
            <a:r>
              <a:rPr lang="bg-BG" dirty="0"/>
              <a:t>и др.).</a:t>
            </a:r>
            <a:endParaRPr lang="ru-RU"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20851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274044-7E5F-DF7F-3164-CD5B024A65B7}"/>
              </a:ext>
            </a:extLst>
          </p:cNvPr>
          <p:cNvSpPr>
            <a:spLocks noGrp="1"/>
          </p:cNvSpPr>
          <p:nvPr>
            <p:ph type="title"/>
          </p:nvPr>
        </p:nvSpPr>
        <p:spPr>
          <a:xfrm>
            <a:off x="844804" y="569167"/>
            <a:ext cx="10280396" cy="718458"/>
          </a:xfrm>
        </p:spPr>
        <p:txBody>
          <a:bodyPr>
            <a:normAutofit/>
          </a:bodyPr>
          <a:lstStyle/>
          <a:p>
            <a:r>
              <a:rPr lang="bg-BG" sz="3200" b="1" cap="none" dirty="0">
                <a:solidFill>
                  <a:schemeClr val="accent2"/>
                </a:solidFill>
              </a:rPr>
              <a:t>Избрани предания и легенди за Пловдив</a:t>
            </a:r>
            <a:endParaRPr lang="cs-CZ" sz="3200" dirty="0"/>
          </a:p>
        </p:txBody>
      </p:sp>
      <p:sp>
        <p:nvSpPr>
          <p:cNvPr id="3" name="Zástupný obsah 2">
            <a:extLst>
              <a:ext uri="{FF2B5EF4-FFF2-40B4-BE49-F238E27FC236}">
                <a16:creationId xmlns:a16="http://schemas.microsoft.com/office/drawing/2014/main" id="{A5C1C737-A4BF-607E-C0EE-72B6CBD63BFE}"/>
              </a:ext>
            </a:extLst>
          </p:cNvPr>
          <p:cNvSpPr>
            <a:spLocks noGrp="1"/>
          </p:cNvSpPr>
          <p:nvPr>
            <p:ph idx="1"/>
          </p:nvPr>
        </p:nvSpPr>
        <p:spPr>
          <a:xfrm>
            <a:off x="844804" y="1408922"/>
            <a:ext cx="10502392" cy="4971558"/>
          </a:xfrm>
        </p:spPr>
        <p:txBody>
          <a:bodyPr>
            <a:normAutofit fontScale="92500" lnSpcReduction="10000"/>
          </a:bodyPr>
          <a:lstStyle/>
          <a:p>
            <a:pPr marL="0" indent="0">
              <a:lnSpc>
                <a:spcPct val="110000"/>
              </a:lnSpc>
              <a:spcBef>
                <a:spcPts val="0"/>
              </a:spcBef>
              <a:buNone/>
            </a:pPr>
            <a:r>
              <a:rPr lang="ru-RU" sz="2200" dirty="0"/>
              <a:t>В беседата </a:t>
            </a:r>
            <a:r>
              <a:rPr lang="ru-RU" sz="2200" dirty="0" smtClean="0"/>
              <a:t>разглеждаме </a:t>
            </a:r>
            <a:r>
              <a:rPr lang="ru-RU" sz="2200" dirty="0"/>
              <a:t>следните предания и легенди, свързани с историята и топонимиката на града:</a:t>
            </a:r>
          </a:p>
          <a:p>
            <a:pPr marL="457200" indent="-457200">
              <a:buFont typeface="+mj-lt"/>
              <a:buAutoNum type="arabicPeriod"/>
            </a:pPr>
            <a:r>
              <a:rPr lang="ru-RU" sz="2200" i="1" dirty="0"/>
              <a:t>Легенда за </a:t>
            </a:r>
            <a:r>
              <a:rPr lang="ru-RU" sz="2200" i="1" dirty="0" err="1"/>
              <a:t>заселването</a:t>
            </a:r>
            <a:r>
              <a:rPr lang="ru-RU" sz="2200" i="1" dirty="0"/>
              <a:t> на Пловдив </a:t>
            </a:r>
            <a:r>
              <a:rPr lang="ru-RU" sz="2200" dirty="0"/>
              <a:t>(Баева, </a:t>
            </a:r>
            <a:r>
              <a:rPr lang="ru-RU" sz="2200" dirty="0" err="1"/>
              <a:t>Тончева</a:t>
            </a:r>
            <a:r>
              <a:rPr lang="ru-RU" sz="2200" dirty="0"/>
              <a:t> 2022: 8).</a:t>
            </a:r>
          </a:p>
          <a:p>
            <a:pPr marL="800100" lvl="1" indent="-342900">
              <a:lnSpc>
                <a:spcPct val="120000"/>
              </a:lnSpc>
              <a:buClr>
                <a:schemeClr val="accent2"/>
              </a:buClr>
              <a:buFont typeface="Wingdings" panose="05000000000000000000" pitchFamily="2" charset="2"/>
              <a:buChar char="§"/>
            </a:pPr>
            <a:r>
              <a:rPr lang="ru-RU" sz="2200" i="1" dirty="0" err="1"/>
              <a:t>Евмолпиас</a:t>
            </a:r>
            <a:r>
              <a:rPr lang="ru-RU" sz="2200" dirty="0"/>
              <a:t> (</a:t>
            </a:r>
            <a:r>
              <a:rPr lang="ru-RU" sz="2200" dirty="0" err="1"/>
              <a:t>Николова</a:t>
            </a:r>
            <a:r>
              <a:rPr lang="ru-RU" sz="2200" dirty="0"/>
              <a:t>, Генов 2013: 420)</a:t>
            </a:r>
          </a:p>
          <a:p>
            <a:pPr marL="800100" lvl="1" indent="-342900">
              <a:buClr>
                <a:schemeClr val="accent2"/>
              </a:buClr>
              <a:buFont typeface="Wingdings" panose="05000000000000000000" pitchFamily="2" charset="2"/>
              <a:buChar char="§"/>
            </a:pPr>
            <a:r>
              <a:rPr lang="ru-RU" sz="2200" i="1" dirty="0"/>
              <a:t>Салмоксис</a:t>
            </a:r>
            <a:r>
              <a:rPr lang="ru-RU" sz="2200" dirty="0"/>
              <a:t> (Алваджиев </a:t>
            </a:r>
            <a:r>
              <a:rPr lang="ru-RU" sz="2200" dirty="0" smtClean="0"/>
              <a:t>2019б: </a:t>
            </a:r>
            <a:r>
              <a:rPr lang="ru-RU" sz="2200" dirty="0"/>
              <a:t>39–41).</a:t>
            </a:r>
          </a:p>
          <a:p>
            <a:pPr marL="800100" lvl="1" indent="-342900">
              <a:spcAft>
                <a:spcPts val="600"/>
              </a:spcAft>
              <a:buClr>
                <a:schemeClr val="accent2"/>
              </a:buClr>
              <a:buFont typeface="Wingdings" panose="05000000000000000000" pitchFamily="2" charset="2"/>
              <a:buChar char="§"/>
            </a:pPr>
            <a:r>
              <a:rPr lang="ru-RU" sz="2200" i="1" dirty="0"/>
              <a:t>Орфей</a:t>
            </a:r>
            <a:r>
              <a:rPr lang="ru-RU" sz="2200" dirty="0"/>
              <a:t> (Алваджиев </a:t>
            </a:r>
            <a:r>
              <a:rPr lang="ru-RU" sz="2200" dirty="0" smtClean="0"/>
              <a:t>2019б: </a:t>
            </a:r>
            <a:r>
              <a:rPr lang="ru-RU" sz="2200" dirty="0"/>
              <a:t>54–55)</a:t>
            </a:r>
          </a:p>
          <a:p>
            <a:pPr marL="457200" indent="-457200">
              <a:buFont typeface="+mj-lt"/>
              <a:buAutoNum type="arabicPeriod"/>
            </a:pPr>
            <a:r>
              <a:rPr lang="ru-RU" sz="2200" i="1" dirty="0" err="1"/>
              <a:t>Майчина</a:t>
            </a:r>
            <a:r>
              <a:rPr lang="ru-RU" sz="2200" i="1" dirty="0"/>
              <a:t> </a:t>
            </a:r>
            <a:r>
              <a:rPr lang="ru-RU" sz="2200" i="1" dirty="0" err="1"/>
              <a:t>клетва</a:t>
            </a:r>
            <a:r>
              <a:rPr lang="ru-RU" sz="2200" i="1" dirty="0"/>
              <a:t> (Стара </a:t>
            </a:r>
            <a:r>
              <a:rPr lang="ru-RU" sz="2200" i="1" dirty="0" err="1"/>
              <a:t>тракийска</a:t>
            </a:r>
            <a:r>
              <a:rPr lang="ru-RU" sz="2200" i="1" dirty="0"/>
              <a:t> легенда)</a:t>
            </a:r>
            <a:r>
              <a:rPr lang="ru-RU" sz="2200" dirty="0"/>
              <a:t> (</a:t>
            </a:r>
            <a:r>
              <a:rPr lang="ru-RU" sz="2200" dirty="0" err="1"/>
              <a:t>Каралийчев</a:t>
            </a:r>
            <a:r>
              <a:rPr lang="ru-RU" sz="2200" dirty="0"/>
              <a:t> 1982: 185–188);</a:t>
            </a:r>
          </a:p>
          <a:p>
            <a:pPr marL="0" indent="0">
              <a:buNone/>
            </a:pPr>
            <a:r>
              <a:rPr lang="ru-RU" sz="2200" dirty="0"/>
              <a:t>        </a:t>
            </a:r>
            <a:r>
              <a:rPr lang="ru-RU" sz="2200" i="1" dirty="0"/>
              <a:t>Легенда за </a:t>
            </a:r>
            <a:r>
              <a:rPr lang="ru-RU" sz="2200" i="1" dirty="0" err="1"/>
              <a:t>седемте</a:t>
            </a:r>
            <a:r>
              <a:rPr lang="ru-RU" sz="2200" i="1" dirty="0"/>
              <a:t> </a:t>
            </a:r>
            <a:r>
              <a:rPr lang="ru-RU" sz="2200" i="1" dirty="0" err="1"/>
              <a:t>тепета</a:t>
            </a:r>
            <a:r>
              <a:rPr lang="ru-RU" sz="2200" i="1" dirty="0"/>
              <a:t> на Пловдив</a:t>
            </a:r>
            <a:r>
              <a:rPr lang="ru-RU" sz="2200" dirty="0"/>
              <a:t> &lt;www.visitplovdiv.com/</a:t>
            </a:r>
            <a:r>
              <a:rPr lang="ru-RU" sz="2200" dirty="0" err="1"/>
              <a:t>bg</a:t>
            </a:r>
            <a:r>
              <a:rPr lang="ru-RU" sz="2200" dirty="0"/>
              <a:t>/</a:t>
            </a:r>
            <a:r>
              <a:rPr lang="ru-RU" sz="2200" dirty="0" err="1"/>
              <a:t>node</a:t>
            </a:r>
            <a:r>
              <a:rPr lang="ru-RU" sz="2200" dirty="0"/>
              <a:t>/168&gt;.</a:t>
            </a:r>
          </a:p>
          <a:p>
            <a:pPr marL="800100" lvl="1" indent="-342900">
              <a:lnSpc>
                <a:spcPct val="120000"/>
              </a:lnSpc>
              <a:buClr>
                <a:schemeClr val="accent2"/>
              </a:buClr>
              <a:buFont typeface="Wingdings" panose="05000000000000000000" pitchFamily="2" charset="2"/>
              <a:buChar char="§"/>
            </a:pPr>
            <a:r>
              <a:rPr lang="ru-RU" sz="2200" i="1" dirty="0"/>
              <a:t>Джендем тепе</a:t>
            </a:r>
            <a:r>
              <a:rPr lang="ru-RU" sz="2200" dirty="0"/>
              <a:t> (Младежки хълм</a:t>
            </a:r>
            <a:r>
              <a:rPr lang="ru-RU" sz="2200" dirty="0" smtClean="0"/>
              <a:t>) (Алваджиев 2019а: 30 и сл.)</a:t>
            </a:r>
            <a:endParaRPr lang="ru-RU" sz="2200" dirty="0"/>
          </a:p>
          <a:p>
            <a:pPr marL="800100" lvl="1" indent="-342900">
              <a:buClr>
                <a:schemeClr val="accent2"/>
              </a:buClr>
              <a:buFont typeface="Wingdings" panose="05000000000000000000" pitchFamily="2" charset="2"/>
              <a:buChar char="§"/>
            </a:pPr>
            <a:r>
              <a:rPr lang="ru-RU" sz="2200" i="1" dirty="0" err="1"/>
              <a:t>Бунаджик</a:t>
            </a:r>
            <a:r>
              <a:rPr lang="ru-RU" sz="2200" dirty="0"/>
              <a:t> (</a:t>
            </a:r>
            <a:r>
              <a:rPr lang="ru-RU" sz="2200" dirty="0" err="1"/>
              <a:t>Хълм</a:t>
            </a:r>
            <a:r>
              <a:rPr lang="ru-RU" sz="2200" dirty="0"/>
              <a:t> на </a:t>
            </a:r>
            <a:r>
              <a:rPr lang="ru-RU" sz="2200" dirty="0" err="1"/>
              <a:t>освободителите</a:t>
            </a:r>
            <a:r>
              <a:rPr lang="ru-RU" sz="2200" dirty="0"/>
              <a:t>, </a:t>
            </a:r>
            <a:r>
              <a:rPr lang="ru-RU" sz="2200" dirty="0" err="1"/>
              <a:t>Альоша</a:t>
            </a:r>
            <a:r>
              <a:rPr lang="ru-RU" sz="2200" dirty="0"/>
              <a:t>)</a:t>
            </a:r>
          </a:p>
          <a:p>
            <a:pPr marL="800100" lvl="1" indent="-342900">
              <a:buClr>
                <a:schemeClr val="accent2"/>
              </a:buClr>
              <a:buFont typeface="Wingdings" panose="05000000000000000000" pitchFamily="2" charset="2"/>
              <a:buChar char="§"/>
            </a:pPr>
            <a:r>
              <a:rPr lang="ru-RU" sz="2200" i="1" dirty="0"/>
              <a:t>Марково тепе </a:t>
            </a:r>
            <a:r>
              <a:rPr lang="ru-RU" sz="2200" dirty="0"/>
              <a:t>(разрушено)</a:t>
            </a:r>
          </a:p>
          <a:p>
            <a:pPr marL="800100" lvl="1" indent="-342900">
              <a:buClr>
                <a:schemeClr val="accent2"/>
              </a:buClr>
              <a:buFont typeface="Wingdings" panose="05000000000000000000" pitchFamily="2" charset="2"/>
              <a:buChar char="§"/>
            </a:pPr>
            <a:r>
              <a:rPr lang="ru-RU" sz="2200" i="1" dirty="0" err="1"/>
              <a:t>Сахат</a:t>
            </a:r>
            <a:r>
              <a:rPr lang="ru-RU" sz="2200" i="1" dirty="0"/>
              <a:t> тепе </a:t>
            </a:r>
            <a:r>
              <a:rPr lang="ru-RU" sz="2200" dirty="0"/>
              <a:t>(Орфеев </a:t>
            </a:r>
            <a:r>
              <a:rPr lang="ru-RU" sz="2200" dirty="0" err="1"/>
              <a:t>хълм</a:t>
            </a:r>
            <a:r>
              <a:rPr lang="ru-RU" sz="2200" dirty="0"/>
              <a:t>, Данов </a:t>
            </a:r>
            <a:r>
              <a:rPr lang="ru-RU" sz="2200" dirty="0" err="1"/>
              <a:t>хълм</a:t>
            </a:r>
            <a:r>
              <a:rPr lang="ru-RU" sz="2200" dirty="0"/>
              <a:t>)</a:t>
            </a:r>
          </a:p>
          <a:p>
            <a:pPr marL="800100" lvl="1" indent="-342900">
              <a:buClr>
                <a:schemeClr val="accent2"/>
              </a:buClr>
              <a:buFont typeface="Wingdings" panose="05000000000000000000" pitchFamily="2" charset="2"/>
              <a:buChar char="§"/>
            </a:pPr>
            <a:r>
              <a:rPr lang="ru-RU" sz="2200" i="1" dirty="0" err="1"/>
              <a:t>Трихълмие</a:t>
            </a:r>
            <a:r>
              <a:rPr lang="ru-RU" sz="2200" dirty="0"/>
              <a:t> (</a:t>
            </a:r>
            <a:r>
              <a:rPr lang="ru-RU" sz="2200" dirty="0" err="1"/>
              <a:t>Тримонциум</a:t>
            </a:r>
            <a:r>
              <a:rPr lang="ru-RU" sz="2200" dirty="0"/>
              <a:t>): </a:t>
            </a:r>
            <a:r>
              <a:rPr lang="ru-RU" sz="2200" i="1" dirty="0" err="1"/>
              <a:t>Небет</a:t>
            </a:r>
            <a:r>
              <a:rPr lang="ru-RU" sz="2200" i="1" dirty="0"/>
              <a:t> тепе, </a:t>
            </a:r>
            <a:r>
              <a:rPr lang="ru-RU" sz="2200" i="1" dirty="0" err="1"/>
              <a:t>Джамбаз</a:t>
            </a:r>
            <a:r>
              <a:rPr lang="ru-RU" sz="2200" i="1" dirty="0"/>
              <a:t> тепе, Таксим тепе</a:t>
            </a:r>
          </a:p>
          <a:p>
            <a:endParaRPr lang="cs-CZ" dirty="0"/>
          </a:p>
        </p:txBody>
      </p:sp>
    </p:spTree>
    <p:extLst>
      <p:ext uri="{BB962C8B-B14F-4D97-AF65-F5344CB8AC3E}">
        <p14:creationId xmlns:p14="http://schemas.microsoft.com/office/powerpoint/2010/main" val="9729252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84AA67-8D59-A3B3-AB79-CAF7D58E6E5E}"/>
              </a:ext>
            </a:extLst>
          </p:cNvPr>
          <p:cNvSpPr>
            <a:spLocks noGrp="1"/>
          </p:cNvSpPr>
          <p:nvPr>
            <p:ph type="title"/>
          </p:nvPr>
        </p:nvSpPr>
        <p:spPr>
          <a:xfrm>
            <a:off x="1069848" y="615820"/>
            <a:ext cx="10058400" cy="690466"/>
          </a:xfrm>
        </p:spPr>
        <p:txBody>
          <a:bodyPr>
            <a:normAutofit/>
          </a:bodyPr>
          <a:lstStyle/>
          <a:p>
            <a:r>
              <a:rPr lang="bg-BG" sz="3200" b="1" cap="none" dirty="0">
                <a:solidFill>
                  <a:schemeClr val="accent2"/>
                </a:solidFill>
              </a:rPr>
              <a:t>Избрани предания и легенди за Пловдив</a:t>
            </a:r>
            <a:endParaRPr lang="cs-CZ" sz="3200" dirty="0"/>
          </a:p>
        </p:txBody>
      </p:sp>
      <p:sp>
        <p:nvSpPr>
          <p:cNvPr id="3" name="Zástupný obsah 2">
            <a:extLst>
              <a:ext uri="{FF2B5EF4-FFF2-40B4-BE49-F238E27FC236}">
                <a16:creationId xmlns:a16="http://schemas.microsoft.com/office/drawing/2014/main" id="{8F4A4D8B-7D07-EA05-1B28-3805978D1920}"/>
              </a:ext>
            </a:extLst>
          </p:cNvPr>
          <p:cNvSpPr>
            <a:spLocks noGrp="1"/>
          </p:cNvSpPr>
          <p:nvPr>
            <p:ph idx="1"/>
          </p:nvPr>
        </p:nvSpPr>
        <p:spPr>
          <a:xfrm>
            <a:off x="1069848" y="1539551"/>
            <a:ext cx="10201532" cy="4632649"/>
          </a:xfrm>
        </p:spPr>
        <p:txBody>
          <a:bodyPr>
            <a:normAutofit/>
          </a:bodyPr>
          <a:lstStyle/>
          <a:p>
            <a:pPr marL="457200" indent="-457200">
              <a:lnSpc>
                <a:spcPct val="100000"/>
              </a:lnSpc>
              <a:spcBef>
                <a:spcPts val="1000"/>
              </a:spcBef>
              <a:buFont typeface="+mj-lt"/>
              <a:buAutoNum type="arabicPeriod" startAt="3"/>
            </a:pPr>
            <a:r>
              <a:rPr lang="ru-RU" sz="2200" i="1" dirty="0" smtClean="0"/>
              <a:t>Как </a:t>
            </a:r>
            <a:r>
              <a:rPr lang="ru-RU" sz="2200" i="1" dirty="0"/>
              <a:t>били подновени Александрийските игри</a:t>
            </a:r>
            <a:r>
              <a:rPr lang="ru-RU" sz="2200" dirty="0"/>
              <a:t>? (Алваджиев </a:t>
            </a:r>
            <a:r>
              <a:rPr lang="ru-RU" sz="2200" dirty="0" smtClean="0"/>
              <a:t>2019б: </a:t>
            </a:r>
            <a:r>
              <a:rPr lang="ru-RU" sz="2200" dirty="0"/>
              <a:t>154</a:t>
            </a:r>
            <a:r>
              <a:rPr lang="ru-RU" sz="2200" dirty="0" smtClean="0"/>
              <a:t>).</a:t>
            </a:r>
          </a:p>
          <a:p>
            <a:pPr marL="457200" indent="-457200">
              <a:lnSpc>
                <a:spcPct val="100000"/>
              </a:lnSpc>
              <a:spcBef>
                <a:spcPts val="1000"/>
              </a:spcBef>
              <a:buFont typeface="+mj-lt"/>
              <a:buAutoNum type="arabicPeriod" startAt="3"/>
            </a:pPr>
            <a:r>
              <a:rPr lang="ru-RU" sz="2200" i="1" dirty="0" smtClean="0"/>
              <a:t>Предания </a:t>
            </a:r>
            <a:r>
              <a:rPr lang="ru-RU" sz="2200" i="1" dirty="0"/>
              <a:t>за Хисар </a:t>
            </a:r>
            <a:r>
              <a:rPr lang="ru-RU" sz="2200" i="1" dirty="0" smtClean="0"/>
              <a:t>капия</a:t>
            </a:r>
            <a:endParaRPr lang="ru-RU" sz="2200" dirty="0"/>
          </a:p>
          <a:p>
            <a:pPr marL="800100" lvl="1" indent="-342900">
              <a:buClr>
                <a:schemeClr val="accent2"/>
              </a:buClr>
            </a:pPr>
            <a:r>
              <a:rPr lang="ru-RU" sz="2200" i="1" dirty="0" smtClean="0"/>
              <a:t>Историята и легендата за Хисар капия</a:t>
            </a:r>
            <a:r>
              <a:rPr lang="ru-RU" sz="2200" dirty="0" smtClean="0"/>
              <a:t> </a:t>
            </a:r>
            <a:r>
              <a:rPr lang="ru-RU" sz="1600" dirty="0" smtClean="0"/>
              <a:t>&lt;</a:t>
            </a:r>
            <a:r>
              <a:rPr lang="ru-RU" sz="1600" dirty="0"/>
              <a:t>www.peika.bg/statia/Istoriyata_i_legendata_za_Hisar_kapiya_v_Plovdiv_l.a_i.105444_hisar_kapiya_legendata_plovdiv_v_za.html&gt; </a:t>
            </a:r>
            <a:endParaRPr lang="ru-RU" sz="1600" dirty="0" smtClean="0"/>
          </a:p>
          <a:p>
            <a:pPr marL="800100" lvl="1" indent="-342900">
              <a:buClr>
                <a:schemeClr val="accent2"/>
              </a:buClr>
            </a:pPr>
            <a:r>
              <a:rPr lang="ru-RU" sz="2200" i="1" dirty="0" smtClean="0"/>
              <a:t>Защо </a:t>
            </a:r>
            <a:r>
              <a:rPr lang="ru-RU" sz="2200" i="1" dirty="0"/>
              <a:t>е малко село Хисаря, Пловдивско? </a:t>
            </a:r>
            <a:r>
              <a:rPr lang="ru-RU" sz="2200" dirty="0"/>
              <a:t>(Романска, Огнянова 1963: 184</a:t>
            </a:r>
            <a:r>
              <a:rPr lang="ru-RU" sz="2200" dirty="0" smtClean="0"/>
              <a:t>)</a:t>
            </a:r>
          </a:p>
          <a:p>
            <a:pPr marL="800100" lvl="1" indent="-342900">
              <a:buClr>
                <a:schemeClr val="accent2"/>
              </a:buClr>
            </a:pPr>
            <a:r>
              <a:rPr lang="ru-RU" sz="2200" dirty="0" smtClean="0"/>
              <a:t> </a:t>
            </a:r>
            <a:r>
              <a:rPr lang="ru-RU" sz="2200" i="1" dirty="0" smtClean="0"/>
              <a:t>За </a:t>
            </a:r>
            <a:r>
              <a:rPr lang="ru-RU" sz="2200" i="1" dirty="0"/>
              <a:t>могилата Ярък тепе (Разкопаница) до Пловдив </a:t>
            </a:r>
            <a:r>
              <a:rPr lang="ru-RU" sz="2200" dirty="0"/>
              <a:t>(Цит. </a:t>
            </a:r>
            <a:r>
              <a:rPr lang="ru-RU" sz="2200" dirty="0" err="1"/>
              <a:t>съч</a:t>
            </a:r>
            <a:r>
              <a:rPr lang="ru-RU" sz="2200" dirty="0"/>
              <a:t>.: 209)</a:t>
            </a:r>
          </a:p>
          <a:p>
            <a:pPr marL="457200" indent="-457200">
              <a:lnSpc>
                <a:spcPct val="100000"/>
              </a:lnSpc>
              <a:spcBef>
                <a:spcPts val="1000"/>
              </a:spcBef>
              <a:buFont typeface="+mj-lt"/>
              <a:buAutoNum type="arabicPeriod" startAt="3"/>
            </a:pPr>
            <a:r>
              <a:rPr lang="ru-RU" sz="2200" i="1" dirty="0" smtClean="0"/>
              <a:t>Легенда за светите 38 пловдивски мъченици</a:t>
            </a:r>
            <a:r>
              <a:rPr lang="ru-RU" sz="2200" dirty="0" smtClean="0"/>
              <a:t> </a:t>
            </a:r>
            <a:r>
              <a:rPr lang="bg-BG" sz="2200" dirty="0" smtClean="0"/>
              <a:t>(</a:t>
            </a:r>
            <a:r>
              <a:rPr lang="bg-BG" sz="2200" dirty="0" err="1" smtClean="0"/>
              <a:t>Алваджиев</a:t>
            </a:r>
            <a:r>
              <a:rPr lang="bg-BG" sz="2200" dirty="0" smtClean="0"/>
              <a:t> </a:t>
            </a:r>
            <a:r>
              <a:rPr lang="bg-BG" sz="2200" dirty="0"/>
              <a:t>2020: 106–107</a:t>
            </a:r>
            <a:r>
              <a:rPr lang="bg-BG" sz="2200" dirty="0" smtClean="0"/>
              <a:t>)</a:t>
            </a:r>
          </a:p>
          <a:p>
            <a:pPr marL="457200" indent="-457200">
              <a:lnSpc>
                <a:spcPct val="100000"/>
              </a:lnSpc>
              <a:spcBef>
                <a:spcPts val="1000"/>
              </a:spcBef>
              <a:buFont typeface="+mj-lt"/>
              <a:buAutoNum type="arabicPeriod" startAt="3"/>
            </a:pPr>
            <a:r>
              <a:rPr lang="bg-BG" sz="2200" i="1" dirty="0"/>
              <a:t>Предание за превземането на Пловдив от султан Мурад</a:t>
            </a:r>
            <a:r>
              <a:rPr lang="bg-BG" sz="2200" dirty="0"/>
              <a:t> (Каравелов 1930: 88–89)</a:t>
            </a:r>
            <a:endParaRPr lang="ru-RU" sz="2200" dirty="0" smtClean="0"/>
          </a:p>
          <a:p>
            <a:pPr marL="457200" indent="-457200">
              <a:lnSpc>
                <a:spcPct val="100000"/>
              </a:lnSpc>
              <a:spcBef>
                <a:spcPts val="1000"/>
              </a:spcBef>
              <a:buFont typeface="+mj-lt"/>
              <a:buAutoNum type="arabicPeriod" startAt="3"/>
            </a:pPr>
            <a:r>
              <a:rPr lang="ru-RU" sz="2200" i="1" dirty="0" smtClean="0"/>
              <a:t>Легенда за реките Марица, Арда и Тунджа </a:t>
            </a:r>
            <a:r>
              <a:rPr lang="ru-RU" sz="2200" dirty="0" smtClean="0"/>
              <a:t>(Баева, Тончева 2022: 66–67)</a:t>
            </a:r>
          </a:p>
        </p:txBody>
      </p:sp>
    </p:spTree>
    <p:extLst>
      <p:ext uri="{BB962C8B-B14F-4D97-AF65-F5344CB8AC3E}">
        <p14:creationId xmlns:p14="http://schemas.microsoft.com/office/powerpoint/2010/main" val="37435531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10.xml><?xml version="1.0" encoding="utf-8"?>
<a:theme xmlns:a="http://schemas.openxmlformats.org/drawingml/2006/main" name="13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3.xml><?xml version="1.0" encoding="utf-8"?>
<a:theme xmlns:a="http://schemas.openxmlformats.org/drawingml/2006/main" name="1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4.xml><?xml version="1.0" encoding="utf-8"?>
<a:theme xmlns:a="http://schemas.openxmlformats.org/drawingml/2006/main" name="2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5.xml><?xml version="1.0" encoding="utf-8"?>
<a:theme xmlns:a="http://schemas.openxmlformats.org/drawingml/2006/main" name="3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6.xml><?xml version="1.0" encoding="utf-8"?>
<a:theme xmlns:a="http://schemas.openxmlformats.org/drawingml/2006/main" name="5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7.xml><?xml version="1.0" encoding="utf-8"?>
<a:theme xmlns:a="http://schemas.openxmlformats.org/drawingml/2006/main" name="6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8.xml><?xml version="1.0" encoding="utf-8"?>
<a:theme xmlns:a="http://schemas.openxmlformats.org/drawingml/2006/main" name="7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ppt/theme/theme9.xml><?xml version="1.0" encoding="utf-8"?>
<a:theme xmlns:a="http://schemas.openxmlformats.org/drawingml/2006/main" name="11_Office Theme">
  <a:themeElements>
    <a:clrScheme name="Custom 10">
      <a:dk1>
        <a:srgbClr val="000000"/>
      </a:dk1>
      <a:lt1>
        <a:srgbClr val="FFFFFF"/>
      </a:lt1>
      <a:dk2>
        <a:srgbClr val="3B4546"/>
      </a:dk2>
      <a:lt2>
        <a:srgbClr val="E7E6E6"/>
      </a:lt2>
      <a:accent1>
        <a:srgbClr val="753F2C"/>
      </a:accent1>
      <a:accent2>
        <a:srgbClr val="637376"/>
      </a:accent2>
      <a:accent3>
        <a:srgbClr val="BE937E"/>
      </a:accent3>
      <a:accent4>
        <a:srgbClr val="576853"/>
      </a:accent4>
      <a:accent5>
        <a:srgbClr val="EDE9E6"/>
      </a:accent5>
      <a:accent6>
        <a:srgbClr val="D0CDC5"/>
      </a:accent6>
      <a:hlink>
        <a:srgbClr val="4F4F4F"/>
      </a:hlink>
      <a:folHlink>
        <a:srgbClr val="BE937E"/>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_Status_Report_Win32_jx_v12" id="{5D6FBA16-B4D1-4307-B1D7-61285FA0D9C0}" vid="{1DA9E459-46CB-4408-AA4C-63950E2E5489}"/>
    </a:ext>
  </a:extLst>
</a:theme>
</file>

<file path=docProps/app.xml><?xml version="1.0" encoding="utf-8"?>
<Properties xmlns="http://schemas.openxmlformats.org/officeDocument/2006/extended-properties" xmlns:vt="http://schemas.openxmlformats.org/officeDocument/2006/docPropsVTypes">
  <Template>TM03090434[[fn=Wood Type]]</Template>
  <TotalTime>3429</TotalTime>
  <Words>5414</Words>
  <Application>Microsoft Office PowerPoint</Application>
  <PresentationFormat>Widescreen</PresentationFormat>
  <Paragraphs>406</Paragraphs>
  <Slides>48</Slides>
  <Notes>7</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48</vt:i4>
      </vt:variant>
    </vt:vector>
  </HeadingPairs>
  <TitlesOfParts>
    <vt:vector size="65" baseType="lpstr">
      <vt:lpstr>Arial</vt:lpstr>
      <vt:lpstr>Calibri</vt:lpstr>
      <vt:lpstr>Cambria</vt:lpstr>
      <vt:lpstr>Rockwell</vt:lpstr>
      <vt:lpstr>Rockwell Condensed</vt:lpstr>
      <vt:lpstr>Times New Roman</vt:lpstr>
      <vt:lpstr>Wingdings</vt:lpstr>
      <vt:lpstr>Wood Type</vt:lpstr>
      <vt:lpstr>Office Theme</vt:lpstr>
      <vt:lpstr>1_Office Theme</vt:lpstr>
      <vt:lpstr>2_Office Theme</vt:lpstr>
      <vt:lpstr>3_Office Theme</vt:lpstr>
      <vt:lpstr>5_Office Theme</vt:lpstr>
      <vt:lpstr>6_Office Theme</vt:lpstr>
      <vt:lpstr>7_Office Theme</vt:lpstr>
      <vt:lpstr>11_Office Theme</vt:lpstr>
      <vt:lpstr>13_Office Theme</vt:lpstr>
      <vt:lpstr>„ОТ ДВЕТЕ СТРАНИ НА БАЛКАНА“ –  ИСТОРИЧЕСКИ, ФОЛКЛОРНИ И ЛИТЕРАТУРНИ РАКУРСИ</vt:lpstr>
      <vt:lpstr>Константин иречек (1854 – 1918)</vt:lpstr>
      <vt:lpstr>PowerPoint Presentation</vt:lpstr>
      <vt:lpstr>Историята на Пловдив  в огледалото на легендите и преданията</vt:lpstr>
      <vt:lpstr>Пловдив</vt:lpstr>
      <vt:lpstr>Никола алваджиев (1900 – 1974)</vt:lpstr>
      <vt:lpstr>Терминологични и методологични уточнения</vt:lpstr>
      <vt:lpstr>Избрани предания и легенди за Пловдив</vt:lpstr>
      <vt:lpstr>Избрани предания и легенди за Пловдив</vt:lpstr>
      <vt:lpstr>Функции на преданията и легендите</vt:lpstr>
      <vt:lpstr>Цитирана литература</vt:lpstr>
      <vt:lpstr>ГАБРОВЦИ  В НАРОДНАТА СЛОВЕСНОСТ</vt:lpstr>
      <vt:lpstr>Габрово и неговата история</vt:lpstr>
      <vt:lpstr>Априлската гимназия</vt:lpstr>
      <vt:lpstr>Известни габровци</vt:lpstr>
      <vt:lpstr>PowerPoint Presentation</vt:lpstr>
      <vt:lpstr>Габровци и габровският хумор</vt:lpstr>
      <vt:lpstr>Музей „Дом на хумора и сатирата˝</vt:lpstr>
      <vt:lpstr>Пресметливост и хитрост</vt:lpstr>
      <vt:lpstr>Габровци и шотландци</vt:lpstr>
      <vt:lpstr>Виц – анекдот – хумористична приказка</vt:lpstr>
      <vt:lpstr>Присмехулки</vt:lpstr>
      <vt:lpstr>Източници</vt:lpstr>
      <vt:lpstr>Цитирана литература</vt:lpstr>
      <vt:lpstr>БОГОМИЛСТВОТО ПРЕЗ ПРИЗМАТА НА ЕМИЛИЯН СТАНЕВ</vt:lpstr>
      <vt:lpstr>Основни акценти</vt:lpstr>
      <vt:lpstr>Историческо Значение на Велико търново </vt:lpstr>
      <vt:lpstr>2. </vt:lpstr>
      <vt:lpstr>Богомилско движение </vt:lpstr>
      <vt:lpstr>Богомилството в творчеството на Емилиян Станев  </vt:lpstr>
      <vt:lpstr>Богомилството в творчеството на Емилиян Станев  </vt:lpstr>
      <vt:lpstr>Богомилството в творчеството на Емилиян Станев  </vt:lpstr>
      <vt:lpstr>Килифарево като център на исихазма   </vt:lpstr>
      <vt:lpstr>Заключение</vt:lpstr>
      <vt:lpstr>Философско-Исторически романи   </vt:lpstr>
      <vt:lpstr>Философско-Исторически романи   </vt:lpstr>
      <vt:lpstr>ОБРАЗЪТ НА НЕСРЕТНИКА  В ИДИЛИИТЕ  НА ПЕТКО Ю. ТОДОРОВ</vt:lpstr>
      <vt:lpstr>Петко Ю. Тодоров (1879–1916)</vt:lpstr>
      <vt:lpstr>КРЪГЪТ „МИСЪЛ“</vt:lpstr>
      <vt:lpstr>PowerPoint Presentation</vt:lpstr>
      <vt:lpstr>Чешки преводи на идилиите на П. Ю. Тодоров</vt:lpstr>
      <vt:lpstr>нехранимайка</vt:lpstr>
      <vt:lpstr>Гусларева майка</vt:lpstr>
      <vt:lpstr>несретник</vt:lpstr>
      <vt:lpstr>Над черкова</vt:lpstr>
      <vt:lpstr>заключение</vt:lpstr>
      <vt:lpstr>Цитирана литература</vt:lpstr>
      <vt:lpstr>БлагодарЯ за вниманието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Легендарният наратив –  отглас от миналото и литературни рефлексии</dc:title>
  <dc:creator>Ginka</dc:creator>
  <cp:lastModifiedBy>Ginka</cp:lastModifiedBy>
  <cp:revision>144</cp:revision>
  <dcterms:created xsi:type="dcterms:W3CDTF">2023-11-24T22:26:43Z</dcterms:created>
  <dcterms:modified xsi:type="dcterms:W3CDTF">2024-10-10T12:24:14Z</dcterms:modified>
</cp:coreProperties>
</file>