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77" r:id="rId5"/>
    <p:sldId id="278" r:id="rId6"/>
    <p:sldId id="276" r:id="rId7"/>
    <p:sldId id="261" r:id="rId8"/>
    <p:sldId id="262" r:id="rId9"/>
    <p:sldId id="260" r:id="rId10"/>
    <p:sldId id="263" r:id="rId11"/>
    <p:sldId id="264" r:id="rId12"/>
    <p:sldId id="266" r:id="rId13"/>
    <p:sldId id="265" r:id="rId14"/>
    <p:sldId id="269" r:id="rId15"/>
    <p:sldId id="267" r:id="rId16"/>
    <p:sldId id="268" r:id="rId17"/>
    <p:sldId id="271" r:id="rId18"/>
    <p:sldId id="272" r:id="rId19"/>
    <p:sldId id="279" r:id="rId20"/>
    <p:sldId id="270" r:id="rId21"/>
    <p:sldId id="273" r:id="rId22"/>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838" autoAdjust="0"/>
    <p:restoredTop sz="94660"/>
  </p:normalViewPr>
  <p:slideViewPr>
    <p:cSldViewPr snapToGrid="0">
      <p:cViewPr varScale="1">
        <p:scale>
          <a:sx n="65" d="100"/>
          <a:sy n="65" d="100"/>
        </p:scale>
        <p:origin x="844"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9BA27D5F-7099-CEDD-686F-622AEC402A83}"/>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xmlns="" id="{35CB00E9-EB99-CCC1-53F2-3C519170457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xmlns="" id="{2737DDD1-B74A-73F4-9DBE-F56FD80CA149}"/>
              </a:ext>
            </a:extLst>
          </p:cNvPr>
          <p:cNvSpPr>
            <a:spLocks noGrp="1"/>
          </p:cNvSpPr>
          <p:nvPr>
            <p:ph type="dt" sz="half" idx="10"/>
          </p:nvPr>
        </p:nvSpPr>
        <p:spPr/>
        <p:txBody>
          <a:bodyPr/>
          <a:lstStyle/>
          <a:p>
            <a:fld id="{170F6C0B-2B17-4D6A-8085-7610F32879DD}" type="datetimeFigureOut">
              <a:rPr lang="it-IT" smtClean="0"/>
              <a:t>16/06/2024</a:t>
            </a:fld>
            <a:endParaRPr lang="it-IT"/>
          </a:p>
        </p:txBody>
      </p:sp>
      <p:sp>
        <p:nvSpPr>
          <p:cNvPr id="5" name="Segnaposto piè di pagina 4">
            <a:extLst>
              <a:ext uri="{FF2B5EF4-FFF2-40B4-BE49-F238E27FC236}">
                <a16:creationId xmlns:a16="http://schemas.microsoft.com/office/drawing/2014/main" xmlns="" id="{16CDFD61-E3C6-35DF-DECB-F751EEA8183A}"/>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xmlns="" id="{1268A40D-E2D5-EA14-D78E-798C5437F67F}"/>
              </a:ext>
            </a:extLst>
          </p:cNvPr>
          <p:cNvSpPr>
            <a:spLocks noGrp="1"/>
          </p:cNvSpPr>
          <p:nvPr>
            <p:ph type="sldNum" sz="quarter" idx="12"/>
          </p:nvPr>
        </p:nvSpPr>
        <p:spPr/>
        <p:txBody>
          <a:bodyPr/>
          <a:lstStyle/>
          <a:p>
            <a:fld id="{CC2C20C3-EB6A-4A80-BAEB-4BCCD4CDB402}" type="slidenum">
              <a:rPr lang="it-IT" smtClean="0"/>
              <a:t>‹#›</a:t>
            </a:fld>
            <a:endParaRPr lang="it-IT"/>
          </a:p>
        </p:txBody>
      </p:sp>
    </p:spTree>
    <p:extLst>
      <p:ext uri="{BB962C8B-B14F-4D97-AF65-F5344CB8AC3E}">
        <p14:creationId xmlns:p14="http://schemas.microsoft.com/office/powerpoint/2010/main" val="20756348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2C8141BD-E0D8-E026-DB3F-76A30AA48882}"/>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xmlns="" id="{EAEF9E7B-418F-3F46-23D4-C13B5D6FC4D0}"/>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xmlns="" id="{1098C49A-C5EB-E940-48EF-2CF70B99A0D3}"/>
              </a:ext>
            </a:extLst>
          </p:cNvPr>
          <p:cNvSpPr>
            <a:spLocks noGrp="1"/>
          </p:cNvSpPr>
          <p:nvPr>
            <p:ph type="dt" sz="half" idx="10"/>
          </p:nvPr>
        </p:nvSpPr>
        <p:spPr/>
        <p:txBody>
          <a:bodyPr/>
          <a:lstStyle/>
          <a:p>
            <a:fld id="{170F6C0B-2B17-4D6A-8085-7610F32879DD}" type="datetimeFigureOut">
              <a:rPr lang="it-IT" smtClean="0"/>
              <a:t>16/06/2024</a:t>
            </a:fld>
            <a:endParaRPr lang="it-IT"/>
          </a:p>
        </p:txBody>
      </p:sp>
      <p:sp>
        <p:nvSpPr>
          <p:cNvPr id="5" name="Segnaposto piè di pagina 4">
            <a:extLst>
              <a:ext uri="{FF2B5EF4-FFF2-40B4-BE49-F238E27FC236}">
                <a16:creationId xmlns:a16="http://schemas.microsoft.com/office/drawing/2014/main" xmlns="" id="{B0078A5E-866D-DC28-A95A-EAF362822CE2}"/>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xmlns="" id="{4FBFCC88-5C33-D665-6AA4-125B649D79FA}"/>
              </a:ext>
            </a:extLst>
          </p:cNvPr>
          <p:cNvSpPr>
            <a:spLocks noGrp="1"/>
          </p:cNvSpPr>
          <p:nvPr>
            <p:ph type="sldNum" sz="quarter" idx="12"/>
          </p:nvPr>
        </p:nvSpPr>
        <p:spPr/>
        <p:txBody>
          <a:bodyPr/>
          <a:lstStyle/>
          <a:p>
            <a:fld id="{CC2C20C3-EB6A-4A80-BAEB-4BCCD4CDB402}" type="slidenum">
              <a:rPr lang="it-IT" smtClean="0"/>
              <a:t>‹#›</a:t>
            </a:fld>
            <a:endParaRPr lang="it-IT"/>
          </a:p>
        </p:txBody>
      </p:sp>
    </p:spTree>
    <p:extLst>
      <p:ext uri="{BB962C8B-B14F-4D97-AF65-F5344CB8AC3E}">
        <p14:creationId xmlns:p14="http://schemas.microsoft.com/office/powerpoint/2010/main" val="6764571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xmlns="" id="{7006C299-8C1E-8A7A-637B-5FDEF847A530}"/>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xmlns="" id="{64D8C6A7-98B7-1F5B-466F-0FB7D66FBFFD}"/>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xmlns="" id="{851CBA73-8F5D-5ADD-15F4-E977C559B6AB}"/>
              </a:ext>
            </a:extLst>
          </p:cNvPr>
          <p:cNvSpPr>
            <a:spLocks noGrp="1"/>
          </p:cNvSpPr>
          <p:nvPr>
            <p:ph type="dt" sz="half" idx="10"/>
          </p:nvPr>
        </p:nvSpPr>
        <p:spPr/>
        <p:txBody>
          <a:bodyPr/>
          <a:lstStyle/>
          <a:p>
            <a:fld id="{170F6C0B-2B17-4D6A-8085-7610F32879DD}" type="datetimeFigureOut">
              <a:rPr lang="it-IT" smtClean="0"/>
              <a:t>16/06/2024</a:t>
            </a:fld>
            <a:endParaRPr lang="it-IT"/>
          </a:p>
        </p:txBody>
      </p:sp>
      <p:sp>
        <p:nvSpPr>
          <p:cNvPr id="5" name="Segnaposto piè di pagina 4">
            <a:extLst>
              <a:ext uri="{FF2B5EF4-FFF2-40B4-BE49-F238E27FC236}">
                <a16:creationId xmlns:a16="http://schemas.microsoft.com/office/drawing/2014/main" xmlns="" id="{DCC861D2-35CF-EA00-E971-91A6CCFCB838}"/>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xmlns="" id="{FCA40C23-E8EA-6F8D-CC4D-4F245705B946}"/>
              </a:ext>
            </a:extLst>
          </p:cNvPr>
          <p:cNvSpPr>
            <a:spLocks noGrp="1"/>
          </p:cNvSpPr>
          <p:nvPr>
            <p:ph type="sldNum" sz="quarter" idx="12"/>
          </p:nvPr>
        </p:nvSpPr>
        <p:spPr/>
        <p:txBody>
          <a:bodyPr/>
          <a:lstStyle/>
          <a:p>
            <a:fld id="{CC2C20C3-EB6A-4A80-BAEB-4BCCD4CDB402}" type="slidenum">
              <a:rPr lang="it-IT" smtClean="0"/>
              <a:t>‹#›</a:t>
            </a:fld>
            <a:endParaRPr lang="it-IT"/>
          </a:p>
        </p:txBody>
      </p:sp>
    </p:spTree>
    <p:extLst>
      <p:ext uri="{BB962C8B-B14F-4D97-AF65-F5344CB8AC3E}">
        <p14:creationId xmlns:p14="http://schemas.microsoft.com/office/powerpoint/2010/main" val="599763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0041FA4E-6496-07BD-E3B0-F21A7658481E}"/>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xmlns="" id="{DF52601D-AE90-4C58-5D73-8D3B50891E29}"/>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xmlns="" id="{841FE508-68EA-3378-BA3A-A4A185097B31}"/>
              </a:ext>
            </a:extLst>
          </p:cNvPr>
          <p:cNvSpPr>
            <a:spLocks noGrp="1"/>
          </p:cNvSpPr>
          <p:nvPr>
            <p:ph type="dt" sz="half" idx="10"/>
          </p:nvPr>
        </p:nvSpPr>
        <p:spPr/>
        <p:txBody>
          <a:bodyPr/>
          <a:lstStyle/>
          <a:p>
            <a:fld id="{170F6C0B-2B17-4D6A-8085-7610F32879DD}" type="datetimeFigureOut">
              <a:rPr lang="it-IT" smtClean="0"/>
              <a:t>16/06/2024</a:t>
            </a:fld>
            <a:endParaRPr lang="it-IT"/>
          </a:p>
        </p:txBody>
      </p:sp>
      <p:sp>
        <p:nvSpPr>
          <p:cNvPr id="5" name="Segnaposto piè di pagina 4">
            <a:extLst>
              <a:ext uri="{FF2B5EF4-FFF2-40B4-BE49-F238E27FC236}">
                <a16:creationId xmlns:a16="http://schemas.microsoft.com/office/drawing/2014/main" xmlns="" id="{60B73D37-2248-BA3E-5D39-F7438628C5A5}"/>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xmlns="" id="{C3D572FD-367A-56A2-8B4A-F5B650878C13}"/>
              </a:ext>
            </a:extLst>
          </p:cNvPr>
          <p:cNvSpPr>
            <a:spLocks noGrp="1"/>
          </p:cNvSpPr>
          <p:nvPr>
            <p:ph type="sldNum" sz="quarter" idx="12"/>
          </p:nvPr>
        </p:nvSpPr>
        <p:spPr/>
        <p:txBody>
          <a:bodyPr/>
          <a:lstStyle/>
          <a:p>
            <a:fld id="{CC2C20C3-EB6A-4A80-BAEB-4BCCD4CDB402}" type="slidenum">
              <a:rPr lang="it-IT" smtClean="0"/>
              <a:t>‹#›</a:t>
            </a:fld>
            <a:endParaRPr lang="it-IT"/>
          </a:p>
        </p:txBody>
      </p:sp>
    </p:spTree>
    <p:extLst>
      <p:ext uri="{BB962C8B-B14F-4D97-AF65-F5344CB8AC3E}">
        <p14:creationId xmlns:p14="http://schemas.microsoft.com/office/powerpoint/2010/main" val="6494123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5E91E158-2A04-91C5-1055-F148B63DF8F7}"/>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xmlns="" id="{DB808678-BFC3-9301-41E7-1857F2FD548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xmlns="" id="{A6401E7E-DF03-9C1E-BB94-B10AFA6859AA}"/>
              </a:ext>
            </a:extLst>
          </p:cNvPr>
          <p:cNvSpPr>
            <a:spLocks noGrp="1"/>
          </p:cNvSpPr>
          <p:nvPr>
            <p:ph type="dt" sz="half" idx="10"/>
          </p:nvPr>
        </p:nvSpPr>
        <p:spPr/>
        <p:txBody>
          <a:bodyPr/>
          <a:lstStyle/>
          <a:p>
            <a:fld id="{170F6C0B-2B17-4D6A-8085-7610F32879DD}" type="datetimeFigureOut">
              <a:rPr lang="it-IT" smtClean="0"/>
              <a:t>16/06/2024</a:t>
            </a:fld>
            <a:endParaRPr lang="it-IT"/>
          </a:p>
        </p:txBody>
      </p:sp>
      <p:sp>
        <p:nvSpPr>
          <p:cNvPr id="5" name="Segnaposto piè di pagina 4">
            <a:extLst>
              <a:ext uri="{FF2B5EF4-FFF2-40B4-BE49-F238E27FC236}">
                <a16:creationId xmlns:a16="http://schemas.microsoft.com/office/drawing/2014/main" xmlns="" id="{59CAAAA7-9DC2-32E0-7D18-57AC3D640196}"/>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xmlns="" id="{FE733554-55D9-B4C2-1F02-4D8522B9C8F3}"/>
              </a:ext>
            </a:extLst>
          </p:cNvPr>
          <p:cNvSpPr>
            <a:spLocks noGrp="1"/>
          </p:cNvSpPr>
          <p:nvPr>
            <p:ph type="sldNum" sz="quarter" idx="12"/>
          </p:nvPr>
        </p:nvSpPr>
        <p:spPr/>
        <p:txBody>
          <a:bodyPr/>
          <a:lstStyle/>
          <a:p>
            <a:fld id="{CC2C20C3-EB6A-4A80-BAEB-4BCCD4CDB402}" type="slidenum">
              <a:rPr lang="it-IT" smtClean="0"/>
              <a:t>‹#›</a:t>
            </a:fld>
            <a:endParaRPr lang="it-IT"/>
          </a:p>
        </p:txBody>
      </p:sp>
    </p:spTree>
    <p:extLst>
      <p:ext uri="{BB962C8B-B14F-4D97-AF65-F5344CB8AC3E}">
        <p14:creationId xmlns:p14="http://schemas.microsoft.com/office/powerpoint/2010/main" val="3250842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8FA2498E-DADC-4B6E-199F-A2E45AE70D55}"/>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xmlns="" id="{F3E48916-10A4-85DE-3B41-1134E0430932}"/>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xmlns="" id="{02247D4A-1994-5B34-1F11-76075502843E}"/>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xmlns="" id="{690804CF-8A7C-81C6-08A7-B22C7B33E20E}"/>
              </a:ext>
            </a:extLst>
          </p:cNvPr>
          <p:cNvSpPr>
            <a:spLocks noGrp="1"/>
          </p:cNvSpPr>
          <p:nvPr>
            <p:ph type="dt" sz="half" idx="10"/>
          </p:nvPr>
        </p:nvSpPr>
        <p:spPr/>
        <p:txBody>
          <a:bodyPr/>
          <a:lstStyle/>
          <a:p>
            <a:fld id="{170F6C0B-2B17-4D6A-8085-7610F32879DD}" type="datetimeFigureOut">
              <a:rPr lang="it-IT" smtClean="0"/>
              <a:t>16/06/2024</a:t>
            </a:fld>
            <a:endParaRPr lang="it-IT"/>
          </a:p>
        </p:txBody>
      </p:sp>
      <p:sp>
        <p:nvSpPr>
          <p:cNvPr id="6" name="Segnaposto piè di pagina 5">
            <a:extLst>
              <a:ext uri="{FF2B5EF4-FFF2-40B4-BE49-F238E27FC236}">
                <a16:creationId xmlns:a16="http://schemas.microsoft.com/office/drawing/2014/main" xmlns="" id="{83B0A7E9-2A9B-D44F-2DF6-6C485BC0E010}"/>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xmlns="" id="{242020F5-3B30-8FE6-BF0F-9B08BB298E82}"/>
              </a:ext>
            </a:extLst>
          </p:cNvPr>
          <p:cNvSpPr>
            <a:spLocks noGrp="1"/>
          </p:cNvSpPr>
          <p:nvPr>
            <p:ph type="sldNum" sz="quarter" idx="12"/>
          </p:nvPr>
        </p:nvSpPr>
        <p:spPr/>
        <p:txBody>
          <a:bodyPr/>
          <a:lstStyle/>
          <a:p>
            <a:fld id="{CC2C20C3-EB6A-4A80-BAEB-4BCCD4CDB402}" type="slidenum">
              <a:rPr lang="it-IT" smtClean="0"/>
              <a:t>‹#›</a:t>
            </a:fld>
            <a:endParaRPr lang="it-IT"/>
          </a:p>
        </p:txBody>
      </p:sp>
    </p:spTree>
    <p:extLst>
      <p:ext uri="{BB962C8B-B14F-4D97-AF65-F5344CB8AC3E}">
        <p14:creationId xmlns:p14="http://schemas.microsoft.com/office/powerpoint/2010/main" val="19040492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642D9B44-0321-F762-6F6C-456AF9C6F29E}"/>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xmlns="" id="{2A4D7189-171E-AFA4-E7DA-C8EA3F33EFF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xmlns="" id="{581381C5-240A-A6D2-B43A-22FEEC2941FB}"/>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xmlns="" id="{D32506EF-4329-817E-4E7E-B0B958FCE8E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xmlns="" id="{56F92783-39A8-B1F7-4567-D30CD2CA0C32}"/>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xmlns="" id="{E07C058B-9A11-5162-2A6C-53CCBD8F2705}"/>
              </a:ext>
            </a:extLst>
          </p:cNvPr>
          <p:cNvSpPr>
            <a:spLocks noGrp="1"/>
          </p:cNvSpPr>
          <p:nvPr>
            <p:ph type="dt" sz="half" idx="10"/>
          </p:nvPr>
        </p:nvSpPr>
        <p:spPr/>
        <p:txBody>
          <a:bodyPr/>
          <a:lstStyle/>
          <a:p>
            <a:fld id="{170F6C0B-2B17-4D6A-8085-7610F32879DD}" type="datetimeFigureOut">
              <a:rPr lang="it-IT" smtClean="0"/>
              <a:t>16/06/2024</a:t>
            </a:fld>
            <a:endParaRPr lang="it-IT"/>
          </a:p>
        </p:txBody>
      </p:sp>
      <p:sp>
        <p:nvSpPr>
          <p:cNvPr id="8" name="Segnaposto piè di pagina 7">
            <a:extLst>
              <a:ext uri="{FF2B5EF4-FFF2-40B4-BE49-F238E27FC236}">
                <a16:creationId xmlns:a16="http://schemas.microsoft.com/office/drawing/2014/main" xmlns="" id="{425C53BF-ACDC-A47B-5082-41ABAFFF82C3}"/>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xmlns="" id="{8F241654-2122-92A8-26F3-D7A47CF27262}"/>
              </a:ext>
            </a:extLst>
          </p:cNvPr>
          <p:cNvSpPr>
            <a:spLocks noGrp="1"/>
          </p:cNvSpPr>
          <p:nvPr>
            <p:ph type="sldNum" sz="quarter" idx="12"/>
          </p:nvPr>
        </p:nvSpPr>
        <p:spPr/>
        <p:txBody>
          <a:bodyPr/>
          <a:lstStyle/>
          <a:p>
            <a:fld id="{CC2C20C3-EB6A-4A80-BAEB-4BCCD4CDB402}" type="slidenum">
              <a:rPr lang="it-IT" smtClean="0"/>
              <a:t>‹#›</a:t>
            </a:fld>
            <a:endParaRPr lang="it-IT"/>
          </a:p>
        </p:txBody>
      </p:sp>
    </p:spTree>
    <p:extLst>
      <p:ext uri="{BB962C8B-B14F-4D97-AF65-F5344CB8AC3E}">
        <p14:creationId xmlns:p14="http://schemas.microsoft.com/office/powerpoint/2010/main" val="33168622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D4DDD252-7506-8423-AE54-C97C7A7CC22E}"/>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xmlns="" id="{E36F24D5-8496-6CDE-89C9-318C7FD98DD1}"/>
              </a:ext>
            </a:extLst>
          </p:cNvPr>
          <p:cNvSpPr>
            <a:spLocks noGrp="1"/>
          </p:cNvSpPr>
          <p:nvPr>
            <p:ph type="dt" sz="half" idx="10"/>
          </p:nvPr>
        </p:nvSpPr>
        <p:spPr/>
        <p:txBody>
          <a:bodyPr/>
          <a:lstStyle/>
          <a:p>
            <a:fld id="{170F6C0B-2B17-4D6A-8085-7610F32879DD}" type="datetimeFigureOut">
              <a:rPr lang="it-IT" smtClean="0"/>
              <a:t>16/06/2024</a:t>
            </a:fld>
            <a:endParaRPr lang="it-IT"/>
          </a:p>
        </p:txBody>
      </p:sp>
      <p:sp>
        <p:nvSpPr>
          <p:cNvPr id="4" name="Segnaposto piè di pagina 3">
            <a:extLst>
              <a:ext uri="{FF2B5EF4-FFF2-40B4-BE49-F238E27FC236}">
                <a16:creationId xmlns:a16="http://schemas.microsoft.com/office/drawing/2014/main" xmlns="" id="{30E47436-313C-D3C3-065F-A9AE50DB0E17}"/>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xmlns="" id="{9498DB9B-779C-5148-2153-4CC35ABA1C19}"/>
              </a:ext>
            </a:extLst>
          </p:cNvPr>
          <p:cNvSpPr>
            <a:spLocks noGrp="1"/>
          </p:cNvSpPr>
          <p:nvPr>
            <p:ph type="sldNum" sz="quarter" idx="12"/>
          </p:nvPr>
        </p:nvSpPr>
        <p:spPr/>
        <p:txBody>
          <a:bodyPr/>
          <a:lstStyle/>
          <a:p>
            <a:fld id="{CC2C20C3-EB6A-4A80-BAEB-4BCCD4CDB402}" type="slidenum">
              <a:rPr lang="it-IT" smtClean="0"/>
              <a:t>‹#›</a:t>
            </a:fld>
            <a:endParaRPr lang="it-IT"/>
          </a:p>
        </p:txBody>
      </p:sp>
    </p:spTree>
    <p:extLst>
      <p:ext uri="{BB962C8B-B14F-4D97-AF65-F5344CB8AC3E}">
        <p14:creationId xmlns:p14="http://schemas.microsoft.com/office/powerpoint/2010/main" val="38248556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xmlns="" id="{BA4CDB40-90EE-221F-45C1-7F9ECA2FC30B}"/>
              </a:ext>
            </a:extLst>
          </p:cNvPr>
          <p:cNvSpPr>
            <a:spLocks noGrp="1"/>
          </p:cNvSpPr>
          <p:nvPr>
            <p:ph type="dt" sz="half" idx="10"/>
          </p:nvPr>
        </p:nvSpPr>
        <p:spPr/>
        <p:txBody>
          <a:bodyPr/>
          <a:lstStyle/>
          <a:p>
            <a:fld id="{170F6C0B-2B17-4D6A-8085-7610F32879DD}" type="datetimeFigureOut">
              <a:rPr lang="it-IT" smtClean="0"/>
              <a:t>16/06/2024</a:t>
            </a:fld>
            <a:endParaRPr lang="it-IT"/>
          </a:p>
        </p:txBody>
      </p:sp>
      <p:sp>
        <p:nvSpPr>
          <p:cNvPr id="3" name="Segnaposto piè di pagina 2">
            <a:extLst>
              <a:ext uri="{FF2B5EF4-FFF2-40B4-BE49-F238E27FC236}">
                <a16:creationId xmlns:a16="http://schemas.microsoft.com/office/drawing/2014/main" xmlns="" id="{38ECEDB8-E52D-C0C7-F40D-1F0CC202BF3C}"/>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xmlns="" id="{F0A377D7-8E6E-A971-4100-6798DB58F4D6}"/>
              </a:ext>
            </a:extLst>
          </p:cNvPr>
          <p:cNvSpPr>
            <a:spLocks noGrp="1"/>
          </p:cNvSpPr>
          <p:nvPr>
            <p:ph type="sldNum" sz="quarter" idx="12"/>
          </p:nvPr>
        </p:nvSpPr>
        <p:spPr/>
        <p:txBody>
          <a:bodyPr/>
          <a:lstStyle/>
          <a:p>
            <a:fld id="{CC2C20C3-EB6A-4A80-BAEB-4BCCD4CDB402}" type="slidenum">
              <a:rPr lang="it-IT" smtClean="0"/>
              <a:t>‹#›</a:t>
            </a:fld>
            <a:endParaRPr lang="it-IT"/>
          </a:p>
        </p:txBody>
      </p:sp>
    </p:spTree>
    <p:extLst>
      <p:ext uri="{BB962C8B-B14F-4D97-AF65-F5344CB8AC3E}">
        <p14:creationId xmlns:p14="http://schemas.microsoft.com/office/powerpoint/2010/main" val="29039660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48311130-AE61-6BF2-AAD6-296F61028010}"/>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xmlns="" id="{D8D5899A-BE0F-0692-677C-2032D4E725E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xmlns="" id="{62AD6936-2019-AA11-4A8E-1D204C20505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xmlns="" id="{BE5C0FE9-8FBE-B391-35C8-26E17D71DD77}"/>
              </a:ext>
            </a:extLst>
          </p:cNvPr>
          <p:cNvSpPr>
            <a:spLocks noGrp="1"/>
          </p:cNvSpPr>
          <p:nvPr>
            <p:ph type="dt" sz="half" idx="10"/>
          </p:nvPr>
        </p:nvSpPr>
        <p:spPr/>
        <p:txBody>
          <a:bodyPr/>
          <a:lstStyle/>
          <a:p>
            <a:fld id="{170F6C0B-2B17-4D6A-8085-7610F32879DD}" type="datetimeFigureOut">
              <a:rPr lang="it-IT" smtClean="0"/>
              <a:t>16/06/2024</a:t>
            </a:fld>
            <a:endParaRPr lang="it-IT"/>
          </a:p>
        </p:txBody>
      </p:sp>
      <p:sp>
        <p:nvSpPr>
          <p:cNvPr id="6" name="Segnaposto piè di pagina 5">
            <a:extLst>
              <a:ext uri="{FF2B5EF4-FFF2-40B4-BE49-F238E27FC236}">
                <a16:creationId xmlns:a16="http://schemas.microsoft.com/office/drawing/2014/main" xmlns="" id="{292BE422-6E5C-99F9-5653-819B232DF1B7}"/>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xmlns="" id="{D16A4521-B329-D057-9726-54A6350A1209}"/>
              </a:ext>
            </a:extLst>
          </p:cNvPr>
          <p:cNvSpPr>
            <a:spLocks noGrp="1"/>
          </p:cNvSpPr>
          <p:nvPr>
            <p:ph type="sldNum" sz="quarter" idx="12"/>
          </p:nvPr>
        </p:nvSpPr>
        <p:spPr/>
        <p:txBody>
          <a:bodyPr/>
          <a:lstStyle/>
          <a:p>
            <a:fld id="{CC2C20C3-EB6A-4A80-BAEB-4BCCD4CDB402}" type="slidenum">
              <a:rPr lang="it-IT" smtClean="0"/>
              <a:t>‹#›</a:t>
            </a:fld>
            <a:endParaRPr lang="it-IT"/>
          </a:p>
        </p:txBody>
      </p:sp>
    </p:spTree>
    <p:extLst>
      <p:ext uri="{BB962C8B-B14F-4D97-AF65-F5344CB8AC3E}">
        <p14:creationId xmlns:p14="http://schemas.microsoft.com/office/powerpoint/2010/main" val="24840758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FCB7DB36-071E-40BD-99C1-BCC73D685931}"/>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xmlns="" id="{D456AEAE-AB58-80F1-5CDD-8E286BD7CED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xmlns="" id="{55BC657D-7775-47DF-6BA9-7997AC981B5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xmlns="" id="{5063D131-0782-629A-BD43-BDBAB4F16490}"/>
              </a:ext>
            </a:extLst>
          </p:cNvPr>
          <p:cNvSpPr>
            <a:spLocks noGrp="1"/>
          </p:cNvSpPr>
          <p:nvPr>
            <p:ph type="dt" sz="half" idx="10"/>
          </p:nvPr>
        </p:nvSpPr>
        <p:spPr/>
        <p:txBody>
          <a:bodyPr/>
          <a:lstStyle/>
          <a:p>
            <a:fld id="{170F6C0B-2B17-4D6A-8085-7610F32879DD}" type="datetimeFigureOut">
              <a:rPr lang="it-IT" smtClean="0"/>
              <a:t>16/06/2024</a:t>
            </a:fld>
            <a:endParaRPr lang="it-IT"/>
          </a:p>
        </p:txBody>
      </p:sp>
      <p:sp>
        <p:nvSpPr>
          <p:cNvPr id="6" name="Segnaposto piè di pagina 5">
            <a:extLst>
              <a:ext uri="{FF2B5EF4-FFF2-40B4-BE49-F238E27FC236}">
                <a16:creationId xmlns:a16="http://schemas.microsoft.com/office/drawing/2014/main" xmlns="" id="{40FC60B8-A48E-9D4E-6F37-CB5B8BF2BE4C}"/>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xmlns="" id="{B9C962B0-027D-3B63-A8CB-DE7D7B268326}"/>
              </a:ext>
            </a:extLst>
          </p:cNvPr>
          <p:cNvSpPr>
            <a:spLocks noGrp="1"/>
          </p:cNvSpPr>
          <p:nvPr>
            <p:ph type="sldNum" sz="quarter" idx="12"/>
          </p:nvPr>
        </p:nvSpPr>
        <p:spPr/>
        <p:txBody>
          <a:bodyPr/>
          <a:lstStyle/>
          <a:p>
            <a:fld id="{CC2C20C3-EB6A-4A80-BAEB-4BCCD4CDB402}" type="slidenum">
              <a:rPr lang="it-IT" smtClean="0"/>
              <a:t>‹#›</a:t>
            </a:fld>
            <a:endParaRPr lang="it-IT"/>
          </a:p>
        </p:txBody>
      </p:sp>
    </p:spTree>
    <p:extLst>
      <p:ext uri="{BB962C8B-B14F-4D97-AF65-F5344CB8AC3E}">
        <p14:creationId xmlns:p14="http://schemas.microsoft.com/office/powerpoint/2010/main" val="15749719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xmlns="" id="{B4B29B9F-4B4C-AA68-3FA2-D9EC5B69B7D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xmlns="" id="{0FD7DDAA-66EB-39E8-962D-C74B1DF831C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xmlns="" id="{CD0629B6-898C-52A5-7495-0561057C343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0F6C0B-2B17-4D6A-8085-7610F32879DD}" type="datetimeFigureOut">
              <a:rPr lang="it-IT" smtClean="0"/>
              <a:t>16/06/2024</a:t>
            </a:fld>
            <a:endParaRPr lang="it-IT"/>
          </a:p>
        </p:txBody>
      </p:sp>
      <p:sp>
        <p:nvSpPr>
          <p:cNvPr id="5" name="Segnaposto piè di pagina 4">
            <a:extLst>
              <a:ext uri="{FF2B5EF4-FFF2-40B4-BE49-F238E27FC236}">
                <a16:creationId xmlns:a16="http://schemas.microsoft.com/office/drawing/2014/main" xmlns="" id="{867EE27F-21C2-6B25-A83B-B6791BD327B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xmlns="" id="{8FAE4975-4217-46F5-777F-CE48FD1D0D8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2C20C3-EB6A-4A80-BAEB-4BCCD4CDB402}" type="slidenum">
              <a:rPr lang="it-IT" smtClean="0"/>
              <a:t>‹#›</a:t>
            </a:fld>
            <a:endParaRPr lang="it-IT"/>
          </a:p>
        </p:txBody>
      </p:sp>
    </p:spTree>
    <p:extLst>
      <p:ext uri="{BB962C8B-B14F-4D97-AF65-F5344CB8AC3E}">
        <p14:creationId xmlns:p14="http://schemas.microsoft.com/office/powerpoint/2010/main" val="18007714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dictionarylit-bg.eu/%D0%98%D0%B2%D0%B0%D0%BD-%D0%9C%D0%B8%D0%BD%D1%87%D0%BE%D0%B2-%D0%92%D0%B0%D0%B7%D0%BE%D0%B2?sa=1"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D109C590-0F54-A47E-08FB-72BF01E03589}"/>
              </a:ext>
            </a:extLst>
          </p:cNvPr>
          <p:cNvSpPr>
            <a:spLocks noGrp="1"/>
          </p:cNvSpPr>
          <p:nvPr>
            <p:ph type="ctrTitle"/>
          </p:nvPr>
        </p:nvSpPr>
        <p:spPr>
          <a:xfrm>
            <a:off x="1524000" y="756444"/>
            <a:ext cx="9144000" cy="2387600"/>
          </a:xfrm>
        </p:spPr>
        <p:txBody>
          <a:bodyPr/>
          <a:lstStyle/>
          <a:p>
            <a:r>
              <a:rPr lang="bg-BG" dirty="0">
                <a:latin typeface="Times New Roman" panose="02020603050405020304" pitchFamily="18" charset="0"/>
                <a:cs typeface="Times New Roman" panose="02020603050405020304" pitchFamily="18" charset="0"/>
              </a:rPr>
              <a:t>Рила в пътеписите на Иван Вазов</a:t>
            </a:r>
          </a:p>
        </p:txBody>
      </p:sp>
      <p:sp>
        <p:nvSpPr>
          <p:cNvPr id="3" name="Sottotitolo 2">
            <a:extLst>
              <a:ext uri="{FF2B5EF4-FFF2-40B4-BE49-F238E27FC236}">
                <a16:creationId xmlns:a16="http://schemas.microsoft.com/office/drawing/2014/main" xmlns="" id="{78831937-D944-EF58-0F1C-B5674DC282A6}"/>
              </a:ext>
            </a:extLst>
          </p:cNvPr>
          <p:cNvSpPr>
            <a:spLocks noGrp="1"/>
          </p:cNvSpPr>
          <p:nvPr>
            <p:ph type="subTitle" idx="1"/>
          </p:nvPr>
        </p:nvSpPr>
        <p:spPr>
          <a:xfrm>
            <a:off x="2903095" y="4907756"/>
            <a:ext cx="9144000" cy="1655762"/>
          </a:xfrm>
        </p:spPr>
        <p:txBody>
          <a:bodyPr>
            <a:normAutofit/>
          </a:bodyPr>
          <a:lstStyle/>
          <a:p>
            <a:pPr algn="r"/>
            <a:r>
              <a:rPr lang="bg-BG" dirty="0" err="1">
                <a:latin typeface="Times New Roman" panose="02020603050405020304" pitchFamily="18" charset="0"/>
                <a:cs typeface="Times New Roman" panose="02020603050405020304" pitchFamily="18" charset="0"/>
              </a:rPr>
              <a:t>Тициана</a:t>
            </a:r>
            <a:r>
              <a:rPr lang="bg-BG" dirty="0">
                <a:latin typeface="Times New Roman" panose="02020603050405020304" pitchFamily="18" charset="0"/>
                <a:cs typeface="Times New Roman" panose="02020603050405020304" pitchFamily="18" charset="0"/>
              </a:rPr>
              <a:t> Ди Феличе</a:t>
            </a:r>
          </a:p>
          <a:p>
            <a:pPr algn="r"/>
            <a:r>
              <a:rPr lang="bg-BG" dirty="0">
                <a:latin typeface="Times New Roman" panose="02020603050405020304" pitchFamily="18" charset="0"/>
                <a:cs typeface="Times New Roman" panose="02020603050405020304" pitchFamily="18" charset="0"/>
              </a:rPr>
              <a:t>Научен  ръководител: д-р Мая </a:t>
            </a:r>
            <a:r>
              <a:rPr lang="bg-BG" dirty="0" err="1">
                <a:latin typeface="Times New Roman" panose="02020603050405020304" pitchFamily="18" charset="0"/>
                <a:cs typeface="Times New Roman" panose="02020603050405020304" pitchFamily="18" charset="0"/>
              </a:rPr>
              <a:t>Падешка</a:t>
            </a:r>
            <a:endParaRPr lang="bg-BG" dirty="0">
              <a:latin typeface="Times New Roman" panose="02020603050405020304" pitchFamily="18" charset="0"/>
              <a:cs typeface="Times New Roman" panose="02020603050405020304" pitchFamily="18" charset="0"/>
            </a:endParaRPr>
          </a:p>
          <a:p>
            <a:pPr algn="r"/>
            <a:r>
              <a:rPr lang="bg-BG" dirty="0">
                <a:latin typeface="Times New Roman" panose="02020603050405020304" pitchFamily="18" charset="0"/>
                <a:cs typeface="Times New Roman" panose="02020603050405020304" pitchFamily="18" charset="0"/>
              </a:rPr>
              <a:t>Неаполски университет „</a:t>
            </a:r>
            <a:r>
              <a:rPr lang="bg-BG" dirty="0" err="1">
                <a:latin typeface="Times New Roman" panose="02020603050405020304" pitchFamily="18" charset="0"/>
                <a:cs typeface="Times New Roman" panose="02020603050405020304" pitchFamily="18" charset="0"/>
              </a:rPr>
              <a:t>Ориентале</a:t>
            </a:r>
            <a:r>
              <a:rPr lang="bg-BG" dirty="0">
                <a:latin typeface="Times New Roman" panose="02020603050405020304" pitchFamily="18" charset="0"/>
                <a:cs typeface="Times New Roman" panose="02020603050405020304" pitchFamily="18" charset="0"/>
              </a:rPr>
              <a:t>“</a:t>
            </a:r>
          </a:p>
        </p:txBody>
      </p:sp>
      <p:pic>
        <p:nvPicPr>
          <p:cNvPr id="5" name="Immagine 4">
            <a:extLst>
              <a:ext uri="{FF2B5EF4-FFF2-40B4-BE49-F238E27FC236}">
                <a16:creationId xmlns:a16="http://schemas.microsoft.com/office/drawing/2014/main" xmlns="" id="{2391128E-90B1-4A0D-7634-4565F998034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2224" y="3505525"/>
            <a:ext cx="4512039" cy="3057993"/>
          </a:xfrm>
          <a:prstGeom prst="rect">
            <a:avLst/>
          </a:prstGeom>
        </p:spPr>
      </p:pic>
      <p:pic>
        <p:nvPicPr>
          <p:cNvPr id="7" name="Immagine 6">
            <a:extLst>
              <a:ext uri="{FF2B5EF4-FFF2-40B4-BE49-F238E27FC236}">
                <a16:creationId xmlns:a16="http://schemas.microsoft.com/office/drawing/2014/main" xmlns="" id="{FDA0D1C0-F580-C402-7175-B7EA45ED1D4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69444" y="0"/>
            <a:ext cx="3722556" cy="1238679"/>
          </a:xfrm>
          <a:prstGeom prst="rect">
            <a:avLst/>
          </a:prstGeom>
        </p:spPr>
      </p:pic>
    </p:spTree>
    <p:extLst>
      <p:ext uri="{BB962C8B-B14F-4D97-AF65-F5344CB8AC3E}">
        <p14:creationId xmlns:p14="http://schemas.microsoft.com/office/powerpoint/2010/main" val="34348618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D1478D24-998F-751C-9854-8CFE028A601E}"/>
              </a:ext>
            </a:extLst>
          </p:cNvPr>
          <p:cNvSpPr>
            <a:spLocks noGrp="1"/>
          </p:cNvSpPr>
          <p:nvPr>
            <p:ph type="title"/>
          </p:nvPr>
        </p:nvSpPr>
        <p:spPr>
          <a:xfrm>
            <a:off x="838200" y="230214"/>
            <a:ext cx="10515600" cy="1325563"/>
          </a:xfrm>
        </p:spPr>
        <p:txBody>
          <a:bodyPr/>
          <a:lstStyle/>
          <a:p>
            <a:pPr algn="ctr"/>
            <a:r>
              <a:rPr lang="bg-BG" dirty="0">
                <a:latin typeface="Times New Roman" panose="02020603050405020304" pitchFamily="18" charset="0"/>
                <a:cs typeface="Times New Roman" panose="02020603050405020304" pitchFamily="18" charset="0"/>
              </a:rPr>
              <a:t>Рила и Иван Вазов</a:t>
            </a:r>
          </a:p>
        </p:txBody>
      </p:sp>
      <p:sp>
        <p:nvSpPr>
          <p:cNvPr id="3" name="Segnaposto contenuto 2">
            <a:extLst>
              <a:ext uri="{FF2B5EF4-FFF2-40B4-BE49-F238E27FC236}">
                <a16:creationId xmlns:a16="http://schemas.microsoft.com/office/drawing/2014/main" xmlns="" id="{0ACAECA3-B15D-70E9-95B5-61ECA845629C}"/>
              </a:ext>
            </a:extLst>
          </p:cNvPr>
          <p:cNvSpPr>
            <a:spLocks noGrp="1"/>
          </p:cNvSpPr>
          <p:nvPr>
            <p:ph idx="1"/>
          </p:nvPr>
        </p:nvSpPr>
        <p:spPr>
          <a:xfrm>
            <a:off x="1" y="1690688"/>
            <a:ext cx="7105338" cy="5054885"/>
          </a:xfrm>
        </p:spPr>
        <p:txBody>
          <a:bodyPr>
            <a:normAutofit/>
          </a:bodyPr>
          <a:lstStyle/>
          <a:p>
            <a:pPr marL="0" indent="0" algn="just">
              <a:buNone/>
            </a:pPr>
            <a:r>
              <a:rPr lang="bg-BG" sz="2400" dirty="0">
                <a:latin typeface="Times New Roman" panose="02020603050405020304" pitchFamily="18" charset="0"/>
                <a:cs typeface="Times New Roman" panose="02020603050405020304" pitchFamily="18" charset="0"/>
              </a:rPr>
              <a:t>Пътешествието от лятото на 1891 г. в планинската област на Рила и посещението на Рилския манастир вдъхновяват Вазов да напише:</a:t>
            </a:r>
          </a:p>
          <a:p>
            <a:pPr algn="just"/>
            <a:r>
              <a:rPr lang="bg-BG" sz="2400" dirty="0">
                <a:latin typeface="Times New Roman" panose="02020603050405020304" pitchFamily="18" charset="0"/>
                <a:cs typeface="Times New Roman" panose="02020603050405020304" pitchFamily="18" charset="0"/>
              </a:rPr>
              <a:t>стихосбирката </a:t>
            </a:r>
            <a:r>
              <a:rPr lang="bg-BG" sz="2400" b="1" i="1" dirty="0">
                <a:latin typeface="Times New Roman" panose="02020603050405020304" pitchFamily="18" charset="0"/>
                <a:cs typeface="Times New Roman" panose="02020603050405020304" pitchFamily="18" charset="0"/>
              </a:rPr>
              <a:t>В лоното на Рила</a:t>
            </a:r>
            <a:r>
              <a:rPr lang="bg-BG" sz="2400" dirty="0">
                <a:latin typeface="Times New Roman" panose="02020603050405020304" pitchFamily="18" charset="0"/>
                <a:cs typeface="Times New Roman" panose="02020603050405020304" pitchFamily="18" charset="0"/>
              </a:rPr>
              <a:t> (22 стихотворения, публикувана през </a:t>
            </a:r>
            <a:r>
              <a:rPr lang="bg-BG" sz="2400" b="1" dirty="0">
                <a:latin typeface="Times New Roman" panose="02020603050405020304" pitchFamily="18" charset="0"/>
                <a:cs typeface="Times New Roman" panose="02020603050405020304" pitchFamily="18" charset="0"/>
              </a:rPr>
              <a:t>1891 г.</a:t>
            </a:r>
            <a:r>
              <a:rPr lang="bg-BG" sz="2400" dirty="0">
                <a:latin typeface="Times New Roman" panose="02020603050405020304" pitchFamily="18" charset="0"/>
                <a:cs typeface="Times New Roman" panose="02020603050405020304" pitchFamily="18" charset="0"/>
              </a:rPr>
              <a:t> със заглавието </a:t>
            </a:r>
            <a:r>
              <a:rPr lang="bg-BG" sz="2400" i="1" dirty="0">
                <a:latin typeface="Times New Roman" panose="02020603050405020304" pitchFamily="18" charset="0"/>
                <a:cs typeface="Times New Roman" panose="02020603050405020304" pitchFamily="18" charset="0"/>
              </a:rPr>
              <a:t>Впечатления в Рила </a:t>
            </a:r>
            <a:r>
              <a:rPr lang="bg-BG" sz="2400" dirty="0">
                <a:latin typeface="Times New Roman" panose="02020603050405020304" pitchFamily="18" charset="0"/>
                <a:cs typeface="Times New Roman" panose="02020603050405020304" pitchFamily="18" charset="0"/>
              </a:rPr>
              <a:t>в списанието Денница, на която </a:t>
            </a:r>
            <a:r>
              <a:rPr lang="bg-BG" sz="2400" dirty="0" smtClean="0">
                <a:latin typeface="Times New Roman" panose="02020603050405020304" pitchFamily="18" charset="0"/>
                <a:cs typeface="Times New Roman" panose="02020603050405020304" pitchFamily="18" charset="0"/>
              </a:rPr>
              <a:t>Вазов е редактор</a:t>
            </a:r>
            <a:r>
              <a:rPr lang="bg-BG" sz="2400" dirty="0">
                <a:latin typeface="Times New Roman" panose="02020603050405020304" pitchFamily="18" charset="0"/>
                <a:cs typeface="Times New Roman" panose="02020603050405020304" pitchFamily="18" charset="0"/>
              </a:rPr>
              <a:t>)</a:t>
            </a:r>
            <a:r>
              <a:rPr lang="ru-RU" sz="2400" dirty="0">
                <a:latin typeface="Times New Roman" panose="02020603050405020304" pitchFamily="18" charset="0"/>
                <a:cs typeface="Times New Roman" panose="02020603050405020304" pitchFamily="18" charset="0"/>
              </a:rPr>
              <a:t>.</a:t>
            </a:r>
            <a:endParaRPr lang="bg-BG" sz="2400" dirty="0">
              <a:latin typeface="Times New Roman" panose="02020603050405020304" pitchFamily="18" charset="0"/>
              <a:cs typeface="Times New Roman" panose="02020603050405020304" pitchFamily="18" charset="0"/>
            </a:endParaRPr>
          </a:p>
          <a:p>
            <a:pPr algn="just"/>
            <a:r>
              <a:rPr lang="bg-BG" sz="2400" dirty="0">
                <a:latin typeface="Times New Roman" panose="02020603050405020304" pitchFamily="18" charset="0"/>
                <a:cs typeface="Times New Roman" panose="02020603050405020304" pitchFamily="18" charset="0"/>
              </a:rPr>
              <a:t>пътеписа </a:t>
            </a:r>
            <a:r>
              <a:rPr lang="bg-BG" sz="2400" b="1" i="1" dirty="0">
                <a:latin typeface="Times New Roman" panose="02020603050405020304" pitchFamily="18" charset="0"/>
                <a:cs typeface="Times New Roman" panose="02020603050405020304" pitchFamily="18" charset="0"/>
              </a:rPr>
              <a:t>Великата рилска пустиня</a:t>
            </a:r>
            <a:r>
              <a:rPr lang="ru-RU" sz="2400" b="1" i="1" dirty="0">
                <a:latin typeface="Times New Roman" panose="02020603050405020304" pitchFamily="18" charset="0"/>
                <a:cs typeface="Times New Roman" panose="02020603050405020304" pitchFamily="18" charset="0"/>
              </a:rPr>
              <a:t> </a:t>
            </a:r>
            <a:r>
              <a:rPr lang="ru-RU" sz="2400" dirty="0">
                <a:latin typeface="Times New Roman" panose="02020603050405020304" pitchFamily="18" charset="0"/>
                <a:cs typeface="Times New Roman" panose="02020603050405020304" pitchFamily="18" charset="0"/>
              </a:rPr>
              <a:t>(</a:t>
            </a:r>
            <a:r>
              <a:rPr lang="bg-BG" sz="2400" dirty="0">
                <a:latin typeface="Times New Roman" panose="02020603050405020304" pitchFamily="18" charset="0"/>
                <a:cs typeface="Times New Roman" panose="02020603050405020304" pitchFamily="18" charset="0"/>
              </a:rPr>
              <a:t>излиза през </a:t>
            </a:r>
            <a:r>
              <a:rPr lang="bg-BG" sz="2400" b="1" dirty="0">
                <a:latin typeface="Times New Roman" panose="02020603050405020304" pitchFamily="18" charset="0"/>
                <a:cs typeface="Times New Roman" panose="02020603050405020304" pitchFamily="18" charset="0"/>
              </a:rPr>
              <a:t>1892 г.</a:t>
            </a:r>
            <a:r>
              <a:rPr lang="bg-BG" sz="2400" dirty="0">
                <a:latin typeface="Times New Roman" panose="02020603050405020304" pitchFamily="18" charset="0"/>
                <a:cs typeface="Times New Roman" panose="02020603050405020304" pitchFamily="18" charset="0"/>
              </a:rPr>
              <a:t> в Сборника за народни умотворения, наука и книжнина, том </a:t>
            </a:r>
            <a:r>
              <a:rPr lang="it-IT" sz="2400" dirty="0">
                <a:latin typeface="Times New Roman" panose="02020603050405020304" pitchFamily="18" charset="0"/>
                <a:cs typeface="Times New Roman" panose="02020603050405020304" pitchFamily="18" charset="0"/>
              </a:rPr>
              <a:t>VII,</a:t>
            </a:r>
            <a:r>
              <a:rPr lang="bg-BG" sz="2400" dirty="0">
                <a:latin typeface="Times New Roman" panose="02020603050405020304" pitchFamily="18" charset="0"/>
                <a:cs typeface="Times New Roman" panose="02020603050405020304" pitchFamily="18" charset="0"/>
              </a:rPr>
              <a:t> с </a:t>
            </a:r>
            <a:r>
              <a:rPr lang="bg-BG" sz="2400" dirty="0" smtClean="0">
                <a:latin typeface="Times New Roman" panose="02020603050405020304" pitchFamily="18" charset="0"/>
                <a:cs typeface="Times New Roman" panose="02020603050405020304" pitchFamily="18" charset="0"/>
              </a:rPr>
              <a:t>подзаглавие </a:t>
            </a:r>
            <a:r>
              <a:rPr lang="bg-BG" sz="2400" i="1" dirty="0">
                <a:latin typeface="Times New Roman" panose="02020603050405020304" pitchFamily="18" charset="0"/>
                <a:cs typeface="Times New Roman" panose="02020603050405020304" pitchFamily="18" charset="0"/>
              </a:rPr>
              <a:t>Пътни бележки и впечатления</a:t>
            </a:r>
            <a:r>
              <a:rPr lang="bg-BG" sz="2400" dirty="0">
                <a:latin typeface="Times New Roman" panose="02020603050405020304" pitchFamily="18" charset="0"/>
                <a:cs typeface="Times New Roman" panose="02020603050405020304" pitchFamily="18" charset="0"/>
              </a:rPr>
              <a:t>. Текстът е отпечатан през 1904 г. от книжарницата на Христо </a:t>
            </a:r>
            <a:r>
              <a:rPr lang="bg-BG" sz="2400" dirty="0" err="1">
                <a:latin typeface="Times New Roman" panose="02020603050405020304" pitchFamily="18" charset="0"/>
                <a:cs typeface="Times New Roman" panose="02020603050405020304" pitchFamily="18" charset="0"/>
              </a:rPr>
              <a:t>Олчев</a:t>
            </a:r>
            <a:r>
              <a:rPr lang="bg-BG" sz="2400" dirty="0">
                <a:latin typeface="Times New Roman" panose="02020603050405020304" pitchFamily="18" charset="0"/>
                <a:cs typeface="Times New Roman" panose="02020603050405020304" pitchFamily="18" charset="0"/>
              </a:rPr>
              <a:t>, </a:t>
            </a:r>
            <a:r>
              <a:rPr lang="it-IT" sz="2400" dirty="0">
                <a:latin typeface="Times New Roman" panose="02020603050405020304" pitchFamily="18" charset="0"/>
                <a:cs typeface="Times New Roman" panose="02020603050405020304" pitchFamily="18" charset="0"/>
              </a:rPr>
              <a:t>(</a:t>
            </a:r>
            <a:r>
              <a:rPr lang="it-IT" sz="2400" dirty="0" err="1">
                <a:latin typeface="Times New Roman" panose="02020603050405020304" pitchFamily="18" charset="0"/>
                <a:cs typeface="Times New Roman" panose="02020603050405020304" pitchFamily="18" charset="0"/>
              </a:rPr>
              <a:t>Vazov</a:t>
            </a:r>
            <a:r>
              <a:rPr lang="it-IT" sz="2400" dirty="0">
                <a:latin typeface="Times New Roman" panose="02020603050405020304" pitchFamily="18" charset="0"/>
                <a:cs typeface="Times New Roman" panose="02020603050405020304" pitchFamily="18" charset="0"/>
              </a:rPr>
              <a:t> 2013b, 1</a:t>
            </a:r>
            <a:r>
              <a:rPr lang="ru-RU" sz="2400" dirty="0">
                <a:latin typeface="Times New Roman" panose="02020603050405020304" pitchFamily="18" charset="0"/>
                <a:cs typeface="Times New Roman" panose="02020603050405020304" pitchFamily="18" charset="0"/>
              </a:rPr>
              <a:t>)</a:t>
            </a:r>
            <a:endParaRPr lang="it-IT" sz="2400" dirty="0">
              <a:latin typeface="Times New Roman" panose="02020603050405020304" pitchFamily="18" charset="0"/>
              <a:cs typeface="Times New Roman" panose="02020603050405020304" pitchFamily="18" charset="0"/>
            </a:endParaRPr>
          </a:p>
        </p:txBody>
      </p:sp>
      <p:pic>
        <p:nvPicPr>
          <p:cNvPr id="5" name="Immagine 4">
            <a:extLst>
              <a:ext uri="{FF2B5EF4-FFF2-40B4-BE49-F238E27FC236}">
                <a16:creationId xmlns:a16="http://schemas.microsoft.com/office/drawing/2014/main" xmlns="" id="{1097409A-821A-8C33-889D-D74223CBED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21199" y="1795852"/>
            <a:ext cx="4970801" cy="3476391"/>
          </a:xfrm>
          <a:prstGeom prst="rect">
            <a:avLst/>
          </a:prstGeom>
        </p:spPr>
      </p:pic>
      <p:sp>
        <p:nvSpPr>
          <p:cNvPr id="6" name="CasellaDiTesto 5">
            <a:extLst>
              <a:ext uri="{FF2B5EF4-FFF2-40B4-BE49-F238E27FC236}">
                <a16:creationId xmlns:a16="http://schemas.microsoft.com/office/drawing/2014/main" xmlns="" id="{28EFA10D-1C6B-015E-F468-1EF9429A65A8}"/>
              </a:ext>
            </a:extLst>
          </p:cNvPr>
          <p:cNvSpPr txBox="1"/>
          <p:nvPr/>
        </p:nvSpPr>
        <p:spPr>
          <a:xfrm>
            <a:off x="8124669" y="5316724"/>
            <a:ext cx="4067331" cy="369332"/>
          </a:xfrm>
          <a:prstGeom prst="rect">
            <a:avLst/>
          </a:prstGeom>
          <a:noFill/>
        </p:spPr>
        <p:txBody>
          <a:bodyPr wrap="square" rtlCol="0">
            <a:spAutoFit/>
          </a:bodyPr>
          <a:lstStyle/>
          <a:p>
            <a:pPr algn="r"/>
            <a:r>
              <a:rPr lang="bg-BG" dirty="0">
                <a:latin typeface="Times New Roman" panose="02020603050405020304" pitchFamily="18" charset="0"/>
                <a:cs typeface="Times New Roman" panose="02020603050405020304" pitchFamily="18" charset="0"/>
              </a:rPr>
              <a:t>Езерото Близнака в Рила</a:t>
            </a:r>
            <a:endParaRPr lang="it-IT"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419734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3DCBDC24-0405-160F-8CE1-2CCE29E0DB78}"/>
              </a:ext>
            </a:extLst>
          </p:cNvPr>
          <p:cNvSpPr>
            <a:spLocks noGrp="1"/>
          </p:cNvSpPr>
          <p:nvPr>
            <p:ph type="title"/>
          </p:nvPr>
        </p:nvSpPr>
        <p:spPr>
          <a:xfrm>
            <a:off x="838200" y="170253"/>
            <a:ext cx="10515600" cy="1325563"/>
          </a:xfrm>
        </p:spPr>
        <p:txBody>
          <a:bodyPr>
            <a:normAutofit/>
          </a:bodyPr>
          <a:lstStyle/>
          <a:p>
            <a:pPr algn="ctr"/>
            <a:r>
              <a:rPr lang="bg-BG" sz="4000" dirty="0">
                <a:latin typeface="Times New Roman" panose="02020603050405020304" pitchFamily="18" charset="0"/>
                <a:cs typeface="Times New Roman" panose="02020603050405020304" pitchFamily="18" charset="0"/>
              </a:rPr>
              <a:t>Тематични съответствия между </a:t>
            </a:r>
            <a:r>
              <a:rPr lang="bg-BG" sz="4000" i="1" dirty="0">
                <a:latin typeface="Times New Roman" panose="02020603050405020304" pitchFamily="18" charset="0"/>
                <a:cs typeface="Times New Roman" panose="02020603050405020304" pitchFamily="18" charset="0"/>
              </a:rPr>
              <a:t>Великата рилска пустиня</a:t>
            </a:r>
            <a:r>
              <a:rPr lang="bg-BG" sz="4000" dirty="0">
                <a:latin typeface="Times New Roman" panose="02020603050405020304" pitchFamily="18" charset="0"/>
                <a:cs typeface="Times New Roman" panose="02020603050405020304" pitchFamily="18" charset="0"/>
              </a:rPr>
              <a:t> и </a:t>
            </a:r>
            <a:r>
              <a:rPr lang="bg-BG" sz="4000" i="1" dirty="0">
                <a:latin typeface="Times New Roman" panose="02020603050405020304" pitchFamily="18" charset="0"/>
                <a:cs typeface="Times New Roman" panose="02020603050405020304" pitchFamily="18" charset="0"/>
              </a:rPr>
              <a:t>В лоното на Рила</a:t>
            </a:r>
            <a:endParaRPr lang="bg-BG" sz="3100" i="1" dirty="0">
              <a:solidFill>
                <a:srgbClr val="FF0000"/>
              </a:solidFill>
              <a:latin typeface="Times New Roman" panose="02020603050405020304" pitchFamily="18" charset="0"/>
              <a:cs typeface="Times New Roman" panose="02020603050405020304" pitchFamily="18" charset="0"/>
            </a:endParaRPr>
          </a:p>
        </p:txBody>
      </p:sp>
      <p:sp>
        <p:nvSpPr>
          <p:cNvPr id="3" name="Segnaposto contenuto 2">
            <a:extLst>
              <a:ext uri="{FF2B5EF4-FFF2-40B4-BE49-F238E27FC236}">
                <a16:creationId xmlns:a16="http://schemas.microsoft.com/office/drawing/2014/main" xmlns="" id="{0BF7DF52-D302-7420-D474-6EDDE27EC5D8}"/>
              </a:ext>
            </a:extLst>
          </p:cNvPr>
          <p:cNvSpPr>
            <a:spLocks noGrp="1"/>
          </p:cNvSpPr>
          <p:nvPr>
            <p:ph idx="1"/>
          </p:nvPr>
        </p:nvSpPr>
        <p:spPr>
          <a:xfrm>
            <a:off x="97436" y="1825625"/>
            <a:ext cx="11997128" cy="5032375"/>
          </a:xfrm>
        </p:spPr>
        <p:txBody>
          <a:bodyPr>
            <a:normAutofit lnSpcReduction="10000"/>
          </a:bodyPr>
          <a:lstStyle/>
          <a:p>
            <a:pPr marL="0" indent="0" algn="just">
              <a:buNone/>
            </a:pPr>
            <a:r>
              <a:rPr lang="bg-BG" sz="2400" dirty="0">
                <a:latin typeface="Times New Roman" panose="02020603050405020304" pitchFamily="18" charset="0"/>
                <a:cs typeface="Times New Roman" panose="02020603050405020304" pitchFamily="18" charset="0"/>
              </a:rPr>
              <a:t>Съответствия между пътеписа и стихосбирката </a:t>
            </a:r>
            <a:r>
              <a:rPr lang="bg-BG" sz="2400" dirty="0" err="1" smtClean="0">
                <a:latin typeface="Times New Roman" panose="02020603050405020304" pitchFamily="18" charset="0"/>
                <a:cs typeface="Times New Roman" panose="02020603050405020304" pitchFamily="18" charset="0"/>
              </a:rPr>
              <a:t>хараактеризират</a:t>
            </a:r>
            <a:r>
              <a:rPr lang="bg-BG" sz="2400" dirty="0" smtClean="0">
                <a:latin typeface="Times New Roman" panose="02020603050405020304" pitchFamily="18" charset="0"/>
                <a:cs typeface="Times New Roman" panose="02020603050405020304" pitchFamily="18" charset="0"/>
              </a:rPr>
              <a:t> </a:t>
            </a:r>
            <a:r>
              <a:rPr lang="bg-BG" sz="2400" dirty="0">
                <a:latin typeface="Times New Roman" panose="02020603050405020304" pitchFamily="18" charset="0"/>
                <a:cs typeface="Times New Roman" panose="02020603050405020304" pitchFamily="18" charset="0"/>
              </a:rPr>
              <a:t>двете произведения от началото до края им. </a:t>
            </a:r>
            <a:r>
              <a:rPr lang="bg-BG" sz="2400" b="1" dirty="0">
                <a:latin typeface="Times New Roman" panose="02020603050405020304" pitchFamily="18" charset="0"/>
                <a:cs typeface="Times New Roman" panose="02020603050405020304" pitchFamily="18" charset="0"/>
              </a:rPr>
              <a:t>Във </a:t>
            </a:r>
            <a:r>
              <a:rPr lang="bg-BG" sz="2400" b="1" i="1" dirty="0">
                <a:latin typeface="Times New Roman" panose="02020603050405020304" pitchFamily="18" charset="0"/>
                <a:cs typeface="Times New Roman" panose="02020603050405020304" pitchFamily="18" charset="0"/>
              </a:rPr>
              <a:t>Великата рилска пустиня</a:t>
            </a:r>
            <a:r>
              <a:rPr lang="bg-BG" sz="2400" b="1" dirty="0">
                <a:latin typeface="Times New Roman" panose="02020603050405020304" pitchFamily="18" charset="0"/>
                <a:cs typeface="Times New Roman" panose="02020603050405020304" pitchFamily="18" charset="0"/>
              </a:rPr>
              <a:t> Вазов развива тези впечатления и размишления, които изразява в стиховете си</a:t>
            </a:r>
            <a:r>
              <a:rPr lang="bg-BG" sz="2400" dirty="0">
                <a:latin typeface="Times New Roman" panose="02020603050405020304" pitchFamily="18" charset="0"/>
                <a:cs typeface="Times New Roman" panose="02020603050405020304" pitchFamily="18" charset="0"/>
              </a:rPr>
              <a:t>. Първо са посочени заглавията на стихотворенията, а след това съответната глава от пътеписа:</a:t>
            </a:r>
          </a:p>
          <a:p>
            <a:pPr algn="just"/>
            <a:r>
              <a:rPr lang="bg-BG" sz="2400" i="1" dirty="0">
                <a:latin typeface="Times New Roman" panose="02020603050405020304" pitchFamily="18" charset="0"/>
                <a:cs typeface="Times New Roman" panose="02020603050405020304" pitchFamily="18" charset="0"/>
              </a:rPr>
              <a:t>Царев Връх </a:t>
            </a:r>
            <a:r>
              <a:rPr lang="bg-BG" sz="2400" dirty="0">
                <a:latin typeface="Times New Roman" panose="02020603050405020304" pitchFamily="18" charset="0"/>
                <a:cs typeface="Times New Roman" panose="02020603050405020304" pitchFamily="18" charset="0"/>
              </a:rPr>
              <a:t>– край на </a:t>
            </a:r>
            <a:r>
              <a:rPr lang="it-IT" sz="2400" dirty="0">
                <a:latin typeface="Times New Roman" panose="02020603050405020304" pitchFamily="18" charset="0"/>
                <a:cs typeface="Times New Roman" panose="02020603050405020304" pitchFamily="18" charset="0"/>
              </a:rPr>
              <a:t>VIII</a:t>
            </a:r>
            <a:r>
              <a:rPr lang="bg-BG" sz="2400" dirty="0">
                <a:latin typeface="Times New Roman" panose="02020603050405020304" pitchFamily="18" charset="0"/>
                <a:cs typeface="Times New Roman" panose="02020603050405020304" pitchFamily="18" charset="0"/>
              </a:rPr>
              <a:t> глава</a:t>
            </a:r>
          </a:p>
          <a:p>
            <a:pPr algn="just"/>
            <a:r>
              <a:rPr lang="bg-BG" sz="2400" i="1" dirty="0" err="1">
                <a:latin typeface="Times New Roman" panose="02020603050405020304" pitchFamily="18" charset="0"/>
                <a:cs typeface="Times New Roman" panose="02020603050405020304" pitchFamily="18" charset="0"/>
              </a:rPr>
              <a:t>Друшлявица</a:t>
            </a:r>
            <a:r>
              <a:rPr lang="bg-BG" sz="2400" dirty="0">
                <a:latin typeface="Times New Roman" panose="02020603050405020304" pitchFamily="18" charset="0"/>
                <a:cs typeface="Times New Roman" panose="02020603050405020304" pitchFamily="18" charset="0"/>
              </a:rPr>
              <a:t> – </a:t>
            </a:r>
            <a:r>
              <a:rPr lang="it-IT" sz="2400" dirty="0">
                <a:latin typeface="Times New Roman" panose="02020603050405020304" pitchFamily="18" charset="0"/>
                <a:cs typeface="Times New Roman" panose="02020603050405020304" pitchFamily="18" charset="0"/>
              </a:rPr>
              <a:t>X</a:t>
            </a:r>
            <a:r>
              <a:rPr lang="bg-BG" sz="2400" dirty="0">
                <a:latin typeface="Times New Roman" panose="02020603050405020304" pitchFamily="18" charset="0"/>
                <a:cs typeface="Times New Roman" panose="02020603050405020304" pitchFamily="18" charset="0"/>
              </a:rPr>
              <a:t> глава</a:t>
            </a:r>
          </a:p>
          <a:p>
            <a:pPr algn="just"/>
            <a:r>
              <a:rPr lang="bg-BG" sz="2400" i="1" dirty="0">
                <a:latin typeface="Times New Roman" panose="02020603050405020304" pitchFamily="18" charset="0"/>
                <a:cs typeface="Times New Roman" panose="02020603050405020304" pitchFamily="18" charset="0"/>
              </a:rPr>
              <a:t>Нощ в манастира </a:t>
            </a:r>
            <a:r>
              <a:rPr lang="bg-BG" sz="2400" dirty="0">
                <a:latin typeface="Times New Roman" panose="02020603050405020304" pitchFamily="18" charset="0"/>
                <a:cs typeface="Times New Roman" panose="02020603050405020304" pitchFamily="18" charset="0"/>
              </a:rPr>
              <a:t>– начало на </a:t>
            </a:r>
            <a:r>
              <a:rPr lang="it-IT" sz="2400" dirty="0">
                <a:latin typeface="Times New Roman" panose="02020603050405020304" pitchFamily="18" charset="0"/>
                <a:cs typeface="Times New Roman" panose="02020603050405020304" pitchFamily="18" charset="0"/>
              </a:rPr>
              <a:t>XII</a:t>
            </a:r>
            <a:r>
              <a:rPr lang="bg-BG" sz="2400" dirty="0">
                <a:latin typeface="Times New Roman" panose="02020603050405020304" pitchFamily="18" charset="0"/>
                <a:cs typeface="Times New Roman" panose="02020603050405020304" pitchFamily="18" charset="0"/>
              </a:rPr>
              <a:t> глава</a:t>
            </a:r>
          </a:p>
          <a:p>
            <a:pPr algn="just"/>
            <a:r>
              <a:rPr lang="bg-BG" sz="2400" i="1" dirty="0">
                <a:latin typeface="Times New Roman" panose="02020603050405020304" pitchFamily="18" charset="0"/>
                <a:cs typeface="Times New Roman" panose="02020603050405020304" pitchFamily="18" charset="0"/>
              </a:rPr>
              <a:t>Нощ в гората </a:t>
            </a:r>
            <a:r>
              <a:rPr lang="bg-BG" sz="2400" dirty="0">
                <a:latin typeface="Times New Roman" panose="02020603050405020304" pitchFamily="18" charset="0"/>
                <a:cs typeface="Times New Roman" panose="02020603050405020304" pitchFamily="18" charset="0"/>
              </a:rPr>
              <a:t>– </a:t>
            </a:r>
            <a:r>
              <a:rPr lang="it-IT" sz="2400" dirty="0">
                <a:latin typeface="Times New Roman" panose="02020603050405020304" pitchFamily="18" charset="0"/>
                <a:cs typeface="Times New Roman" panose="02020603050405020304" pitchFamily="18" charset="0"/>
              </a:rPr>
              <a:t>XVI</a:t>
            </a:r>
            <a:r>
              <a:rPr lang="bg-BG" sz="2400" dirty="0">
                <a:latin typeface="Times New Roman" panose="02020603050405020304" pitchFamily="18" charset="0"/>
                <a:cs typeface="Times New Roman" panose="02020603050405020304" pitchFamily="18" charset="0"/>
              </a:rPr>
              <a:t> глава</a:t>
            </a:r>
          </a:p>
          <a:p>
            <a:pPr algn="just"/>
            <a:r>
              <a:rPr lang="bg-BG" sz="2400" i="1" dirty="0">
                <a:latin typeface="Times New Roman" panose="02020603050405020304" pitchFamily="18" charset="0"/>
                <a:cs typeface="Times New Roman" panose="02020603050405020304" pitchFamily="18" charset="0"/>
              </a:rPr>
              <a:t>На </a:t>
            </a:r>
            <a:r>
              <a:rPr lang="bg-BG" sz="2400" i="1" dirty="0" err="1">
                <a:latin typeface="Times New Roman" panose="02020603050405020304" pitchFamily="18" charset="0"/>
                <a:cs typeface="Times New Roman" panose="02020603050405020304" pitchFamily="18" charset="0"/>
              </a:rPr>
              <a:t>Еленин</a:t>
            </a:r>
            <a:r>
              <a:rPr lang="bg-BG" sz="2400" i="1" dirty="0">
                <a:latin typeface="Times New Roman" panose="02020603050405020304" pitchFamily="18" charset="0"/>
                <a:cs typeface="Times New Roman" panose="02020603050405020304" pitchFamily="18" charset="0"/>
              </a:rPr>
              <a:t> Връх </a:t>
            </a:r>
            <a:r>
              <a:rPr lang="bg-BG" sz="2400" dirty="0">
                <a:latin typeface="Times New Roman" panose="02020603050405020304" pitchFamily="18" charset="0"/>
                <a:cs typeface="Times New Roman" panose="02020603050405020304" pitchFamily="18" charset="0"/>
              </a:rPr>
              <a:t>– </a:t>
            </a:r>
            <a:r>
              <a:rPr lang="it-IT" sz="2400" dirty="0">
                <a:latin typeface="Times New Roman" panose="02020603050405020304" pitchFamily="18" charset="0"/>
                <a:cs typeface="Times New Roman" panose="02020603050405020304" pitchFamily="18" charset="0"/>
              </a:rPr>
              <a:t>XIX</a:t>
            </a:r>
            <a:r>
              <a:rPr lang="bg-BG" sz="2400" dirty="0">
                <a:latin typeface="Times New Roman" panose="02020603050405020304" pitchFamily="18" charset="0"/>
                <a:cs typeface="Times New Roman" panose="02020603050405020304" pitchFamily="18" charset="0"/>
              </a:rPr>
              <a:t> глава</a:t>
            </a:r>
          </a:p>
          <a:p>
            <a:pPr algn="just"/>
            <a:r>
              <a:rPr lang="bg-BG" sz="2400" i="1" dirty="0">
                <a:latin typeface="Times New Roman" panose="02020603050405020304" pitchFamily="18" charset="0"/>
                <a:cs typeface="Times New Roman" panose="02020603050405020304" pitchFamily="18" charset="0"/>
              </a:rPr>
              <a:t>Изгоряла гора </a:t>
            </a:r>
            <a:r>
              <a:rPr lang="bg-BG" sz="2400" dirty="0">
                <a:latin typeface="Times New Roman" panose="02020603050405020304" pitchFamily="18" charset="0"/>
                <a:cs typeface="Times New Roman" panose="02020603050405020304" pitchFamily="18" charset="0"/>
              </a:rPr>
              <a:t>– </a:t>
            </a:r>
            <a:r>
              <a:rPr lang="it-IT" sz="2400" dirty="0">
                <a:latin typeface="Times New Roman" panose="02020603050405020304" pitchFamily="18" charset="0"/>
                <a:cs typeface="Times New Roman" panose="02020603050405020304" pitchFamily="18" charset="0"/>
              </a:rPr>
              <a:t>XX</a:t>
            </a:r>
            <a:r>
              <a:rPr lang="bg-BG" sz="2400" dirty="0">
                <a:latin typeface="Times New Roman" panose="02020603050405020304" pitchFamily="18" charset="0"/>
                <a:cs typeface="Times New Roman" panose="02020603050405020304" pitchFamily="18" charset="0"/>
              </a:rPr>
              <a:t> глава</a:t>
            </a:r>
          </a:p>
          <a:p>
            <a:pPr algn="just"/>
            <a:r>
              <a:rPr lang="bg-BG" sz="2400" i="1" dirty="0">
                <a:latin typeface="Times New Roman" panose="02020603050405020304" pitchFamily="18" charset="0"/>
                <a:cs typeface="Times New Roman" panose="02020603050405020304" pitchFamily="18" charset="0"/>
              </a:rPr>
              <a:t>В Илийна река </a:t>
            </a:r>
            <a:r>
              <a:rPr lang="bg-BG" sz="2400" dirty="0">
                <a:latin typeface="Times New Roman" panose="02020603050405020304" pitchFamily="18" charset="0"/>
                <a:cs typeface="Times New Roman" panose="02020603050405020304" pitchFamily="18" charset="0"/>
              </a:rPr>
              <a:t>– </a:t>
            </a:r>
            <a:r>
              <a:rPr lang="it-IT" sz="2400" dirty="0">
                <a:latin typeface="Times New Roman" panose="02020603050405020304" pitchFamily="18" charset="0"/>
                <a:cs typeface="Times New Roman" panose="02020603050405020304" pitchFamily="18" charset="0"/>
              </a:rPr>
              <a:t>XXII</a:t>
            </a:r>
            <a:r>
              <a:rPr lang="bg-BG" sz="2400" dirty="0">
                <a:latin typeface="Times New Roman" panose="02020603050405020304" pitchFamily="18" charset="0"/>
                <a:cs typeface="Times New Roman" panose="02020603050405020304" pitchFamily="18" charset="0"/>
              </a:rPr>
              <a:t> глава</a:t>
            </a:r>
          </a:p>
          <a:p>
            <a:pPr algn="just"/>
            <a:r>
              <a:rPr lang="bg-BG" sz="2400" i="1" dirty="0">
                <a:latin typeface="Times New Roman" panose="02020603050405020304" pitchFamily="18" charset="0"/>
                <a:cs typeface="Times New Roman" panose="02020603050405020304" pitchFamily="18" charset="0"/>
              </a:rPr>
              <a:t>Въз </a:t>
            </a:r>
            <a:r>
              <a:rPr lang="bg-BG" sz="2400" i="1" dirty="0" err="1">
                <a:latin typeface="Times New Roman" panose="02020603050405020304" pitchFamily="18" charset="0"/>
                <a:cs typeface="Times New Roman" panose="02020603050405020304" pitchFamily="18" charset="0"/>
              </a:rPr>
              <a:t>Кадиин</a:t>
            </a:r>
            <a:r>
              <a:rPr lang="bg-BG" sz="2400" i="1" dirty="0">
                <a:latin typeface="Times New Roman" panose="02020603050405020304" pitchFamily="18" charset="0"/>
                <a:cs typeface="Times New Roman" panose="02020603050405020304" pitchFamily="18" charset="0"/>
              </a:rPr>
              <a:t> Връх </a:t>
            </a:r>
            <a:r>
              <a:rPr lang="bg-BG" sz="2400" dirty="0">
                <a:latin typeface="Times New Roman" panose="02020603050405020304" pitchFamily="18" charset="0"/>
                <a:cs typeface="Times New Roman" panose="02020603050405020304" pitchFamily="18" charset="0"/>
              </a:rPr>
              <a:t>– </a:t>
            </a:r>
            <a:r>
              <a:rPr lang="it-IT" sz="2400" dirty="0">
                <a:latin typeface="Times New Roman" panose="02020603050405020304" pitchFamily="18" charset="0"/>
                <a:cs typeface="Times New Roman" panose="02020603050405020304" pitchFamily="18" charset="0"/>
              </a:rPr>
              <a:t>XXIII</a:t>
            </a:r>
            <a:r>
              <a:rPr lang="bg-BG" sz="2400" dirty="0">
                <a:latin typeface="Times New Roman" panose="02020603050405020304" pitchFamily="18" charset="0"/>
                <a:cs typeface="Times New Roman" panose="02020603050405020304" pitchFamily="18" charset="0"/>
              </a:rPr>
              <a:t> глава</a:t>
            </a:r>
          </a:p>
          <a:p>
            <a:pPr marL="0" indent="0" algn="just">
              <a:buNone/>
            </a:pPr>
            <a:endParaRPr lang="bg-BG" sz="2400" dirty="0">
              <a:latin typeface="Times New Roman" panose="02020603050405020304" pitchFamily="18" charset="0"/>
              <a:cs typeface="Times New Roman" panose="02020603050405020304" pitchFamily="18" charset="0"/>
            </a:endParaRPr>
          </a:p>
          <a:p>
            <a:pPr marL="0" indent="0" algn="just">
              <a:buNone/>
            </a:pPr>
            <a:endParaRPr lang="bg-BG" dirty="0">
              <a:latin typeface="Times New Roman" panose="02020603050405020304" pitchFamily="18" charset="0"/>
              <a:cs typeface="Times New Roman" panose="02020603050405020304" pitchFamily="18" charset="0"/>
            </a:endParaRPr>
          </a:p>
        </p:txBody>
      </p:sp>
      <p:pic>
        <p:nvPicPr>
          <p:cNvPr id="5" name="Immagine 4">
            <a:extLst>
              <a:ext uri="{FF2B5EF4-FFF2-40B4-BE49-F238E27FC236}">
                <a16:creationId xmlns:a16="http://schemas.microsoft.com/office/drawing/2014/main" xmlns="" id="{66FA62B4-1F60-A6FD-6B83-245899A80B3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85416" y="3227101"/>
            <a:ext cx="4946756" cy="3143718"/>
          </a:xfrm>
          <a:prstGeom prst="rect">
            <a:avLst/>
          </a:prstGeom>
        </p:spPr>
      </p:pic>
      <p:sp>
        <p:nvSpPr>
          <p:cNvPr id="6" name="CasellaDiTesto 5">
            <a:extLst>
              <a:ext uri="{FF2B5EF4-FFF2-40B4-BE49-F238E27FC236}">
                <a16:creationId xmlns:a16="http://schemas.microsoft.com/office/drawing/2014/main" xmlns="" id="{E6D8117D-8A1F-6146-FDC1-5A6D6D17EE9B}"/>
              </a:ext>
            </a:extLst>
          </p:cNvPr>
          <p:cNvSpPr txBox="1"/>
          <p:nvPr/>
        </p:nvSpPr>
        <p:spPr>
          <a:xfrm>
            <a:off x="7629993" y="6370819"/>
            <a:ext cx="4302179" cy="369332"/>
          </a:xfrm>
          <a:prstGeom prst="rect">
            <a:avLst/>
          </a:prstGeom>
          <a:noFill/>
        </p:spPr>
        <p:txBody>
          <a:bodyPr wrap="square" rtlCol="0">
            <a:spAutoFit/>
          </a:bodyPr>
          <a:lstStyle/>
          <a:p>
            <a:pPr algn="r"/>
            <a:r>
              <a:rPr lang="bg-BG" dirty="0">
                <a:latin typeface="Times New Roman" panose="02020603050405020304" pitchFamily="18" charset="0"/>
                <a:cs typeface="Times New Roman" panose="02020603050405020304" pitchFamily="18" charset="0"/>
              </a:rPr>
              <a:t>Царев връх</a:t>
            </a:r>
          </a:p>
        </p:txBody>
      </p:sp>
    </p:spTree>
    <p:extLst>
      <p:ext uri="{BB962C8B-B14F-4D97-AF65-F5344CB8AC3E}">
        <p14:creationId xmlns:p14="http://schemas.microsoft.com/office/powerpoint/2010/main" val="6815287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543EA60C-3AB7-D5BA-FAAE-5F7FAA2CE000}"/>
              </a:ext>
            </a:extLst>
          </p:cNvPr>
          <p:cNvSpPr>
            <a:spLocks noGrp="1"/>
          </p:cNvSpPr>
          <p:nvPr>
            <p:ph type="title"/>
          </p:nvPr>
        </p:nvSpPr>
        <p:spPr/>
        <p:txBody>
          <a:bodyPr/>
          <a:lstStyle/>
          <a:p>
            <a:pPr algn="ctr"/>
            <a:r>
              <a:rPr lang="bg-BG" i="1" dirty="0">
                <a:latin typeface="Times New Roman" panose="02020603050405020304" pitchFamily="18" charset="0"/>
                <a:cs typeface="Times New Roman" panose="02020603050405020304" pitchFamily="18" charset="0"/>
              </a:rPr>
              <a:t>Великата рилска пустиня </a:t>
            </a:r>
            <a:r>
              <a:rPr lang="bg-BG" dirty="0">
                <a:latin typeface="Times New Roman" panose="02020603050405020304" pitchFamily="18" charset="0"/>
                <a:cs typeface="Times New Roman" panose="02020603050405020304" pitchFamily="18" charset="0"/>
              </a:rPr>
              <a:t>и историята на Рила</a:t>
            </a:r>
          </a:p>
        </p:txBody>
      </p:sp>
      <p:sp>
        <p:nvSpPr>
          <p:cNvPr id="3" name="Segnaposto contenuto 2">
            <a:extLst>
              <a:ext uri="{FF2B5EF4-FFF2-40B4-BE49-F238E27FC236}">
                <a16:creationId xmlns:a16="http://schemas.microsoft.com/office/drawing/2014/main" xmlns="" id="{E2220117-78BB-199C-427D-66266E5F4321}"/>
              </a:ext>
            </a:extLst>
          </p:cNvPr>
          <p:cNvSpPr>
            <a:spLocks noGrp="1"/>
          </p:cNvSpPr>
          <p:nvPr>
            <p:ph idx="1"/>
          </p:nvPr>
        </p:nvSpPr>
        <p:spPr>
          <a:xfrm>
            <a:off x="179882" y="1825624"/>
            <a:ext cx="7210269" cy="5032375"/>
          </a:xfrm>
        </p:spPr>
        <p:txBody>
          <a:bodyPr>
            <a:normAutofit/>
          </a:bodyPr>
          <a:lstStyle/>
          <a:p>
            <a:pPr marL="0" indent="0" algn="just">
              <a:buNone/>
            </a:pPr>
            <a:r>
              <a:rPr lang="bg-BG" sz="2600" i="1" dirty="0">
                <a:latin typeface="Times New Roman" panose="02020603050405020304" pitchFamily="18" charset="0"/>
                <a:cs typeface="Times New Roman" panose="02020603050405020304" pitchFamily="18" charset="0"/>
              </a:rPr>
              <a:t>“Неговата съдба </a:t>
            </a:r>
            <a:r>
              <a:rPr lang="bg-BG" sz="2600" dirty="0">
                <a:latin typeface="Times New Roman" panose="02020603050405020304" pitchFamily="18" charset="0"/>
                <a:cs typeface="Times New Roman" panose="02020603050405020304" pitchFamily="18" charset="0"/>
              </a:rPr>
              <a:t>(на Рилския манастир) </a:t>
            </a:r>
            <a:r>
              <a:rPr lang="bg-BG" sz="2600" i="1" dirty="0">
                <a:latin typeface="Times New Roman" panose="02020603050405020304" pitchFamily="18" charset="0"/>
                <a:cs typeface="Times New Roman" panose="02020603050405020304" pitchFamily="18" charset="0"/>
              </a:rPr>
              <a:t>върви паралелно със съдбата на българския народ” </a:t>
            </a:r>
            <a:r>
              <a:rPr lang="ru-RU" sz="2600" dirty="0">
                <a:latin typeface="Times New Roman" panose="02020603050405020304" pitchFamily="18" charset="0"/>
                <a:cs typeface="Times New Roman" panose="02020603050405020304" pitchFamily="18" charset="0"/>
              </a:rPr>
              <a:t>(</a:t>
            </a:r>
            <a:r>
              <a:rPr lang="it-IT" sz="2600" dirty="0" err="1">
                <a:latin typeface="Times New Roman" panose="02020603050405020304" pitchFamily="18" charset="0"/>
                <a:cs typeface="Times New Roman" panose="02020603050405020304" pitchFamily="18" charset="0"/>
              </a:rPr>
              <a:t>Vazov</a:t>
            </a:r>
            <a:r>
              <a:rPr lang="it-IT" sz="2600" dirty="0">
                <a:latin typeface="Times New Roman" panose="02020603050405020304" pitchFamily="18" charset="0"/>
                <a:cs typeface="Times New Roman" panose="02020603050405020304" pitchFamily="18" charset="0"/>
              </a:rPr>
              <a:t> 1892, 20)</a:t>
            </a:r>
            <a:r>
              <a:rPr lang="ru-RU" sz="2600" dirty="0">
                <a:latin typeface="Times New Roman" panose="02020603050405020304" pitchFamily="18" charset="0"/>
                <a:cs typeface="Times New Roman" panose="02020603050405020304" pitchFamily="18" charset="0"/>
              </a:rPr>
              <a:t>.</a:t>
            </a:r>
          </a:p>
          <a:p>
            <a:pPr marL="0" indent="0" algn="just">
              <a:buNone/>
            </a:pPr>
            <a:r>
              <a:rPr lang="bg-BG" sz="2600" dirty="0">
                <a:latin typeface="Times New Roman" panose="02020603050405020304" pitchFamily="18" charset="0"/>
                <a:cs typeface="Times New Roman" panose="02020603050405020304" pitchFamily="18" charset="0"/>
              </a:rPr>
              <a:t>Източниците, които Вазов цитира в пътеписа:</a:t>
            </a:r>
          </a:p>
          <a:p>
            <a:pPr algn="just"/>
            <a:r>
              <a:rPr lang="bg-BG" sz="2600" dirty="0">
                <a:latin typeface="Times New Roman" panose="02020603050405020304" pitchFamily="18" charset="0"/>
                <a:cs typeface="Times New Roman" panose="02020603050405020304" pitchFamily="18" charset="0"/>
              </a:rPr>
              <a:t>писмо на св. Иван Рилски към цар Петър.</a:t>
            </a:r>
          </a:p>
          <a:p>
            <a:pPr algn="just"/>
            <a:r>
              <a:rPr lang="bg-BG" sz="2600" dirty="0">
                <a:latin typeface="Times New Roman" panose="02020603050405020304" pitchFamily="18" charset="0"/>
                <a:cs typeface="Times New Roman" panose="02020603050405020304" pitchFamily="18" charset="0"/>
              </a:rPr>
              <a:t>Рилска грамота на цар Иван Шишман (1378 г.).</a:t>
            </a:r>
          </a:p>
          <a:p>
            <a:pPr algn="just"/>
            <a:r>
              <a:rPr lang="bg-BG" sz="2600" dirty="0">
                <a:latin typeface="Times New Roman" panose="02020603050405020304" pitchFamily="18" charset="0"/>
                <a:cs typeface="Times New Roman" panose="02020603050405020304" pitchFamily="18" charset="0"/>
              </a:rPr>
              <a:t>Пренасяне на мощите на св. Иван Рилски (в житието на светеца на Евтимий Търновски).</a:t>
            </a:r>
          </a:p>
          <a:p>
            <a:pPr algn="just"/>
            <a:r>
              <a:rPr lang="bg-BG" sz="2600" dirty="0">
                <a:latin typeface="Times New Roman" panose="02020603050405020304" pitchFamily="18" charset="0"/>
                <a:cs typeface="Times New Roman" panose="02020603050405020304" pitchFamily="18" charset="0"/>
              </a:rPr>
              <a:t>Описание на българския свещен Рилски манастир (на Неофит Рилски, 1879 г.).</a:t>
            </a:r>
          </a:p>
          <a:p>
            <a:pPr algn="just"/>
            <a:endParaRPr lang="ru-RU" dirty="0">
              <a:latin typeface="Times New Roman" panose="02020603050405020304" pitchFamily="18" charset="0"/>
              <a:cs typeface="Times New Roman" panose="02020603050405020304" pitchFamily="18" charset="0"/>
            </a:endParaRPr>
          </a:p>
          <a:p>
            <a:pPr marL="0" indent="0" algn="just">
              <a:buNone/>
            </a:pPr>
            <a:endParaRPr lang="it-IT" dirty="0">
              <a:latin typeface="Times New Roman" panose="02020603050405020304" pitchFamily="18" charset="0"/>
              <a:cs typeface="Times New Roman" panose="02020603050405020304" pitchFamily="18" charset="0"/>
            </a:endParaRPr>
          </a:p>
        </p:txBody>
      </p:sp>
      <p:pic>
        <p:nvPicPr>
          <p:cNvPr id="5" name="Immagine 4">
            <a:extLst>
              <a:ext uri="{FF2B5EF4-FFF2-40B4-BE49-F238E27FC236}">
                <a16:creationId xmlns:a16="http://schemas.microsoft.com/office/drawing/2014/main" xmlns="" id="{B9EE15FB-217A-F38C-6274-714CC1FF011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07199" y="1558977"/>
            <a:ext cx="4194991" cy="4721903"/>
          </a:xfrm>
          <a:prstGeom prst="rect">
            <a:avLst/>
          </a:prstGeom>
        </p:spPr>
      </p:pic>
      <p:sp>
        <p:nvSpPr>
          <p:cNvPr id="6" name="CasellaDiTesto 5">
            <a:extLst>
              <a:ext uri="{FF2B5EF4-FFF2-40B4-BE49-F238E27FC236}">
                <a16:creationId xmlns:a16="http://schemas.microsoft.com/office/drawing/2014/main" xmlns="" id="{FD8737E0-8615-CBC5-2D21-43982D7D6A32}"/>
              </a:ext>
            </a:extLst>
          </p:cNvPr>
          <p:cNvSpPr txBox="1"/>
          <p:nvPr/>
        </p:nvSpPr>
        <p:spPr>
          <a:xfrm>
            <a:off x="7707199" y="6327985"/>
            <a:ext cx="4194991" cy="369332"/>
          </a:xfrm>
          <a:prstGeom prst="rect">
            <a:avLst/>
          </a:prstGeom>
          <a:noFill/>
        </p:spPr>
        <p:txBody>
          <a:bodyPr wrap="square" rtlCol="0">
            <a:spAutoFit/>
          </a:bodyPr>
          <a:lstStyle/>
          <a:p>
            <a:pPr algn="r"/>
            <a:r>
              <a:rPr lang="bg-BG" dirty="0">
                <a:latin typeface="Times New Roman" panose="02020603050405020304" pitchFamily="18" charset="0"/>
                <a:cs typeface="Times New Roman" panose="02020603050405020304" pitchFamily="18" charset="0"/>
              </a:rPr>
              <a:t>Рилската грамота на цар Шишман</a:t>
            </a:r>
          </a:p>
        </p:txBody>
      </p:sp>
    </p:spTree>
    <p:extLst>
      <p:ext uri="{BB962C8B-B14F-4D97-AF65-F5344CB8AC3E}">
        <p14:creationId xmlns:p14="http://schemas.microsoft.com/office/powerpoint/2010/main" val="34104266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108394BD-B886-20C6-623D-6AEE6173AE8C}"/>
              </a:ext>
            </a:extLst>
          </p:cNvPr>
          <p:cNvSpPr>
            <a:spLocks noGrp="1"/>
          </p:cNvSpPr>
          <p:nvPr>
            <p:ph type="title"/>
          </p:nvPr>
        </p:nvSpPr>
        <p:spPr>
          <a:xfrm>
            <a:off x="697043" y="284815"/>
            <a:ext cx="11047750" cy="1325563"/>
          </a:xfrm>
        </p:spPr>
        <p:txBody>
          <a:bodyPr>
            <a:noAutofit/>
          </a:bodyPr>
          <a:lstStyle/>
          <a:p>
            <a:pPr algn="ctr"/>
            <a:r>
              <a:rPr lang="bg-BG" sz="3800" i="1" dirty="0">
                <a:latin typeface="Times New Roman" panose="02020603050405020304" pitchFamily="18" charset="0"/>
                <a:cs typeface="Times New Roman" panose="02020603050405020304" pitchFamily="18" charset="0"/>
              </a:rPr>
              <a:t>Великата рилска пустиня </a:t>
            </a:r>
            <a:r>
              <a:rPr lang="bg-BG" sz="3800" dirty="0">
                <a:latin typeface="Times New Roman" panose="02020603050405020304" pitchFamily="18" charset="0"/>
                <a:cs typeface="Times New Roman" panose="02020603050405020304" pitchFamily="18" charset="0"/>
              </a:rPr>
              <a:t>като източник на етнографски материал на Рилската горска област</a:t>
            </a:r>
          </a:p>
        </p:txBody>
      </p:sp>
      <p:sp>
        <p:nvSpPr>
          <p:cNvPr id="3" name="Segnaposto contenuto 2">
            <a:extLst>
              <a:ext uri="{FF2B5EF4-FFF2-40B4-BE49-F238E27FC236}">
                <a16:creationId xmlns:a16="http://schemas.microsoft.com/office/drawing/2014/main" xmlns="" id="{0DEAD2B9-FB9E-AFED-C19D-3F1B461418B0}"/>
              </a:ext>
            </a:extLst>
          </p:cNvPr>
          <p:cNvSpPr>
            <a:spLocks noGrp="1"/>
          </p:cNvSpPr>
          <p:nvPr>
            <p:ph idx="1"/>
          </p:nvPr>
        </p:nvSpPr>
        <p:spPr>
          <a:xfrm>
            <a:off x="149902" y="3305332"/>
            <a:ext cx="5946098" cy="3552668"/>
          </a:xfrm>
        </p:spPr>
        <p:txBody>
          <a:bodyPr>
            <a:noAutofit/>
          </a:bodyPr>
          <a:lstStyle/>
          <a:p>
            <a:pPr marL="0" indent="0" algn="just">
              <a:lnSpc>
                <a:spcPct val="60000"/>
              </a:lnSpc>
              <a:buNone/>
            </a:pPr>
            <a:r>
              <a:rPr lang="bg-BG" sz="2000" dirty="0">
                <a:latin typeface="Times New Roman" panose="02020603050405020304" pitchFamily="18" charset="0"/>
                <a:cs typeface="Times New Roman" panose="02020603050405020304" pitchFamily="18" charset="0"/>
              </a:rPr>
              <a:t>Юнак на гора говори: </a:t>
            </a:r>
            <a:r>
              <a:rPr lang="it-IT" sz="2000" dirty="0">
                <a:latin typeface="Times New Roman" panose="02020603050405020304" pitchFamily="18" charset="0"/>
                <a:cs typeface="Times New Roman" panose="02020603050405020304" pitchFamily="18" charset="0"/>
              </a:rPr>
              <a:t>/ </a:t>
            </a:r>
            <a:r>
              <a:rPr lang="bg-BG" sz="2000" dirty="0">
                <a:latin typeface="Times New Roman" panose="02020603050405020304" pitchFamily="18" charset="0"/>
                <a:cs typeface="Times New Roman" panose="02020603050405020304" pitchFamily="18" charset="0"/>
              </a:rPr>
              <a:t>оставай сбогом прощавай,</a:t>
            </a:r>
            <a:r>
              <a:rPr lang="it-IT" sz="2000" dirty="0">
                <a:latin typeface="Times New Roman" panose="02020603050405020304" pitchFamily="18" charset="0"/>
                <a:cs typeface="Times New Roman" panose="02020603050405020304" pitchFamily="18" charset="0"/>
              </a:rPr>
              <a:t> /</a:t>
            </a:r>
            <a:endParaRPr lang="bg-BG" sz="2000" dirty="0">
              <a:latin typeface="Times New Roman" panose="02020603050405020304" pitchFamily="18" charset="0"/>
              <a:cs typeface="Times New Roman" panose="02020603050405020304" pitchFamily="18" charset="0"/>
            </a:endParaRPr>
          </a:p>
          <a:p>
            <a:pPr marL="0" indent="0" algn="just">
              <a:lnSpc>
                <a:spcPct val="60000"/>
              </a:lnSpc>
              <a:buNone/>
            </a:pPr>
            <a:r>
              <a:rPr lang="bg-BG" sz="2000" dirty="0">
                <a:latin typeface="Times New Roman" panose="02020603050405020304" pitchFamily="18" charset="0"/>
                <a:cs typeface="Times New Roman" panose="02020603050405020304" pitchFamily="18" charset="0"/>
              </a:rPr>
              <a:t>горо ле, Рила </a:t>
            </a:r>
            <a:r>
              <a:rPr lang="bg-BG" sz="2000" dirty="0" err="1">
                <a:latin typeface="Times New Roman" panose="02020603050405020304" pitchFamily="18" charset="0"/>
                <a:cs typeface="Times New Roman" panose="02020603050405020304" pitchFamily="18" charset="0"/>
              </a:rPr>
              <a:t>планино</a:t>
            </a:r>
            <a:r>
              <a:rPr lang="bg-BG" sz="2000" dirty="0">
                <a:latin typeface="Times New Roman" panose="02020603050405020304" pitchFamily="18" charset="0"/>
                <a:cs typeface="Times New Roman" panose="02020603050405020304" pitchFamily="18" charset="0"/>
              </a:rPr>
              <a:t>! </a:t>
            </a:r>
            <a:r>
              <a:rPr lang="it-IT" sz="2000" dirty="0">
                <a:latin typeface="Times New Roman" panose="02020603050405020304" pitchFamily="18" charset="0"/>
                <a:cs typeface="Times New Roman" panose="02020603050405020304" pitchFamily="18" charset="0"/>
              </a:rPr>
              <a:t>/</a:t>
            </a:r>
            <a:r>
              <a:rPr lang="bg-BG" sz="2000" dirty="0">
                <a:latin typeface="Times New Roman" panose="02020603050405020304" pitchFamily="18" charset="0"/>
                <a:cs typeface="Times New Roman" panose="02020603050405020304" pitchFamily="18" charset="0"/>
              </a:rPr>
              <a:t>Халал ни струвай, горо ле, </a:t>
            </a:r>
            <a:r>
              <a:rPr lang="it-IT" sz="2000" dirty="0">
                <a:latin typeface="Times New Roman" panose="02020603050405020304" pitchFamily="18" charset="0"/>
                <a:cs typeface="Times New Roman" panose="02020603050405020304" pitchFamily="18" charset="0"/>
              </a:rPr>
              <a:t>/</a:t>
            </a:r>
            <a:endParaRPr lang="bg-BG" sz="2000" dirty="0">
              <a:latin typeface="Times New Roman" panose="02020603050405020304" pitchFamily="18" charset="0"/>
              <a:cs typeface="Times New Roman" panose="02020603050405020304" pitchFamily="18" charset="0"/>
            </a:endParaRPr>
          </a:p>
          <a:p>
            <a:pPr marL="0" indent="0" algn="just">
              <a:lnSpc>
                <a:spcPct val="60000"/>
              </a:lnSpc>
              <a:buNone/>
            </a:pPr>
            <a:r>
              <a:rPr lang="bg-BG" sz="2000" dirty="0">
                <a:latin typeface="Times New Roman" panose="02020603050405020304" pitchFamily="18" charset="0"/>
                <a:cs typeface="Times New Roman" panose="02020603050405020304" pitchFamily="18" charset="0"/>
              </a:rPr>
              <a:t>дето ти вода пиехме,</a:t>
            </a:r>
            <a:r>
              <a:rPr lang="it-IT" sz="2000" dirty="0">
                <a:latin typeface="Times New Roman" panose="02020603050405020304" pitchFamily="18" charset="0"/>
                <a:cs typeface="Times New Roman" panose="02020603050405020304" pitchFamily="18" charset="0"/>
              </a:rPr>
              <a:t> /</a:t>
            </a:r>
            <a:r>
              <a:rPr lang="bg-BG" sz="2000" dirty="0">
                <a:latin typeface="Times New Roman" panose="02020603050405020304" pitchFamily="18" charset="0"/>
                <a:cs typeface="Times New Roman" panose="02020603050405020304" pitchFamily="18" charset="0"/>
              </a:rPr>
              <a:t>дето ти трева тупкахме!</a:t>
            </a:r>
            <a:r>
              <a:rPr lang="it-IT" sz="2000" dirty="0">
                <a:latin typeface="Times New Roman" panose="02020603050405020304" pitchFamily="18" charset="0"/>
                <a:cs typeface="Times New Roman" panose="02020603050405020304" pitchFamily="18" charset="0"/>
              </a:rPr>
              <a:t> /</a:t>
            </a:r>
            <a:endParaRPr lang="bg-BG" sz="2000" dirty="0">
              <a:latin typeface="Times New Roman" panose="02020603050405020304" pitchFamily="18" charset="0"/>
              <a:cs typeface="Times New Roman" panose="02020603050405020304" pitchFamily="18" charset="0"/>
            </a:endParaRPr>
          </a:p>
          <a:p>
            <a:pPr marL="0" indent="0" algn="just">
              <a:lnSpc>
                <a:spcPct val="60000"/>
              </a:lnSpc>
              <a:buNone/>
            </a:pPr>
            <a:r>
              <a:rPr lang="bg-BG" sz="2000" dirty="0">
                <a:latin typeface="Times New Roman" panose="02020603050405020304" pitchFamily="18" charset="0"/>
                <a:cs typeface="Times New Roman" panose="02020603050405020304" pitchFamily="18" charset="0"/>
              </a:rPr>
              <a:t>Гора </a:t>
            </a:r>
            <a:r>
              <a:rPr lang="bg-BG" sz="2000" dirty="0" err="1">
                <a:latin typeface="Times New Roman" panose="02020603050405020304" pitchFamily="18" charset="0"/>
                <a:cs typeface="Times New Roman" panose="02020603050405020304" pitchFamily="18" charset="0"/>
              </a:rPr>
              <a:t>юнаку</a:t>
            </a:r>
            <a:r>
              <a:rPr lang="bg-BG" sz="2000" dirty="0">
                <a:latin typeface="Times New Roman" panose="02020603050405020304" pitchFamily="18" charset="0"/>
                <a:cs typeface="Times New Roman" panose="02020603050405020304" pitchFamily="18" charset="0"/>
              </a:rPr>
              <a:t> отговаря:</a:t>
            </a:r>
            <a:r>
              <a:rPr lang="it-IT" sz="2000" dirty="0">
                <a:latin typeface="Times New Roman" panose="02020603050405020304" pitchFamily="18" charset="0"/>
                <a:cs typeface="Times New Roman" panose="02020603050405020304" pitchFamily="18" charset="0"/>
              </a:rPr>
              <a:t> /</a:t>
            </a:r>
            <a:r>
              <a:rPr lang="bg-BG" sz="2000" dirty="0">
                <a:latin typeface="Times New Roman" panose="02020603050405020304" pitchFamily="18" charset="0"/>
                <a:cs typeface="Times New Roman" panose="02020603050405020304" pitchFamily="18" charset="0"/>
              </a:rPr>
              <a:t>иди си сбогом, юначе,</a:t>
            </a:r>
            <a:r>
              <a:rPr lang="it-IT" sz="2000" dirty="0">
                <a:latin typeface="Times New Roman" panose="02020603050405020304" pitchFamily="18" charset="0"/>
                <a:cs typeface="Times New Roman" panose="02020603050405020304" pitchFamily="18" charset="0"/>
              </a:rPr>
              <a:t> /</a:t>
            </a:r>
            <a:endParaRPr lang="bg-BG" sz="2000" dirty="0">
              <a:latin typeface="Times New Roman" panose="02020603050405020304" pitchFamily="18" charset="0"/>
              <a:cs typeface="Times New Roman" panose="02020603050405020304" pitchFamily="18" charset="0"/>
            </a:endParaRPr>
          </a:p>
          <a:p>
            <a:pPr marL="0" indent="0" algn="just">
              <a:lnSpc>
                <a:spcPct val="60000"/>
              </a:lnSpc>
              <a:buNone/>
            </a:pPr>
            <a:r>
              <a:rPr lang="bg-BG" sz="2000" dirty="0">
                <a:latin typeface="Times New Roman" panose="02020603050405020304" pitchFamily="18" charset="0"/>
                <a:cs typeface="Times New Roman" panose="02020603050405020304" pitchFamily="18" charset="0"/>
              </a:rPr>
              <a:t>халал ти струвам всичкото: </a:t>
            </a:r>
            <a:r>
              <a:rPr lang="it-IT" sz="2000" dirty="0">
                <a:latin typeface="Times New Roman" panose="02020603050405020304" pitchFamily="18" charset="0"/>
                <a:cs typeface="Times New Roman" panose="02020603050405020304" pitchFamily="18" charset="0"/>
              </a:rPr>
              <a:t>/ </a:t>
            </a:r>
            <a:r>
              <a:rPr lang="bg-BG" sz="2000" dirty="0">
                <a:latin typeface="Times New Roman" panose="02020603050405020304" pitchFamily="18" charset="0"/>
                <a:cs typeface="Times New Roman" panose="02020603050405020304" pitchFamily="18" charset="0"/>
              </a:rPr>
              <a:t>тревата още водата –</a:t>
            </a:r>
            <a:r>
              <a:rPr lang="it-IT" sz="2000" dirty="0">
                <a:latin typeface="Times New Roman" panose="02020603050405020304" pitchFamily="18" charset="0"/>
                <a:cs typeface="Times New Roman" panose="02020603050405020304" pitchFamily="18" charset="0"/>
              </a:rPr>
              <a:t> /</a:t>
            </a:r>
            <a:endParaRPr lang="bg-BG" sz="2000" dirty="0">
              <a:latin typeface="Times New Roman" panose="02020603050405020304" pitchFamily="18" charset="0"/>
              <a:cs typeface="Times New Roman" panose="02020603050405020304" pitchFamily="18" charset="0"/>
            </a:endParaRPr>
          </a:p>
          <a:p>
            <a:pPr marL="0" indent="0" algn="just">
              <a:lnSpc>
                <a:spcPct val="60000"/>
              </a:lnSpc>
              <a:buNone/>
            </a:pPr>
            <a:r>
              <a:rPr lang="bg-BG" sz="2000" dirty="0">
                <a:latin typeface="Times New Roman" panose="02020603050405020304" pitchFamily="18" charset="0"/>
                <a:cs typeface="Times New Roman" panose="02020603050405020304" pitchFamily="18" charset="0"/>
              </a:rPr>
              <a:t>водата тече пак вода,</a:t>
            </a:r>
            <a:r>
              <a:rPr lang="it-IT" sz="2000" dirty="0">
                <a:latin typeface="Times New Roman" panose="02020603050405020304" pitchFamily="18" charset="0"/>
                <a:cs typeface="Times New Roman" panose="02020603050405020304" pitchFamily="18" charset="0"/>
              </a:rPr>
              <a:t> / </a:t>
            </a:r>
            <a:r>
              <a:rPr lang="bg-BG" sz="2000" dirty="0">
                <a:latin typeface="Times New Roman" panose="02020603050405020304" pitchFamily="18" charset="0"/>
                <a:cs typeface="Times New Roman" panose="02020603050405020304" pitchFamily="18" charset="0"/>
              </a:rPr>
              <a:t>тревата расте пак трева – </a:t>
            </a:r>
            <a:r>
              <a:rPr lang="it-IT" sz="2000" dirty="0">
                <a:latin typeface="Times New Roman" panose="02020603050405020304" pitchFamily="18" charset="0"/>
                <a:cs typeface="Times New Roman" panose="02020603050405020304" pitchFamily="18" charset="0"/>
              </a:rPr>
              <a:t>/</a:t>
            </a:r>
            <a:endParaRPr lang="bg-BG" sz="2000" dirty="0">
              <a:latin typeface="Times New Roman" panose="02020603050405020304" pitchFamily="18" charset="0"/>
              <a:cs typeface="Times New Roman" panose="02020603050405020304" pitchFamily="18" charset="0"/>
            </a:endParaRPr>
          </a:p>
          <a:p>
            <a:pPr marL="0" indent="0" algn="just">
              <a:lnSpc>
                <a:spcPct val="60000"/>
              </a:lnSpc>
              <a:buNone/>
            </a:pPr>
            <a:r>
              <a:rPr lang="bg-BG" sz="2000" dirty="0">
                <a:latin typeface="Times New Roman" panose="02020603050405020304" pitchFamily="18" charset="0"/>
                <a:cs typeface="Times New Roman" panose="02020603050405020304" pitchFamily="18" charset="0"/>
              </a:rPr>
              <a:t>едно ви халал не струвам, </a:t>
            </a:r>
            <a:r>
              <a:rPr lang="it-IT" sz="2000" dirty="0">
                <a:latin typeface="Times New Roman" panose="02020603050405020304" pitchFamily="18" charset="0"/>
                <a:cs typeface="Times New Roman" panose="02020603050405020304" pitchFamily="18" charset="0"/>
              </a:rPr>
              <a:t>/</a:t>
            </a:r>
            <a:r>
              <a:rPr lang="bg-BG" sz="2000" dirty="0">
                <a:latin typeface="Times New Roman" panose="02020603050405020304" pitchFamily="18" charset="0"/>
                <a:cs typeface="Times New Roman" panose="02020603050405020304" pitchFamily="18" charset="0"/>
              </a:rPr>
              <a:t>дето ми елхи кършехте, </a:t>
            </a:r>
            <a:r>
              <a:rPr lang="it-IT" sz="2000" dirty="0">
                <a:latin typeface="Times New Roman" panose="02020603050405020304" pitchFamily="18" charset="0"/>
                <a:cs typeface="Times New Roman" panose="02020603050405020304" pitchFamily="18" charset="0"/>
              </a:rPr>
              <a:t>/</a:t>
            </a:r>
            <a:endParaRPr lang="bg-BG" sz="2000" dirty="0">
              <a:latin typeface="Times New Roman" panose="02020603050405020304" pitchFamily="18" charset="0"/>
              <a:cs typeface="Times New Roman" panose="02020603050405020304" pitchFamily="18" charset="0"/>
            </a:endParaRPr>
          </a:p>
          <a:p>
            <a:pPr marL="0" indent="0" algn="just">
              <a:lnSpc>
                <a:spcPct val="60000"/>
              </a:lnSpc>
              <a:buNone/>
            </a:pPr>
            <a:r>
              <a:rPr lang="bg-BG" sz="2000" dirty="0">
                <a:latin typeface="Times New Roman" panose="02020603050405020304" pitchFamily="18" charset="0"/>
                <a:cs typeface="Times New Roman" panose="02020603050405020304" pitchFamily="18" charset="0"/>
              </a:rPr>
              <a:t>че ги на хурки правехте </a:t>
            </a:r>
            <a:r>
              <a:rPr lang="it-IT" sz="2000" dirty="0">
                <a:latin typeface="Times New Roman" panose="02020603050405020304" pitchFamily="18" charset="0"/>
                <a:cs typeface="Times New Roman" panose="02020603050405020304" pitchFamily="18" charset="0"/>
              </a:rPr>
              <a:t>/ </a:t>
            </a:r>
            <a:r>
              <a:rPr lang="bg-BG" sz="2000" dirty="0">
                <a:latin typeface="Times New Roman" panose="02020603050405020304" pitchFamily="18" charset="0"/>
                <a:cs typeface="Times New Roman" panose="02020603050405020304" pitchFamily="18" charset="0"/>
              </a:rPr>
              <a:t>и по </a:t>
            </a:r>
            <a:r>
              <a:rPr lang="bg-BG" sz="2000" dirty="0" err="1">
                <a:latin typeface="Times New Roman" panose="02020603050405020304" pitchFamily="18" charset="0"/>
                <a:cs typeface="Times New Roman" panose="02020603050405020304" pitchFamily="18" charset="0"/>
              </a:rPr>
              <a:t>седянки</a:t>
            </a:r>
            <a:r>
              <a:rPr lang="bg-BG" sz="2000" dirty="0">
                <a:latin typeface="Times New Roman" panose="02020603050405020304" pitchFamily="18" charset="0"/>
                <a:cs typeface="Times New Roman" panose="02020603050405020304" pitchFamily="18" charset="0"/>
              </a:rPr>
              <a:t> ходехте </a:t>
            </a:r>
            <a:r>
              <a:rPr lang="it-IT" sz="2000" dirty="0">
                <a:latin typeface="Times New Roman" panose="02020603050405020304" pitchFamily="18" charset="0"/>
                <a:cs typeface="Times New Roman" panose="02020603050405020304" pitchFamily="18" charset="0"/>
              </a:rPr>
              <a:t>/</a:t>
            </a:r>
            <a:endParaRPr lang="bg-BG" sz="2000" dirty="0">
              <a:latin typeface="Times New Roman" panose="02020603050405020304" pitchFamily="18" charset="0"/>
              <a:cs typeface="Times New Roman" panose="02020603050405020304" pitchFamily="18" charset="0"/>
            </a:endParaRPr>
          </a:p>
          <a:p>
            <a:pPr marL="0" indent="0" algn="just">
              <a:lnSpc>
                <a:spcPct val="60000"/>
              </a:lnSpc>
              <a:buNone/>
            </a:pPr>
            <a:r>
              <a:rPr lang="bg-BG" sz="2000" dirty="0">
                <a:latin typeface="Times New Roman" panose="02020603050405020304" pitchFamily="18" charset="0"/>
                <a:cs typeface="Times New Roman" panose="02020603050405020304" pitchFamily="18" charset="0"/>
              </a:rPr>
              <a:t>че ги на моми давахте (</a:t>
            </a:r>
            <a:r>
              <a:rPr lang="bg-BG" sz="2000" dirty="0" err="1">
                <a:latin typeface="Times New Roman" panose="02020603050405020304" pitchFamily="18" charset="0"/>
                <a:cs typeface="Times New Roman" panose="02020603050405020304" pitchFamily="18" charset="0"/>
              </a:rPr>
              <a:t>Vazov</a:t>
            </a:r>
            <a:r>
              <a:rPr lang="bg-BG" sz="2000" dirty="0">
                <a:latin typeface="Times New Roman" panose="02020603050405020304" pitchFamily="18" charset="0"/>
                <a:cs typeface="Times New Roman" panose="02020603050405020304" pitchFamily="18" charset="0"/>
              </a:rPr>
              <a:t> 1892, 83).</a:t>
            </a:r>
          </a:p>
        </p:txBody>
      </p:sp>
      <p:sp>
        <p:nvSpPr>
          <p:cNvPr id="4" name="CasellaDiTesto 3">
            <a:extLst>
              <a:ext uri="{FF2B5EF4-FFF2-40B4-BE49-F238E27FC236}">
                <a16:creationId xmlns:a16="http://schemas.microsoft.com/office/drawing/2014/main" xmlns="" id="{3BFF1325-A151-A830-551C-FBD2469EEE23}"/>
              </a:ext>
            </a:extLst>
          </p:cNvPr>
          <p:cNvSpPr txBox="1"/>
          <p:nvPr/>
        </p:nvSpPr>
        <p:spPr>
          <a:xfrm>
            <a:off x="6400800" y="3186210"/>
            <a:ext cx="5641298" cy="3477875"/>
          </a:xfrm>
          <a:prstGeom prst="rect">
            <a:avLst/>
          </a:prstGeom>
          <a:noFill/>
        </p:spPr>
        <p:txBody>
          <a:bodyPr wrap="square" rtlCol="0">
            <a:spAutoFit/>
          </a:bodyPr>
          <a:lstStyle/>
          <a:p>
            <a:r>
              <a:rPr lang="it-IT" sz="2000" dirty="0"/>
              <a:t>Il giovane dice al monte: / rimani con Dio, arrivederci, / o monte caro, di </a:t>
            </a:r>
            <a:r>
              <a:rPr lang="it-IT" sz="2000" dirty="0" err="1"/>
              <a:t>Rila</a:t>
            </a:r>
            <a:r>
              <a:rPr lang="it-IT" sz="2000" dirty="0"/>
              <a:t> massiccio! / col cuore offrici, o caro monte / dove la tua acqua bere, / dove la tua erba calpestare! / Il monte al giovane risponde: / vai con Dio, o giovane, / col cuore ti offro tutto: / l’erba e anche l’acqua / l’acqua scorre sempre come acqua / l’erba cresce sempre come erba. / Solamente una cosa non vi offro col cuore / i rami dei miei abeti che non spezziate / che delle canocchie non ne facciate / per andare per le </a:t>
            </a:r>
            <a:r>
              <a:rPr lang="it-IT" sz="2000" dirty="0" err="1"/>
              <a:t>sedjanke</a:t>
            </a:r>
            <a:r>
              <a:rPr lang="it-IT" sz="2000" dirty="0"/>
              <a:t> / per darle alle ragazze.</a:t>
            </a:r>
          </a:p>
        </p:txBody>
      </p:sp>
      <p:sp>
        <p:nvSpPr>
          <p:cNvPr id="5" name="CasellaDiTesto 4">
            <a:extLst>
              <a:ext uri="{FF2B5EF4-FFF2-40B4-BE49-F238E27FC236}">
                <a16:creationId xmlns:a16="http://schemas.microsoft.com/office/drawing/2014/main" xmlns="" id="{54894420-6F25-E244-9708-A9C2CFE41BD3}"/>
              </a:ext>
            </a:extLst>
          </p:cNvPr>
          <p:cNvSpPr txBox="1"/>
          <p:nvPr/>
        </p:nvSpPr>
        <p:spPr>
          <a:xfrm>
            <a:off x="697043" y="2103912"/>
            <a:ext cx="10717967" cy="707886"/>
          </a:xfrm>
          <a:prstGeom prst="rect">
            <a:avLst/>
          </a:prstGeom>
          <a:noFill/>
        </p:spPr>
        <p:txBody>
          <a:bodyPr wrap="square" rtlCol="0">
            <a:spAutoFit/>
          </a:bodyPr>
          <a:lstStyle/>
          <a:p>
            <a:pPr algn="ctr"/>
            <a:r>
              <a:rPr lang="bg-BG" sz="2000" dirty="0">
                <a:latin typeface="Times New Roman" panose="02020603050405020304" pitchFamily="18" charset="0"/>
                <a:cs typeface="Times New Roman" panose="02020603050405020304" pitchFamily="18" charset="0"/>
              </a:rPr>
              <a:t>Народната песен, в която масивът Рила изразява </a:t>
            </a:r>
            <a:r>
              <a:rPr lang="bg-BG" sz="2000" b="1" dirty="0">
                <a:latin typeface="Times New Roman" panose="02020603050405020304" pitchFamily="18" charset="0"/>
                <a:cs typeface="Times New Roman" panose="02020603050405020304" pitchFamily="18" charset="0"/>
              </a:rPr>
              <a:t>протеста на българската гора против изтреблението</a:t>
            </a:r>
          </a:p>
        </p:txBody>
      </p:sp>
    </p:spTree>
    <p:extLst>
      <p:ext uri="{BB962C8B-B14F-4D97-AF65-F5344CB8AC3E}">
        <p14:creationId xmlns:p14="http://schemas.microsoft.com/office/powerpoint/2010/main" val="26362984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04C824DF-8632-68BD-51AD-F599CC9AB235}"/>
              </a:ext>
            </a:extLst>
          </p:cNvPr>
          <p:cNvSpPr>
            <a:spLocks noGrp="1"/>
          </p:cNvSpPr>
          <p:nvPr>
            <p:ph type="title"/>
          </p:nvPr>
        </p:nvSpPr>
        <p:spPr/>
        <p:txBody>
          <a:bodyPr/>
          <a:lstStyle/>
          <a:p>
            <a:pPr algn="ctr"/>
            <a:r>
              <a:rPr lang="bg-BG" i="1" dirty="0">
                <a:latin typeface="Times New Roman" panose="02020603050405020304" pitchFamily="18" charset="0"/>
                <a:cs typeface="Times New Roman" panose="02020603050405020304" pitchFamily="18" charset="0"/>
              </a:rPr>
              <a:t>Великата рилска пустиня</a:t>
            </a:r>
            <a:r>
              <a:rPr lang="bg-BG" dirty="0">
                <a:latin typeface="Times New Roman" panose="02020603050405020304" pitchFamily="18" charset="0"/>
                <a:cs typeface="Times New Roman" panose="02020603050405020304" pitchFamily="18" charset="0"/>
              </a:rPr>
              <a:t>: географско положение и граници на Рилската област</a:t>
            </a:r>
          </a:p>
        </p:txBody>
      </p:sp>
      <p:sp>
        <p:nvSpPr>
          <p:cNvPr id="3" name="Segnaposto contenuto 2">
            <a:extLst>
              <a:ext uri="{FF2B5EF4-FFF2-40B4-BE49-F238E27FC236}">
                <a16:creationId xmlns:a16="http://schemas.microsoft.com/office/drawing/2014/main" xmlns="" id="{0B832596-6595-6638-A6CA-37A08A2A02DA}"/>
              </a:ext>
            </a:extLst>
          </p:cNvPr>
          <p:cNvSpPr>
            <a:spLocks noGrp="1"/>
          </p:cNvSpPr>
          <p:nvPr>
            <p:ph idx="1"/>
          </p:nvPr>
        </p:nvSpPr>
        <p:spPr>
          <a:xfrm>
            <a:off x="299802" y="2141536"/>
            <a:ext cx="5796197" cy="4589047"/>
          </a:xfrm>
        </p:spPr>
        <p:txBody>
          <a:bodyPr>
            <a:normAutofit/>
          </a:bodyPr>
          <a:lstStyle/>
          <a:p>
            <a:pPr marL="0" indent="0" algn="just">
              <a:buNone/>
            </a:pPr>
            <a:r>
              <a:rPr lang="bg-BG" sz="2500" dirty="0"/>
              <a:t>“[…] Областта на Рила отива на Изток до долината на Белия Искър – от изворите му при Демир-Капия до точката на съединяването му с Левия и Черния Искър – а на Юг тя обхваща верига, що се захваща от </a:t>
            </a:r>
            <a:r>
              <a:rPr lang="bg-BG" sz="2500" dirty="0" err="1"/>
              <a:t>връха</a:t>
            </a:r>
            <a:r>
              <a:rPr lang="bg-BG" sz="2500" dirty="0"/>
              <a:t> Ай-</a:t>
            </a:r>
            <a:r>
              <a:rPr lang="bg-BG" sz="2500" dirty="0" err="1"/>
              <a:t>Гедик</a:t>
            </a:r>
            <a:r>
              <a:rPr lang="bg-BG" sz="2500" dirty="0"/>
              <a:t> и свърша на Запад до стария градец Стоб, в полета й, </a:t>
            </a:r>
            <a:r>
              <a:rPr lang="bg-BG" sz="2500" dirty="0" err="1"/>
              <a:t>миена</a:t>
            </a:r>
            <a:r>
              <a:rPr lang="bg-BG" sz="2500" dirty="0"/>
              <a:t> от Рила Река и Илина Река от Север, и от македонската Бистрица от Юг” (</a:t>
            </a:r>
            <a:r>
              <a:rPr lang="bg-BG" sz="2500" dirty="0" err="1"/>
              <a:t>Vazov</a:t>
            </a:r>
            <a:r>
              <a:rPr lang="bg-BG" sz="2500" dirty="0"/>
              <a:t> 1892, 45).</a:t>
            </a:r>
          </a:p>
        </p:txBody>
      </p:sp>
      <p:sp>
        <p:nvSpPr>
          <p:cNvPr id="4" name="CasellaDiTesto 3">
            <a:extLst>
              <a:ext uri="{FF2B5EF4-FFF2-40B4-BE49-F238E27FC236}">
                <a16:creationId xmlns:a16="http://schemas.microsoft.com/office/drawing/2014/main" xmlns="" id="{44976437-CFD6-C456-29DB-42AC00A0D220}"/>
              </a:ext>
            </a:extLst>
          </p:cNvPr>
          <p:cNvSpPr txBox="1"/>
          <p:nvPr/>
        </p:nvSpPr>
        <p:spPr>
          <a:xfrm>
            <a:off x="6550702" y="2141536"/>
            <a:ext cx="5341496" cy="4154984"/>
          </a:xfrm>
          <a:prstGeom prst="rect">
            <a:avLst/>
          </a:prstGeom>
          <a:noFill/>
        </p:spPr>
        <p:txBody>
          <a:bodyPr wrap="square" rtlCol="0">
            <a:spAutoFit/>
          </a:bodyPr>
          <a:lstStyle/>
          <a:p>
            <a:pPr algn="just"/>
            <a:r>
              <a:rPr lang="it-IT" sz="2400" dirty="0"/>
              <a:t>“[…] la regione di </a:t>
            </a:r>
            <a:r>
              <a:rPr lang="it-IT" sz="2400" dirty="0" err="1"/>
              <a:t>Rila</a:t>
            </a:r>
            <a:r>
              <a:rPr lang="it-IT" sz="2400" dirty="0"/>
              <a:t> si estende ad Oriente fino alla valle del Beli </a:t>
            </a:r>
            <a:r>
              <a:rPr lang="it-IT" sz="2400" dirty="0" err="1"/>
              <a:t>Iskăr</a:t>
            </a:r>
            <a:r>
              <a:rPr lang="it-IT" sz="2400" dirty="0"/>
              <a:t> (dalle sue fonti presso il </a:t>
            </a:r>
            <a:r>
              <a:rPr lang="it-IT" sz="2400" dirty="0" err="1"/>
              <a:t>Demir-Kapija</a:t>
            </a:r>
            <a:r>
              <a:rPr lang="it-IT" sz="2400" dirty="0"/>
              <a:t> fino al punto in cui si fonde con il </a:t>
            </a:r>
            <a:r>
              <a:rPr lang="it-IT" sz="2400" dirty="0" err="1"/>
              <a:t>Černi</a:t>
            </a:r>
            <a:r>
              <a:rPr lang="it-IT" sz="2400" dirty="0"/>
              <a:t> </a:t>
            </a:r>
            <a:r>
              <a:rPr lang="it-IT" sz="2400" dirty="0" err="1"/>
              <a:t>Iskăr</a:t>
            </a:r>
            <a:r>
              <a:rPr lang="it-IT" sz="2400" dirty="0"/>
              <a:t>). Invece, a Sud, essa comprende la catena montuosa che ha inizio dal monte Aj-</a:t>
            </a:r>
            <a:r>
              <a:rPr lang="it-IT" sz="2400" dirty="0" err="1"/>
              <a:t>Gedik</a:t>
            </a:r>
            <a:r>
              <a:rPr lang="it-IT" sz="2400" dirty="0"/>
              <a:t> e termina ad Occidente nelle vicinanze dell’antica cittadella di </a:t>
            </a:r>
            <a:r>
              <a:rPr lang="it-IT" sz="2400" dirty="0" err="1"/>
              <a:t>Stob</a:t>
            </a:r>
            <a:r>
              <a:rPr lang="it-IT" sz="2400" dirty="0"/>
              <a:t>, presso i suoi terreni, bagnati dal fiume </a:t>
            </a:r>
            <a:r>
              <a:rPr lang="it-IT" sz="2400" dirty="0" err="1"/>
              <a:t>Rila</a:t>
            </a:r>
            <a:r>
              <a:rPr lang="it-IT" sz="2400" dirty="0"/>
              <a:t> e dalla </a:t>
            </a:r>
            <a:r>
              <a:rPr lang="it-IT" sz="2400" dirty="0" err="1"/>
              <a:t>Ilina</a:t>
            </a:r>
            <a:r>
              <a:rPr lang="it-IT" sz="2400" dirty="0"/>
              <a:t> </a:t>
            </a:r>
            <a:r>
              <a:rPr lang="it-IT" sz="2400" dirty="0" err="1"/>
              <a:t>reka</a:t>
            </a:r>
            <a:r>
              <a:rPr lang="it-IT" sz="2400" dirty="0"/>
              <a:t> a nord, e dalla </a:t>
            </a:r>
            <a:r>
              <a:rPr lang="it-IT" sz="2400" dirty="0" err="1"/>
              <a:t>Bistrica</a:t>
            </a:r>
            <a:r>
              <a:rPr lang="it-IT" sz="2400" dirty="0"/>
              <a:t> macedone a Sud</a:t>
            </a:r>
            <a:r>
              <a:rPr lang="ru-RU" sz="2400" dirty="0"/>
              <a:t>.</a:t>
            </a:r>
            <a:r>
              <a:rPr lang="it-IT" sz="2400" dirty="0"/>
              <a:t>”</a:t>
            </a:r>
          </a:p>
        </p:txBody>
      </p:sp>
    </p:spTree>
    <p:extLst>
      <p:ext uri="{BB962C8B-B14F-4D97-AF65-F5344CB8AC3E}">
        <p14:creationId xmlns:p14="http://schemas.microsoft.com/office/powerpoint/2010/main" val="34644789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B2AA3A70-FCD8-D781-AAA8-3B998CE85B52}"/>
              </a:ext>
            </a:extLst>
          </p:cNvPr>
          <p:cNvSpPr>
            <a:spLocks noGrp="1"/>
          </p:cNvSpPr>
          <p:nvPr>
            <p:ph type="title"/>
          </p:nvPr>
        </p:nvSpPr>
        <p:spPr/>
        <p:txBody>
          <a:bodyPr>
            <a:normAutofit fontScale="90000"/>
          </a:bodyPr>
          <a:lstStyle/>
          <a:p>
            <a:pPr algn="ctr"/>
            <a:r>
              <a:rPr lang="bg-BG" dirty="0">
                <a:latin typeface="Times New Roman" panose="02020603050405020304" pitchFamily="18" charset="0"/>
                <a:cs typeface="Times New Roman" panose="02020603050405020304" pitchFamily="18" charset="0"/>
              </a:rPr>
              <a:t>Връзката между човек и природа - противопоставяне между природния свят и цивилизацията </a:t>
            </a:r>
          </a:p>
        </p:txBody>
      </p:sp>
      <p:sp>
        <p:nvSpPr>
          <p:cNvPr id="3" name="Segnaposto contenuto 2">
            <a:extLst>
              <a:ext uri="{FF2B5EF4-FFF2-40B4-BE49-F238E27FC236}">
                <a16:creationId xmlns:a16="http://schemas.microsoft.com/office/drawing/2014/main" xmlns="" id="{D3C02645-E2E3-CB9B-7B23-98563C37A9E2}"/>
              </a:ext>
            </a:extLst>
          </p:cNvPr>
          <p:cNvSpPr>
            <a:spLocks noGrp="1"/>
          </p:cNvSpPr>
          <p:nvPr>
            <p:ph idx="1"/>
          </p:nvPr>
        </p:nvSpPr>
        <p:spPr>
          <a:xfrm>
            <a:off x="194873" y="2288238"/>
            <a:ext cx="6205928" cy="4569762"/>
          </a:xfrm>
        </p:spPr>
        <p:txBody>
          <a:bodyPr>
            <a:normAutofit/>
          </a:bodyPr>
          <a:lstStyle/>
          <a:p>
            <a:pPr marL="0" indent="0" algn="just">
              <a:buNone/>
            </a:pPr>
            <a:r>
              <a:rPr lang="bg-BG" sz="2400" dirty="0"/>
              <a:t>“…Номади, без цивилизация, без отечество, без закони, без вериги; нека си останат волни и неукротими синове на планините, непокварени от отровната социална атмосфера на постоянните жители. Утешително е за човека от XIX век, с душа и сърце извратени в фалшивите условия на един изкуствен живот, да среща сегиз-тогиз, вън от своето общество, хора останали близко до природата и чужди на хилядите глупави ненужни и безразсъдни потребности, или измислици на нашата </a:t>
            </a:r>
            <a:r>
              <a:rPr lang="bg-BG" sz="2400" dirty="0" err="1"/>
              <a:t>блазирана</a:t>
            </a:r>
            <a:r>
              <a:rPr lang="bg-BG" sz="2400" dirty="0"/>
              <a:t> цивилизация…” (</a:t>
            </a:r>
            <a:r>
              <a:rPr lang="bg-BG" sz="2400" dirty="0" err="1"/>
              <a:t>Vazov</a:t>
            </a:r>
            <a:r>
              <a:rPr lang="bg-BG" sz="2400" dirty="0"/>
              <a:t> 1892, 78).</a:t>
            </a:r>
          </a:p>
        </p:txBody>
      </p:sp>
      <p:sp>
        <p:nvSpPr>
          <p:cNvPr id="4" name="CasellaDiTesto 3">
            <a:extLst>
              <a:ext uri="{FF2B5EF4-FFF2-40B4-BE49-F238E27FC236}">
                <a16:creationId xmlns:a16="http://schemas.microsoft.com/office/drawing/2014/main" xmlns="" id="{3848FE50-BBF8-FB85-6692-159F78576C6B}"/>
              </a:ext>
            </a:extLst>
          </p:cNvPr>
          <p:cNvSpPr txBox="1"/>
          <p:nvPr/>
        </p:nvSpPr>
        <p:spPr>
          <a:xfrm>
            <a:off x="6535711" y="2288238"/>
            <a:ext cx="5461416" cy="4154984"/>
          </a:xfrm>
          <a:prstGeom prst="rect">
            <a:avLst/>
          </a:prstGeom>
          <a:noFill/>
        </p:spPr>
        <p:txBody>
          <a:bodyPr wrap="square" rtlCol="0">
            <a:spAutoFit/>
          </a:bodyPr>
          <a:lstStyle/>
          <a:p>
            <a:pPr algn="just"/>
            <a:r>
              <a:rPr lang="it-IT" sz="2200" dirty="0"/>
              <a:t>“</a:t>
            </a:r>
            <a:r>
              <a:rPr lang="ru-RU" sz="2200" dirty="0"/>
              <a:t>…</a:t>
            </a:r>
            <a:r>
              <a:rPr lang="it-IT" sz="2200" dirty="0"/>
              <a:t>Nomadi, senza civilizzazione, senza patria, senza regole, senza catene. Che rimangano figli liberi e indomiti dei monti, non intossicati dall’avvelenata atmosfera sociale di chi ha fissa dimora. È confortante per l’uomo del XIX secolo, col cuore e l’anima traviati nelle false condizioni di una vita artificiale, incontrare talvolta, al di fuori della sua società, gente rimasta vicina alla natura ed estranea alle migliaia di stupide necessità inutili ed insensate, o alle invenzioni della nostra civiltà compiaciuta di sé…”</a:t>
            </a:r>
          </a:p>
        </p:txBody>
      </p:sp>
    </p:spTree>
    <p:extLst>
      <p:ext uri="{BB962C8B-B14F-4D97-AF65-F5344CB8AC3E}">
        <p14:creationId xmlns:p14="http://schemas.microsoft.com/office/powerpoint/2010/main" val="30129090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CA6EFE50-3CC0-4AFA-2C9E-740B9DF5A69B}"/>
              </a:ext>
            </a:extLst>
          </p:cNvPr>
          <p:cNvSpPr>
            <a:spLocks noGrp="1"/>
          </p:cNvSpPr>
          <p:nvPr>
            <p:ph type="title"/>
          </p:nvPr>
        </p:nvSpPr>
        <p:spPr/>
        <p:txBody>
          <a:bodyPr/>
          <a:lstStyle/>
          <a:p>
            <a:pPr algn="ctr"/>
            <a:r>
              <a:rPr lang="bg-BG" dirty="0">
                <a:latin typeface="Times New Roman" panose="02020603050405020304" pitchFamily="18" charset="0"/>
                <a:cs typeface="Times New Roman" panose="02020603050405020304" pitchFamily="18" charset="0"/>
              </a:rPr>
              <a:t>Връзката между човек и природа - общата съдба на всичките живи същества</a:t>
            </a:r>
          </a:p>
        </p:txBody>
      </p:sp>
      <p:sp>
        <p:nvSpPr>
          <p:cNvPr id="3" name="Segnaposto contenuto 2">
            <a:extLst>
              <a:ext uri="{FF2B5EF4-FFF2-40B4-BE49-F238E27FC236}">
                <a16:creationId xmlns:a16="http://schemas.microsoft.com/office/drawing/2014/main" xmlns="" id="{B92E5A59-E512-E277-19A2-F4278C825106}"/>
              </a:ext>
            </a:extLst>
          </p:cNvPr>
          <p:cNvSpPr>
            <a:spLocks noGrp="1"/>
          </p:cNvSpPr>
          <p:nvPr>
            <p:ph idx="1"/>
          </p:nvPr>
        </p:nvSpPr>
        <p:spPr>
          <a:xfrm>
            <a:off x="433466" y="2413520"/>
            <a:ext cx="5372724" cy="4351338"/>
          </a:xfrm>
        </p:spPr>
        <p:txBody>
          <a:bodyPr>
            <a:normAutofit/>
          </a:bodyPr>
          <a:lstStyle/>
          <a:p>
            <a:pPr marL="0" indent="0" algn="just">
              <a:buNone/>
            </a:pPr>
            <a:r>
              <a:rPr lang="bg-BG" sz="2600" dirty="0"/>
              <a:t>“Без тая дисхармония, без </a:t>
            </a:r>
            <a:r>
              <a:rPr lang="bg-BG" sz="2600" dirty="0" err="1"/>
              <a:t>тие</a:t>
            </a:r>
            <a:r>
              <a:rPr lang="bg-BG" sz="2600" dirty="0"/>
              <a:t> </a:t>
            </a:r>
            <a:r>
              <a:rPr lang="bg-BG" sz="2600" dirty="0" err="1"/>
              <a:t>ненадейности</a:t>
            </a:r>
            <a:r>
              <a:rPr lang="bg-BG" sz="2600" dirty="0"/>
              <a:t>, без тоя смес от съвършенства и недостатъка в една и съща твар, органическият живот в природата би имал автоматическо движение, би останал лишен от оная </a:t>
            </a:r>
            <a:r>
              <a:rPr lang="bg-BG" sz="2600" dirty="0" err="1"/>
              <a:t>подновителна</a:t>
            </a:r>
            <a:r>
              <a:rPr lang="bg-BG" sz="2600" dirty="0"/>
              <a:t> борба, промени и революции, които и съставляват същността, негли и смисъла на живота…” (</a:t>
            </a:r>
            <a:r>
              <a:rPr lang="bg-BG" sz="2600" dirty="0" err="1"/>
              <a:t>Vazov</a:t>
            </a:r>
            <a:r>
              <a:rPr lang="bg-BG" sz="2600" dirty="0"/>
              <a:t> 1892, 43).</a:t>
            </a:r>
          </a:p>
        </p:txBody>
      </p:sp>
      <p:sp>
        <p:nvSpPr>
          <p:cNvPr id="4" name="CasellaDiTesto 3">
            <a:extLst>
              <a:ext uri="{FF2B5EF4-FFF2-40B4-BE49-F238E27FC236}">
                <a16:creationId xmlns:a16="http://schemas.microsoft.com/office/drawing/2014/main" xmlns="" id="{903BC174-6F0D-D624-850A-A0C621D03029}"/>
              </a:ext>
            </a:extLst>
          </p:cNvPr>
          <p:cNvSpPr txBox="1"/>
          <p:nvPr/>
        </p:nvSpPr>
        <p:spPr>
          <a:xfrm>
            <a:off x="6385812" y="2413520"/>
            <a:ext cx="5486400" cy="4093428"/>
          </a:xfrm>
          <a:prstGeom prst="rect">
            <a:avLst/>
          </a:prstGeom>
          <a:noFill/>
        </p:spPr>
        <p:txBody>
          <a:bodyPr wrap="square" rtlCol="0">
            <a:spAutoFit/>
          </a:bodyPr>
          <a:lstStyle/>
          <a:p>
            <a:pPr algn="just"/>
            <a:r>
              <a:rPr lang="it-IT" sz="2600" dirty="0"/>
              <a:t>“senza questa disarmonia, senza questa imprevedibilità, senza questo insieme di perfezioni e carenze in un unico e medesimo essere, la vita organica della natura avrebbe un moto automatico, rimarrebbe priva di quella lotta rinnovatrice, di cambiamenti e rivoluzioni che non solo costituiscono la realtà, ma forse anche il senso stesso della vita…”</a:t>
            </a:r>
          </a:p>
        </p:txBody>
      </p:sp>
    </p:spTree>
    <p:extLst>
      <p:ext uri="{BB962C8B-B14F-4D97-AF65-F5344CB8AC3E}">
        <p14:creationId xmlns:p14="http://schemas.microsoft.com/office/powerpoint/2010/main" val="39828713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7925B49E-04A8-A822-5624-46AEA7751C96}"/>
              </a:ext>
            </a:extLst>
          </p:cNvPr>
          <p:cNvSpPr>
            <a:spLocks noGrp="1"/>
          </p:cNvSpPr>
          <p:nvPr>
            <p:ph type="title"/>
          </p:nvPr>
        </p:nvSpPr>
        <p:spPr>
          <a:xfrm>
            <a:off x="838200" y="0"/>
            <a:ext cx="10515600" cy="1325563"/>
          </a:xfrm>
        </p:spPr>
        <p:txBody>
          <a:bodyPr/>
          <a:lstStyle/>
          <a:p>
            <a:pPr algn="ctr"/>
            <a:r>
              <a:rPr lang="bg-BG" dirty="0">
                <a:latin typeface="Times New Roman" panose="02020603050405020304" pitchFamily="18" charset="0"/>
                <a:cs typeface="Times New Roman" panose="02020603050405020304" pitchFamily="18" charset="0"/>
              </a:rPr>
              <a:t>При Рилския манастир</a:t>
            </a:r>
          </a:p>
        </p:txBody>
      </p:sp>
      <p:sp>
        <p:nvSpPr>
          <p:cNvPr id="3" name="Segnaposto contenuto 2">
            <a:extLst>
              <a:ext uri="{FF2B5EF4-FFF2-40B4-BE49-F238E27FC236}">
                <a16:creationId xmlns:a16="http://schemas.microsoft.com/office/drawing/2014/main" xmlns="" id="{C775DACD-F901-6B22-F0BB-803206AC1C69}"/>
              </a:ext>
            </a:extLst>
          </p:cNvPr>
          <p:cNvSpPr>
            <a:spLocks noGrp="1"/>
          </p:cNvSpPr>
          <p:nvPr>
            <p:ph idx="1"/>
          </p:nvPr>
        </p:nvSpPr>
        <p:spPr>
          <a:xfrm>
            <a:off x="0" y="1115701"/>
            <a:ext cx="4512040" cy="5742299"/>
          </a:xfrm>
        </p:spPr>
        <p:txBody>
          <a:bodyPr>
            <a:noAutofit/>
          </a:bodyPr>
          <a:lstStyle/>
          <a:p>
            <a:pPr marL="0" indent="0" algn="just">
              <a:lnSpc>
                <a:spcPct val="60000"/>
              </a:lnSpc>
              <a:buNone/>
            </a:pPr>
            <a:r>
              <a:rPr lang="bg-BG" sz="1600" dirty="0"/>
              <a:t>Сега съм у дома. </a:t>
            </a:r>
            <a:r>
              <a:rPr lang="bg-BG" sz="1600" dirty="0" err="1"/>
              <a:t>Наокол</a:t>
            </a:r>
            <a:r>
              <a:rPr lang="bg-BG" sz="1600" dirty="0"/>
              <a:t> планини</a:t>
            </a:r>
          </a:p>
          <a:p>
            <a:pPr marL="0" indent="0" algn="just">
              <a:lnSpc>
                <a:spcPct val="60000"/>
              </a:lnSpc>
              <a:buNone/>
            </a:pPr>
            <a:r>
              <a:rPr lang="bg-BG" sz="1600" dirty="0"/>
              <a:t>и върхове стърчат; гори високи, диви</a:t>
            </a:r>
          </a:p>
          <a:p>
            <a:pPr marL="0" indent="0" algn="just">
              <a:lnSpc>
                <a:spcPct val="60000"/>
              </a:lnSpc>
              <a:buNone/>
            </a:pPr>
            <a:r>
              <a:rPr lang="bg-BG" sz="1600" dirty="0"/>
              <a:t>шумят; потоците, кристални и пенливи,</a:t>
            </a:r>
          </a:p>
          <a:p>
            <a:pPr marL="0" indent="0" algn="just">
              <a:lnSpc>
                <a:spcPct val="60000"/>
              </a:lnSpc>
              <a:buNone/>
            </a:pPr>
            <a:r>
              <a:rPr lang="bg-BG" sz="1600" dirty="0"/>
              <a:t>бучат — живот кипи на всичките страни.</a:t>
            </a:r>
          </a:p>
          <a:p>
            <a:pPr marL="0" indent="0" algn="just">
              <a:lnSpc>
                <a:spcPct val="60000"/>
              </a:lnSpc>
              <a:buNone/>
            </a:pPr>
            <a:r>
              <a:rPr lang="bg-BG" sz="1600" dirty="0"/>
              <a:t>Природата отвред, кат майка нежна съща,</a:t>
            </a:r>
          </a:p>
          <a:p>
            <a:pPr marL="0" indent="0" algn="just">
              <a:lnSpc>
                <a:spcPct val="60000"/>
              </a:lnSpc>
              <a:buNone/>
            </a:pPr>
            <a:r>
              <a:rPr lang="bg-BG" sz="1600" dirty="0"/>
              <a:t>напява ми песни, любовно ме </a:t>
            </a:r>
            <a:r>
              <a:rPr lang="bg-BG" sz="1600" dirty="0" err="1"/>
              <a:t>пригръща</a:t>
            </a:r>
            <a:r>
              <a:rPr lang="bg-BG" sz="1600" dirty="0"/>
              <a:t>.</a:t>
            </a:r>
          </a:p>
          <a:p>
            <a:pPr marL="0" indent="0" algn="just">
              <a:lnSpc>
                <a:spcPct val="50000"/>
              </a:lnSpc>
              <a:buNone/>
            </a:pPr>
            <a:endParaRPr lang="bg-BG" sz="1600" dirty="0"/>
          </a:p>
          <a:p>
            <a:pPr marL="0" indent="0" algn="just">
              <a:lnSpc>
                <a:spcPct val="60000"/>
              </a:lnSpc>
              <a:buNone/>
            </a:pPr>
            <a:r>
              <a:rPr lang="bg-BG" sz="1600" dirty="0"/>
              <a:t>Сега съм у дома. Над мен </a:t>
            </a:r>
            <a:r>
              <a:rPr lang="bg-BG" sz="1600" dirty="0" err="1"/>
              <a:t>Еленин</a:t>
            </a:r>
            <a:r>
              <a:rPr lang="bg-BG" sz="1600" dirty="0"/>
              <a:t> връх</a:t>
            </a:r>
          </a:p>
          <a:p>
            <a:pPr marL="0" indent="0" algn="just">
              <a:lnSpc>
                <a:spcPct val="60000"/>
              </a:lnSpc>
              <a:buNone/>
            </a:pPr>
            <a:r>
              <a:rPr lang="bg-BG" sz="1600" dirty="0"/>
              <a:t>боде </a:t>
            </a:r>
            <a:r>
              <a:rPr lang="bg-BG" sz="1600" dirty="0" err="1"/>
              <a:t>лазурний</a:t>
            </a:r>
            <a:r>
              <a:rPr lang="bg-BG" sz="1600" dirty="0"/>
              <a:t> свод и мен при себе кани;</a:t>
            </a:r>
          </a:p>
          <a:p>
            <a:pPr marL="0" indent="0" algn="just">
              <a:lnSpc>
                <a:spcPct val="60000"/>
              </a:lnSpc>
              <a:buNone/>
            </a:pPr>
            <a:r>
              <a:rPr lang="bg-BG" sz="1600" dirty="0"/>
              <a:t>отсреща </a:t>
            </a:r>
            <a:r>
              <a:rPr lang="bg-BG" sz="1600" dirty="0" err="1"/>
              <a:t>Бричебор</a:t>
            </a:r>
            <a:r>
              <a:rPr lang="bg-BG" sz="1600" dirty="0"/>
              <a:t> ми праща </a:t>
            </a:r>
            <a:r>
              <a:rPr lang="bg-BG" sz="1600" dirty="0" err="1"/>
              <a:t>здравий</a:t>
            </a:r>
            <a:r>
              <a:rPr lang="bg-BG" sz="1600" dirty="0"/>
              <a:t> дъх</a:t>
            </a:r>
          </a:p>
          <a:p>
            <a:pPr marL="0" indent="0" algn="just">
              <a:lnSpc>
                <a:spcPct val="60000"/>
              </a:lnSpc>
              <a:buNone/>
            </a:pPr>
            <a:r>
              <a:rPr lang="bg-BG" sz="1600" dirty="0"/>
              <a:t>на своите ели и бори великани;</a:t>
            </a:r>
          </a:p>
          <a:p>
            <a:pPr marL="0" indent="0" algn="just">
              <a:lnSpc>
                <a:spcPct val="60000"/>
              </a:lnSpc>
              <a:buNone/>
            </a:pPr>
            <a:r>
              <a:rPr lang="bg-BG" sz="1600" dirty="0"/>
              <a:t>а Царев връх от юг издига се огромен</a:t>
            </a:r>
          </a:p>
          <a:p>
            <a:pPr marL="0" indent="0" algn="just">
              <a:lnSpc>
                <a:spcPct val="60000"/>
              </a:lnSpc>
              <a:buNone/>
            </a:pPr>
            <a:r>
              <a:rPr lang="bg-BG" sz="1600" dirty="0"/>
              <a:t>с плешивия си лоб и царския си спомен.</a:t>
            </a:r>
          </a:p>
          <a:p>
            <a:pPr marL="0" indent="0" algn="just">
              <a:lnSpc>
                <a:spcPct val="60000"/>
              </a:lnSpc>
              <a:buNone/>
            </a:pPr>
            <a:endParaRPr lang="bg-BG" sz="1600" dirty="0"/>
          </a:p>
          <a:p>
            <a:pPr marL="0" indent="0" algn="just">
              <a:lnSpc>
                <a:spcPct val="60000"/>
              </a:lnSpc>
              <a:buNone/>
            </a:pPr>
            <a:r>
              <a:rPr lang="bg-BG" sz="1600" dirty="0"/>
              <a:t>Сега съм у дома, сега съм в моя мир —</a:t>
            </a:r>
          </a:p>
          <a:p>
            <a:pPr marL="0" indent="0" algn="just">
              <a:lnSpc>
                <a:spcPct val="60000"/>
              </a:lnSpc>
              <a:buNone/>
            </a:pPr>
            <a:r>
              <a:rPr lang="bg-BG" sz="1600" dirty="0"/>
              <a:t>мир въжделен и драг. Тук волно дишам </a:t>
            </a:r>
            <a:r>
              <a:rPr lang="bg-BG" sz="1600" dirty="0" err="1"/>
              <a:t>ази</a:t>
            </a:r>
            <a:r>
              <a:rPr lang="bg-BG" sz="1600" dirty="0"/>
              <a:t>,</a:t>
            </a:r>
          </a:p>
          <a:p>
            <a:pPr marL="0" indent="0" algn="just">
              <a:lnSpc>
                <a:spcPct val="60000"/>
              </a:lnSpc>
              <a:buNone/>
            </a:pPr>
            <a:r>
              <a:rPr lang="bg-BG" sz="1600" dirty="0"/>
              <a:t>по-светло чувствам; свещен, отраден мир</a:t>
            </a:r>
          </a:p>
          <a:p>
            <a:pPr marL="0" indent="0" algn="just">
              <a:lnSpc>
                <a:spcPct val="60000"/>
              </a:lnSpc>
              <a:buNone/>
            </a:pPr>
            <a:r>
              <a:rPr lang="bg-BG" sz="1600" dirty="0"/>
              <a:t>изпълня ми духът, от нов живот талази</a:t>
            </a:r>
          </a:p>
          <a:p>
            <a:pPr marL="0" indent="0" algn="just">
              <a:lnSpc>
                <a:spcPct val="60000"/>
              </a:lnSpc>
              <a:buNone/>
            </a:pPr>
            <a:r>
              <a:rPr lang="bg-BG" sz="1600" dirty="0"/>
              <a:t>нахлуват в мен, трептя от нови </a:t>
            </a:r>
            <a:r>
              <a:rPr lang="bg-BG" sz="1600" dirty="0" err="1"/>
              <a:t>ощущенья</a:t>
            </a:r>
            <a:r>
              <a:rPr lang="bg-BG" sz="1600" dirty="0"/>
              <a:t>,</a:t>
            </a:r>
          </a:p>
          <a:p>
            <a:pPr marL="0" indent="0" algn="just">
              <a:lnSpc>
                <a:spcPct val="60000"/>
              </a:lnSpc>
              <a:buNone/>
            </a:pPr>
            <a:r>
              <a:rPr lang="bg-BG" sz="1600" dirty="0"/>
              <a:t>от прясна сила, мощ и тайни </a:t>
            </a:r>
            <a:r>
              <a:rPr lang="bg-BG" sz="1600" dirty="0" err="1"/>
              <a:t>песнопенья</a:t>
            </a:r>
            <a:r>
              <a:rPr lang="bg-BG" sz="1600" dirty="0"/>
              <a:t>…</a:t>
            </a:r>
          </a:p>
          <a:p>
            <a:pPr marL="0" indent="0">
              <a:lnSpc>
                <a:spcPct val="60000"/>
              </a:lnSpc>
              <a:buNone/>
            </a:pPr>
            <a:endParaRPr lang="it-IT" sz="1600" dirty="0"/>
          </a:p>
        </p:txBody>
      </p:sp>
      <p:sp>
        <p:nvSpPr>
          <p:cNvPr id="4" name="CasellaDiTesto 3">
            <a:extLst>
              <a:ext uri="{FF2B5EF4-FFF2-40B4-BE49-F238E27FC236}">
                <a16:creationId xmlns:a16="http://schemas.microsoft.com/office/drawing/2014/main" xmlns="" id="{0C88237E-BE1E-D778-1D0B-2F87F9B037D4}"/>
              </a:ext>
            </a:extLst>
          </p:cNvPr>
          <p:cNvSpPr txBox="1"/>
          <p:nvPr/>
        </p:nvSpPr>
        <p:spPr>
          <a:xfrm>
            <a:off x="3972394" y="1115701"/>
            <a:ext cx="4512040" cy="5016758"/>
          </a:xfrm>
          <a:prstGeom prst="rect">
            <a:avLst/>
          </a:prstGeom>
          <a:noFill/>
        </p:spPr>
        <p:txBody>
          <a:bodyPr wrap="square" rtlCol="0">
            <a:spAutoFit/>
          </a:bodyPr>
          <a:lstStyle/>
          <a:p>
            <a:pPr algn="just"/>
            <a:r>
              <a:rPr lang="bg-BG" sz="1600" dirty="0"/>
              <a:t>Сега съм у дома, сега съм пак поет —</a:t>
            </a:r>
          </a:p>
          <a:p>
            <a:pPr algn="just"/>
            <a:r>
              <a:rPr lang="bg-BG" sz="1600" dirty="0"/>
              <a:t>във лоното на таз пустиня горска, свята;</a:t>
            </a:r>
          </a:p>
          <a:p>
            <a:pPr algn="just"/>
            <a:r>
              <a:rPr lang="bg-BG" sz="1600" dirty="0"/>
              <a:t>разбирам на леса </a:t>
            </a:r>
            <a:r>
              <a:rPr lang="bg-BG" sz="1600" dirty="0" err="1"/>
              <a:t>любовний</a:t>
            </a:r>
            <a:r>
              <a:rPr lang="bg-BG" sz="1600" dirty="0"/>
              <a:t> тих привет,</a:t>
            </a:r>
          </a:p>
          <a:p>
            <a:pPr algn="just"/>
            <a:r>
              <a:rPr lang="bg-BG" sz="1600" dirty="0"/>
              <a:t>на струите шума, на бездната мълвата.</a:t>
            </a:r>
          </a:p>
          <a:p>
            <a:pPr algn="just"/>
            <a:r>
              <a:rPr lang="bg-BG" sz="1600" dirty="0"/>
              <a:t>Разменям тайна реч с земя и </a:t>
            </a:r>
            <a:r>
              <a:rPr lang="bg-BG" sz="1600" dirty="0" err="1"/>
              <a:t>синий</a:t>
            </a:r>
            <a:r>
              <a:rPr lang="bg-BG" sz="1600" dirty="0"/>
              <a:t> свод</a:t>
            </a:r>
          </a:p>
          <a:p>
            <a:pPr algn="just"/>
            <a:r>
              <a:rPr lang="bg-BG" sz="1600" dirty="0"/>
              <a:t>и сливам се честит във техния живот.</a:t>
            </a:r>
          </a:p>
          <a:p>
            <a:pPr algn="just"/>
            <a:endParaRPr lang="bg-BG" sz="1600" dirty="0"/>
          </a:p>
          <a:p>
            <a:pPr algn="just"/>
            <a:r>
              <a:rPr lang="bg-BG" sz="1600" dirty="0"/>
              <a:t>Сега съм у дома, в сърцето съм на Рила.</a:t>
            </a:r>
          </a:p>
          <a:p>
            <a:pPr algn="just"/>
            <a:r>
              <a:rPr lang="bg-BG" sz="1600" dirty="0"/>
              <a:t>Световните злини, тревоги са далеч —</a:t>
            </a:r>
          </a:p>
          <a:p>
            <a:pPr algn="just"/>
            <a:r>
              <a:rPr lang="bg-BG" sz="1600" dirty="0"/>
              <a:t>за тях е тя стена до небеса турила —</a:t>
            </a:r>
          </a:p>
          <a:p>
            <a:pPr algn="just"/>
            <a:r>
              <a:rPr lang="bg-BG" sz="1600" dirty="0"/>
              <a:t>усещам се добър, почти невинен веч.</a:t>
            </a:r>
          </a:p>
          <a:p>
            <a:pPr algn="just"/>
            <a:r>
              <a:rPr lang="bg-BG" sz="1600" dirty="0"/>
              <a:t>Духът ми се цери след жизнената битва,</a:t>
            </a:r>
          </a:p>
          <a:p>
            <a:pPr algn="just"/>
            <a:r>
              <a:rPr lang="bg-BG" sz="1600" dirty="0" err="1"/>
              <a:t>вкушавам</a:t>
            </a:r>
            <a:r>
              <a:rPr lang="bg-BG" sz="1600" dirty="0"/>
              <a:t> сладък мир във песни и молитва.</a:t>
            </a:r>
          </a:p>
          <a:p>
            <a:pPr algn="just"/>
            <a:endParaRPr lang="bg-BG" sz="1600" dirty="0"/>
          </a:p>
          <a:p>
            <a:pPr algn="just"/>
            <a:r>
              <a:rPr lang="bg-BG" sz="1600" dirty="0"/>
              <a:t>Сега съм у дома. По часове, благат,</a:t>
            </a:r>
          </a:p>
          <a:p>
            <a:pPr algn="just"/>
            <a:r>
              <a:rPr lang="bg-BG" sz="1600" dirty="0"/>
              <a:t>край бистрата река, при звучната? песен,</a:t>
            </a:r>
          </a:p>
          <a:p>
            <a:pPr algn="just"/>
            <a:r>
              <a:rPr lang="bg-BG" sz="1600" dirty="0"/>
              <a:t>мечтая </a:t>
            </a:r>
            <a:r>
              <a:rPr lang="bg-BG" sz="1600" dirty="0" err="1"/>
              <a:t>ил</a:t>
            </a:r>
            <a:r>
              <a:rPr lang="bg-BG" sz="1600" dirty="0"/>
              <a:t> чета… Ил кат орел надвесен</a:t>
            </a:r>
          </a:p>
          <a:p>
            <a:pPr algn="just"/>
            <a:r>
              <a:rPr lang="bg-BG" sz="1600" dirty="0"/>
              <a:t>над бездните стоя, и моят ум фъкат</a:t>
            </a:r>
          </a:p>
          <a:p>
            <a:pPr algn="just"/>
            <a:r>
              <a:rPr lang="bg-BG" sz="1600" dirty="0"/>
              <a:t>блуждае в хаоса, до господа отива,</a:t>
            </a:r>
          </a:p>
          <a:p>
            <a:pPr algn="just"/>
            <a:r>
              <a:rPr lang="bg-BG" sz="1600" dirty="0"/>
              <a:t>на мирозданието във тайните се впива</a:t>
            </a:r>
            <a:r>
              <a:rPr lang="ru-RU" sz="1600" dirty="0"/>
              <a:t>.</a:t>
            </a:r>
            <a:endParaRPr lang="it-IT" sz="1600" dirty="0"/>
          </a:p>
        </p:txBody>
      </p:sp>
      <p:sp>
        <p:nvSpPr>
          <p:cNvPr id="5" name="CasellaDiTesto 4">
            <a:extLst>
              <a:ext uri="{FF2B5EF4-FFF2-40B4-BE49-F238E27FC236}">
                <a16:creationId xmlns:a16="http://schemas.microsoft.com/office/drawing/2014/main" xmlns="" id="{0DA4F88A-2C72-026C-B3C9-260E2AC3AACF}"/>
              </a:ext>
            </a:extLst>
          </p:cNvPr>
          <p:cNvSpPr txBox="1"/>
          <p:nvPr/>
        </p:nvSpPr>
        <p:spPr>
          <a:xfrm>
            <a:off x="7944788" y="1115701"/>
            <a:ext cx="4247212" cy="3982757"/>
          </a:xfrm>
          <a:prstGeom prst="rect">
            <a:avLst/>
          </a:prstGeom>
          <a:noFill/>
        </p:spPr>
        <p:txBody>
          <a:bodyPr wrap="square" rtlCol="0">
            <a:spAutoFit/>
          </a:bodyPr>
          <a:lstStyle/>
          <a:p>
            <a:pPr algn="just">
              <a:lnSpc>
                <a:spcPct val="70000"/>
              </a:lnSpc>
            </a:pPr>
            <a:r>
              <a:rPr lang="bg-BG" dirty="0"/>
              <a:t>Сега съм у дома — не съм тук странен гост.</a:t>
            </a:r>
          </a:p>
          <a:p>
            <a:pPr algn="just">
              <a:lnSpc>
                <a:spcPct val="70000"/>
              </a:lnSpc>
            </a:pPr>
            <a:r>
              <a:rPr lang="bg-BG" dirty="0"/>
              <a:t>Природата всегда, но буйната природа,</a:t>
            </a:r>
          </a:p>
          <a:p>
            <a:pPr algn="just">
              <a:lnSpc>
                <a:spcPct val="70000"/>
              </a:lnSpc>
            </a:pPr>
            <a:r>
              <a:rPr lang="bg-BG" dirty="0"/>
              <a:t>що пълни я живот, шум, песен и свобода,</a:t>
            </a:r>
          </a:p>
          <a:p>
            <a:pPr algn="just">
              <a:lnSpc>
                <a:spcPct val="70000"/>
              </a:lnSpc>
            </a:pPr>
            <a:r>
              <a:rPr lang="bg-BG" dirty="0"/>
              <a:t>бе моят идеал величествен и прост</a:t>
            </a:r>
          </a:p>
          <a:p>
            <a:pPr algn="just">
              <a:lnSpc>
                <a:spcPct val="70000"/>
              </a:lnSpc>
            </a:pPr>
            <a:r>
              <a:rPr lang="bg-BG" dirty="0"/>
              <a:t>Поклон, скали, води! Поклон, ели гигантски!</a:t>
            </a:r>
          </a:p>
          <a:p>
            <a:pPr algn="just">
              <a:lnSpc>
                <a:spcPct val="70000"/>
              </a:lnSpc>
            </a:pPr>
            <a:r>
              <a:rPr lang="bg-BG" dirty="0"/>
              <a:t>Вам, бездни, висоти! Вам, гледки великански!</a:t>
            </a:r>
          </a:p>
          <a:p>
            <a:pPr algn="just">
              <a:lnSpc>
                <a:spcPct val="70000"/>
              </a:lnSpc>
            </a:pPr>
            <a:endParaRPr lang="bg-BG" dirty="0"/>
          </a:p>
          <a:p>
            <a:pPr algn="just">
              <a:lnSpc>
                <a:spcPct val="70000"/>
              </a:lnSpc>
            </a:pPr>
            <a:r>
              <a:rPr lang="bg-BG" dirty="0"/>
              <a:t>Сега съм у дома — участник в </a:t>
            </a:r>
            <a:r>
              <a:rPr lang="bg-BG" dirty="0" err="1"/>
              <a:t>рилский</a:t>
            </a:r>
            <a:r>
              <a:rPr lang="bg-BG" dirty="0"/>
              <a:t> хор.</a:t>
            </a:r>
          </a:p>
          <a:p>
            <a:pPr algn="just">
              <a:lnSpc>
                <a:spcPct val="70000"/>
              </a:lnSpc>
            </a:pPr>
            <a:r>
              <a:rPr lang="bg-BG" dirty="0"/>
              <a:t>Аз тук не се родих — тук бих желал да тлея —</a:t>
            </a:r>
          </a:p>
          <a:p>
            <a:pPr algn="just">
              <a:lnSpc>
                <a:spcPct val="70000"/>
              </a:lnSpc>
            </a:pPr>
            <a:r>
              <a:rPr lang="bg-BG" dirty="0"/>
              <a:t>под </a:t>
            </a:r>
            <a:r>
              <a:rPr lang="bg-BG" dirty="0" err="1"/>
              <a:t>горский</a:t>
            </a:r>
            <a:r>
              <a:rPr lang="bg-BG" dirty="0"/>
              <a:t> вечен шум — дълбока епопея —</a:t>
            </a:r>
          </a:p>
          <a:p>
            <a:pPr algn="just">
              <a:lnSpc>
                <a:spcPct val="70000"/>
              </a:lnSpc>
            </a:pPr>
            <a:r>
              <a:rPr lang="bg-BG" dirty="0"/>
              <a:t>и на </a:t>
            </a:r>
            <a:r>
              <a:rPr lang="bg-BG" dirty="0" err="1"/>
              <a:t>Еленин</a:t>
            </a:r>
            <a:r>
              <a:rPr lang="bg-BG" dirty="0"/>
              <a:t> връх под вечно </a:t>
            </a:r>
            <a:r>
              <a:rPr lang="bg-BG" dirty="0" err="1"/>
              <a:t>будний</a:t>
            </a:r>
            <a:r>
              <a:rPr lang="bg-BG" dirty="0"/>
              <a:t> взор;</a:t>
            </a:r>
          </a:p>
          <a:p>
            <a:pPr algn="just">
              <a:lnSpc>
                <a:spcPct val="70000"/>
              </a:lnSpc>
            </a:pPr>
            <a:r>
              <a:rPr lang="bg-BG" dirty="0"/>
              <a:t>да имам гроб, подир живот-синджир теглила,</a:t>
            </a:r>
          </a:p>
          <a:p>
            <a:pPr algn="just">
              <a:lnSpc>
                <a:spcPct val="70000"/>
              </a:lnSpc>
            </a:pPr>
            <a:r>
              <a:rPr lang="bg-BG" dirty="0"/>
              <a:t>в величествените обятия на Рила.</a:t>
            </a:r>
          </a:p>
        </p:txBody>
      </p:sp>
    </p:spTree>
    <p:extLst>
      <p:ext uri="{BB962C8B-B14F-4D97-AF65-F5344CB8AC3E}">
        <p14:creationId xmlns:p14="http://schemas.microsoft.com/office/powerpoint/2010/main" val="33975709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AFDFD122-8C11-BCC0-65BD-CDB6E0FEE17A}"/>
              </a:ext>
            </a:extLst>
          </p:cNvPr>
          <p:cNvSpPr>
            <a:spLocks noGrp="1"/>
          </p:cNvSpPr>
          <p:nvPr>
            <p:ph type="title"/>
          </p:nvPr>
        </p:nvSpPr>
        <p:spPr>
          <a:xfrm>
            <a:off x="718279" y="0"/>
            <a:ext cx="10515600" cy="1325563"/>
          </a:xfrm>
          <a:solidFill>
            <a:schemeClr val="accent5">
              <a:lumMod val="40000"/>
              <a:lumOff val="60000"/>
            </a:schemeClr>
          </a:solidFill>
        </p:spPr>
        <p:txBody>
          <a:bodyPr>
            <a:normAutofit/>
          </a:bodyPr>
          <a:lstStyle/>
          <a:p>
            <a:pPr algn="ctr"/>
            <a:r>
              <a:rPr lang="it-IT" sz="4000" dirty="0">
                <a:latin typeface="Times New Roman" panose="02020603050405020304" pitchFamily="18" charset="0"/>
                <a:cs typeface="Times New Roman" panose="02020603050405020304" pitchFamily="18" charset="0"/>
              </a:rPr>
              <a:t>Presso il monastero di </a:t>
            </a:r>
            <a:r>
              <a:rPr lang="it-IT" sz="4000" dirty="0" err="1">
                <a:latin typeface="Times New Roman" panose="02020603050405020304" pitchFamily="18" charset="0"/>
                <a:cs typeface="Times New Roman" panose="02020603050405020304" pitchFamily="18" charset="0"/>
              </a:rPr>
              <a:t>Rila</a:t>
            </a:r>
            <a:endParaRPr lang="it-IT" sz="4000" dirty="0">
              <a:latin typeface="Times New Roman" panose="02020603050405020304" pitchFamily="18" charset="0"/>
              <a:cs typeface="Times New Roman" panose="02020603050405020304" pitchFamily="18" charset="0"/>
            </a:endParaRPr>
          </a:p>
        </p:txBody>
      </p:sp>
      <p:sp>
        <p:nvSpPr>
          <p:cNvPr id="3" name="Segnaposto contenuto 2">
            <a:extLst>
              <a:ext uri="{FF2B5EF4-FFF2-40B4-BE49-F238E27FC236}">
                <a16:creationId xmlns:a16="http://schemas.microsoft.com/office/drawing/2014/main" xmlns="" id="{9EB8CF92-3824-3A9C-2885-5B83389654E2}"/>
              </a:ext>
            </a:extLst>
          </p:cNvPr>
          <p:cNvSpPr>
            <a:spLocks noGrp="1"/>
          </p:cNvSpPr>
          <p:nvPr>
            <p:ph idx="1"/>
          </p:nvPr>
        </p:nvSpPr>
        <p:spPr>
          <a:xfrm>
            <a:off x="1" y="1190650"/>
            <a:ext cx="4392117" cy="5667350"/>
          </a:xfrm>
          <a:solidFill>
            <a:schemeClr val="accent5">
              <a:lumMod val="40000"/>
              <a:lumOff val="60000"/>
            </a:schemeClr>
          </a:solidFill>
        </p:spPr>
        <p:txBody>
          <a:bodyPr>
            <a:normAutofit fontScale="92500" lnSpcReduction="10000"/>
          </a:bodyPr>
          <a:lstStyle/>
          <a:p>
            <a:pPr marL="0" indent="0" algn="just">
              <a:lnSpc>
                <a:spcPct val="60000"/>
              </a:lnSpc>
              <a:buNone/>
            </a:pPr>
            <a:r>
              <a:rPr lang="it-IT" sz="1800" dirty="0"/>
              <a:t>Ora sono a casa. Intorno monti</a:t>
            </a:r>
          </a:p>
          <a:p>
            <a:pPr marL="0" indent="0" algn="just">
              <a:lnSpc>
                <a:spcPct val="60000"/>
              </a:lnSpc>
              <a:buNone/>
            </a:pPr>
            <a:r>
              <a:rPr lang="it-IT" sz="1800" dirty="0"/>
              <a:t>e vette si ergono, fitte foreste, selvagge,</a:t>
            </a:r>
          </a:p>
          <a:p>
            <a:pPr marL="0" indent="0" algn="just">
              <a:lnSpc>
                <a:spcPct val="60000"/>
              </a:lnSpc>
              <a:buNone/>
            </a:pPr>
            <a:r>
              <a:rPr lang="it-IT" sz="1800" dirty="0"/>
              <a:t>risuonano, i ruscelli, cristallini e spumeggianti,</a:t>
            </a:r>
          </a:p>
          <a:p>
            <a:pPr marL="0" indent="0" algn="just">
              <a:lnSpc>
                <a:spcPct val="60000"/>
              </a:lnSpc>
              <a:buNone/>
            </a:pPr>
            <a:r>
              <a:rPr lang="it-IT" sz="1800" dirty="0"/>
              <a:t>gorgogliano: la vita è in fermento in ogni dove.</a:t>
            </a:r>
          </a:p>
          <a:p>
            <a:pPr marL="0" indent="0" algn="just">
              <a:lnSpc>
                <a:spcPct val="60000"/>
              </a:lnSpc>
              <a:buNone/>
            </a:pPr>
            <a:r>
              <a:rPr lang="it-IT" sz="1800" dirty="0"/>
              <a:t>La natura ovunque, come tenera madre,</a:t>
            </a:r>
          </a:p>
          <a:p>
            <a:pPr marL="0" indent="0" algn="just">
              <a:lnSpc>
                <a:spcPct val="60000"/>
              </a:lnSpc>
              <a:buNone/>
            </a:pPr>
            <a:r>
              <a:rPr lang="it-IT" sz="1800" dirty="0"/>
              <a:t>mi sussurra canzoni, con amore mi abbraccia.</a:t>
            </a:r>
          </a:p>
          <a:p>
            <a:pPr marL="0" indent="0" algn="just">
              <a:lnSpc>
                <a:spcPct val="60000"/>
              </a:lnSpc>
              <a:buNone/>
            </a:pPr>
            <a:endParaRPr lang="it-IT" sz="2000" dirty="0"/>
          </a:p>
          <a:p>
            <a:pPr marL="0" indent="0" algn="just">
              <a:lnSpc>
                <a:spcPct val="60000"/>
              </a:lnSpc>
              <a:buNone/>
            </a:pPr>
            <a:r>
              <a:rPr lang="it-IT" sz="1800" dirty="0"/>
              <a:t>Ora sono a casa. Sopra di me il Monte del Cervo</a:t>
            </a:r>
          </a:p>
          <a:p>
            <a:pPr marL="0" indent="0" algn="just">
              <a:lnSpc>
                <a:spcPct val="60000"/>
              </a:lnSpc>
              <a:buNone/>
            </a:pPr>
            <a:r>
              <a:rPr lang="it-IT" sz="1800" dirty="0"/>
              <a:t>punge la volta celeste e mi attira a sé.</a:t>
            </a:r>
          </a:p>
          <a:p>
            <a:pPr marL="0" indent="0" algn="just">
              <a:lnSpc>
                <a:spcPct val="60000"/>
              </a:lnSpc>
              <a:buNone/>
            </a:pPr>
            <a:r>
              <a:rPr lang="it-IT" sz="1800" dirty="0"/>
              <a:t>Di fronte il </a:t>
            </a:r>
            <a:r>
              <a:rPr lang="it-IT" sz="1800" dirty="0" err="1"/>
              <a:t>Bričebor</a:t>
            </a:r>
            <a:r>
              <a:rPr lang="it-IT" sz="1800" dirty="0"/>
              <a:t> mi invia il profumo fresco</a:t>
            </a:r>
          </a:p>
          <a:p>
            <a:pPr marL="0" indent="0" algn="just">
              <a:lnSpc>
                <a:spcPct val="60000"/>
              </a:lnSpc>
              <a:buNone/>
            </a:pPr>
            <a:r>
              <a:rPr lang="it-IT" sz="1800" dirty="0"/>
              <a:t>dei suoi abeti e pini maestosi,</a:t>
            </a:r>
          </a:p>
          <a:p>
            <a:pPr marL="0" indent="0" algn="just">
              <a:lnSpc>
                <a:spcPct val="60000"/>
              </a:lnSpc>
              <a:buNone/>
            </a:pPr>
            <a:r>
              <a:rPr lang="it-IT" sz="1800" dirty="0"/>
              <a:t>mentre il Monte dello Zar da sud si erge possente</a:t>
            </a:r>
          </a:p>
          <a:p>
            <a:pPr marL="0" indent="0" algn="just">
              <a:lnSpc>
                <a:spcPct val="60000"/>
              </a:lnSpc>
              <a:buNone/>
            </a:pPr>
            <a:r>
              <a:rPr lang="it-IT" sz="1800" dirty="0"/>
              <a:t>con la sua fronte spoglia e con la sua memoria imperiale.</a:t>
            </a:r>
          </a:p>
          <a:p>
            <a:pPr marL="0" indent="0" algn="just">
              <a:lnSpc>
                <a:spcPct val="60000"/>
              </a:lnSpc>
              <a:buNone/>
            </a:pPr>
            <a:endParaRPr lang="it-IT" sz="1800" dirty="0"/>
          </a:p>
          <a:p>
            <a:pPr marL="0" indent="0" algn="just">
              <a:lnSpc>
                <a:spcPct val="60000"/>
              </a:lnSpc>
              <a:buNone/>
            </a:pPr>
            <a:r>
              <a:rPr lang="it-IT" sz="1800" dirty="0"/>
              <a:t>Ora sono a casa, ora sono nel mio mondo:</a:t>
            </a:r>
          </a:p>
          <a:p>
            <a:pPr marL="0" indent="0" algn="just">
              <a:lnSpc>
                <a:spcPct val="60000"/>
              </a:lnSpc>
              <a:buNone/>
            </a:pPr>
            <a:r>
              <a:rPr lang="it-IT" sz="1800" dirty="0"/>
              <a:t>un mondo agognato e caro. Qui io respiro libero,</a:t>
            </a:r>
          </a:p>
          <a:p>
            <a:pPr marL="0" indent="0" algn="just">
              <a:lnSpc>
                <a:spcPct val="60000"/>
              </a:lnSpc>
              <a:buNone/>
            </a:pPr>
            <a:r>
              <a:rPr lang="it-IT" sz="1800" dirty="0"/>
              <a:t>mi sento più puro, una quiete sacra e gioiosa</a:t>
            </a:r>
          </a:p>
          <a:p>
            <a:pPr marL="0" indent="0" algn="just">
              <a:lnSpc>
                <a:spcPct val="60000"/>
              </a:lnSpc>
              <a:buNone/>
            </a:pPr>
            <a:r>
              <a:rPr lang="it-IT" sz="1800" dirty="0"/>
              <a:t>mi riempie lo spirito, onde da una nuova vita</a:t>
            </a:r>
          </a:p>
          <a:p>
            <a:pPr marL="0" indent="0" algn="just">
              <a:lnSpc>
                <a:spcPct val="60000"/>
              </a:lnSpc>
              <a:buNone/>
            </a:pPr>
            <a:r>
              <a:rPr lang="it-IT" sz="1800" dirty="0"/>
              <a:t>irrompono in me, tremo per sensazioni nuove,</a:t>
            </a:r>
          </a:p>
          <a:p>
            <a:pPr marL="0" indent="0" algn="just">
              <a:lnSpc>
                <a:spcPct val="60000"/>
              </a:lnSpc>
              <a:buNone/>
            </a:pPr>
            <a:r>
              <a:rPr lang="it-IT" sz="1800" dirty="0"/>
              <a:t>per una forza pura, per la potenza e per segreti inni…</a:t>
            </a:r>
          </a:p>
        </p:txBody>
      </p:sp>
      <p:sp>
        <p:nvSpPr>
          <p:cNvPr id="4" name="CasellaDiTesto 3">
            <a:extLst>
              <a:ext uri="{FF2B5EF4-FFF2-40B4-BE49-F238E27FC236}">
                <a16:creationId xmlns:a16="http://schemas.microsoft.com/office/drawing/2014/main" xmlns="" id="{38C03C46-03E8-48EA-2E5F-7F2D5A745D87}"/>
              </a:ext>
            </a:extLst>
          </p:cNvPr>
          <p:cNvSpPr txBox="1"/>
          <p:nvPr/>
        </p:nvSpPr>
        <p:spPr>
          <a:xfrm>
            <a:off x="4392118" y="1075706"/>
            <a:ext cx="4392117" cy="5539080"/>
          </a:xfrm>
          <a:prstGeom prst="rect">
            <a:avLst/>
          </a:prstGeom>
          <a:noFill/>
        </p:spPr>
        <p:txBody>
          <a:bodyPr wrap="square" rtlCol="0">
            <a:spAutoFit/>
          </a:bodyPr>
          <a:lstStyle/>
          <a:p>
            <a:pPr algn="just">
              <a:lnSpc>
                <a:spcPct val="80000"/>
              </a:lnSpc>
            </a:pPr>
            <a:r>
              <a:rPr lang="it-IT" sz="1700" dirty="0"/>
              <a:t>Ora sono a casa, ora sono di nuovo un poeta.</a:t>
            </a:r>
          </a:p>
          <a:p>
            <a:pPr algn="just">
              <a:lnSpc>
                <a:spcPct val="80000"/>
              </a:lnSpc>
            </a:pPr>
            <a:r>
              <a:rPr lang="it-IT" sz="1700" dirty="0"/>
              <a:t>Nel grembo di quest’eremo montano, sacro.</a:t>
            </a:r>
          </a:p>
          <a:p>
            <a:pPr algn="just">
              <a:lnSpc>
                <a:spcPct val="80000"/>
              </a:lnSpc>
            </a:pPr>
            <a:r>
              <a:rPr lang="it-IT" sz="1700" dirty="0"/>
              <a:t>Comprendo il silenzioso saluto amorevole del bosco,</a:t>
            </a:r>
          </a:p>
          <a:p>
            <a:pPr algn="just">
              <a:lnSpc>
                <a:spcPct val="80000"/>
              </a:lnSpc>
            </a:pPr>
            <a:r>
              <a:rPr lang="it-IT" sz="1700" dirty="0"/>
              <a:t>il gorgoglio delle correnti, la voce degli abissi.</a:t>
            </a:r>
          </a:p>
          <a:p>
            <a:pPr algn="just">
              <a:lnSpc>
                <a:spcPct val="80000"/>
              </a:lnSpc>
            </a:pPr>
            <a:r>
              <a:rPr lang="it-IT" sz="1700" dirty="0"/>
              <a:t>Scambio parole segrete con la terra e con la volta celeste</a:t>
            </a:r>
          </a:p>
          <a:p>
            <a:pPr algn="just">
              <a:lnSpc>
                <a:spcPct val="80000"/>
              </a:lnSpc>
            </a:pPr>
            <a:r>
              <a:rPr lang="it-IT" sz="1700" dirty="0"/>
              <a:t>e mi unisco felice alla loro vita.</a:t>
            </a:r>
          </a:p>
          <a:p>
            <a:pPr algn="just">
              <a:lnSpc>
                <a:spcPct val="80000"/>
              </a:lnSpc>
            </a:pPr>
            <a:endParaRPr lang="it-IT" sz="1700" dirty="0"/>
          </a:p>
          <a:p>
            <a:pPr algn="just">
              <a:lnSpc>
                <a:spcPct val="80000"/>
              </a:lnSpc>
            </a:pPr>
            <a:r>
              <a:rPr lang="it-IT" sz="1700" dirty="0"/>
              <a:t>Ora sono a casa, sono nel cuore della </a:t>
            </a:r>
            <a:r>
              <a:rPr lang="it-IT" sz="1700" dirty="0" err="1"/>
              <a:t>Rila</a:t>
            </a:r>
            <a:r>
              <a:rPr lang="it-IT" sz="1700" dirty="0"/>
              <a:t>.</a:t>
            </a:r>
          </a:p>
          <a:p>
            <a:pPr algn="just">
              <a:lnSpc>
                <a:spcPct val="80000"/>
              </a:lnSpc>
            </a:pPr>
            <a:r>
              <a:rPr lang="it-IT" sz="1700" dirty="0"/>
              <a:t>Le cattiverie mondane, le preoccupazioni sono lontane.</a:t>
            </a:r>
          </a:p>
          <a:p>
            <a:pPr algn="just">
              <a:lnSpc>
                <a:spcPct val="80000"/>
              </a:lnSpc>
            </a:pPr>
            <a:r>
              <a:rPr lang="it-IT" sz="1700" dirty="0"/>
              <a:t>Tra loro e me essa ha posto una parete fino ai cieli.</a:t>
            </a:r>
          </a:p>
          <a:p>
            <a:pPr algn="just">
              <a:lnSpc>
                <a:spcPct val="80000"/>
              </a:lnSpc>
            </a:pPr>
            <a:r>
              <a:rPr lang="it-IT" sz="1700" dirty="0"/>
              <a:t>Mi sento bene, quasi già puro.</a:t>
            </a:r>
          </a:p>
          <a:p>
            <a:pPr algn="just">
              <a:lnSpc>
                <a:spcPct val="80000"/>
              </a:lnSpc>
            </a:pPr>
            <a:r>
              <a:rPr lang="it-IT" sz="1700" dirty="0"/>
              <a:t>Il mio spirito si risana dopo un’accesa battaglia,</a:t>
            </a:r>
          </a:p>
          <a:p>
            <a:pPr algn="just">
              <a:lnSpc>
                <a:spcPct val="80000"/>
              </a:lnSpc>
            </a:pPr>
            <a:r>
              <a:rPr lang="it-IT" sz="1700" dirty="0"/>
              <a:t>assaporo una dolce quiete nei canti e nella preghiera.</a:t>
            </a:r>
          </a:p>
          <a:p>
            <a:pPr algn="just">
              <a:lnSpc>
                <a:spcPct val="80000"/>
              </a:lnSpc>
            </a:pPr>
            <a:endParaRPr lang="it-IT" sz="1700" dirty="0"/>
          </a:p>
          <a:p>
            <a:pPr algn="just">
              <a:lnSpc>
                <a:spcPct val="80000"/>
              </a:lnSpc>
            </a:pPr>
            <a:r>
              <a:rPr lang="it-IT" sz="1700" dirty="0"/>
              <a:t>Ora sono a casa. Per ore, beato,</a:t>
            </a:r>
          </a:p>
          <a:p>
            <a:pPr algn="just">
              <a:lnSpc>
                <a:spcPct val="80000"/>
              </a:lnSpc>
            </a:pPr>
            <a:r>
              <a:rPr lang="it-IT" sz="1700" dirty="0"/>
              <a:t>accanto al fiume cristallino, al suono di un canto melodioso,</a:t>
            </a:r>
          </a:p>
          <a:p>
            <a:pPr algn="just">
              <a:lnSpc>
                <a:spcPct val="80000"/>
              </a:lnSpc>
            </a:pPr>
            <a:r>
              <a:rPr lang="it-IT" sz="1700" dirty="0"/>
              <a:t>sogno o leggo… o, come aquila levatasi</a:t>
            </a:r>
          </a:p>
          <a:p>
            <a:pPr algn="just">
              <a:lnSpc>
                <a:spcPct val="80000"/>
              </a:lnSpc>
            </a:pPr>
            <a:r>
              <a:rPr lang="it-IT" sz="1700" dirty="0"/>
              <a:t>sugli abissi, mi ergo, e la mia mente alata</a:t>
            </a:r>
          </a:p>
          <a:p>
            <a:pPr algn="just">
              <a:lnSpc>
                <a:spcPct val="80000"/>
              </a:lnSpc>
            </a:pPr>
            <a:r>
              <a:rPr lang="it-IT" sz="1700" dirty="0"/>
              <a:t>vaga nel caos, giunge fino al Signore,</a:t>
            </a:r>
          </a:p>
          <a:p>
            <a:pPr algn="just">
              <a:lnSpc>
                <a:spcPct val="80000"/>
              </a:lnSpc>
            </a:pPr>
            <a:r>
              <a:rPr lang="it-IT" sz="1700" dirty="0"/>
              <a:t>penetra nei segreti della creazione.</a:t>
            </a:r>
          </a:p>
        </p:txBody>
      </p:sp>
      <p:sp>
        <p:nvSpPr>
          <p:cNvPr id="5" name="CasellaDiTesto 4">
            <a:extLst>
              <a:ext uri="{FF2B5EF4-FFF2-40B4-BE49-F238E27FC236}">
                <a16:creationId xmlns:a16="http://schemas.microsoft.com/office/drawing/2014/main" xmlns="" id="{79F86675-FAC1-1382-5AE4-6861A4009999}"/>
              </a:ext>
            </a:extLst>
          </p:cNvPr>
          <p:cNvSpPr txBox="1"/>
          <p:nvPr/>
        </p:nvSpPr>
        <p:spPr>
          <a:xfrm>
            <a:off x="8784235" y="1190650"/>
            <a:ext cx="3407764" cy="5329792"/>
          </a:xfrm>
          <a:prstGeom prst="rect">
            <a:avLst/>
          </a:prstGeom>
          <a:noFill/>
        </p:spPr>
        <p:txBody>
          <a:bodyPr wrap="square" rtlCol="0">
            <a:spAutoFit/>
          </a:bodyPr>
          <a:lstStyle/>
          <a:p>
            <a:pPr algn="just">
              <a:lnSpc>
                <a:spcPct val="80000"/>
              </a:lnSpc>
            </a:pPr>
            <a:r>
              <a:rPr lang="it-IT" sz="1700" dirty="0"/>
              <a:t>Ora sono a casa. Non sono qui straniero.</a:t>
            </a:r>
          </a:p>
          <a:p>
            <a:pPr algn="just">
              <a:lnSpc>
                <a:spcPct val="80000"/>
              </a:lnSpc>
            </a:pPr>
            <a:r>
              <a:rPr lang="it-IT" sz="1700" dirty="0"/>
              <a:t>La natura, la natura invero impetuosa,</a:t>
            </a:r>
          </a:p>
          <a:p>
            <a:pPr algn="just">
              <a:lnSpc>
                <a:spcPct val="80000"/>
              </a:lnSpc>
            </a:pPr>
            <a:r>
              <a:rPr lang="it-IT" sz="1700" dirty="0"/>
              <a:t>che si riempie di vita, suoni, canti e libertà,</a:t>
            </a:r>
          </a:p>
          <a:p>
            <a:pPr algn="just">
              <a:lnSpc>
                <a:spcPct val="80000"/>
              </a:lnSpc>
            </a:pPr>
            <a:r>
              <a:rPr lang="it-IT" sz="1700" dirty="0"/>
              <a:t>è sempre stata il mio semplice e grandioso ideale.</a:t>
            </a:r>
          </a:p>
          <a:p>
            <a:pPr algn="just">
              <a:lnSpc>
                <a:spcPct val="80000"/>
              </a:lnSpc>
            </a:pPr>
            <a:r>
              <a:rPr lang="it-IT" sz="1700" dirty="0"/>
              <a:t>Salve, pareti rocciose, acque! Salve maestosi abeti!</a:t>
            </a:r>
          </a:p>
          <a:p>
            <a:pPr algn="just">
              <a:lnSpc>
                <a:spcPct val="80000"/>
              </a:lnSpc>
            </a:pPr>
            <a:r>
              <a:rPr lang="it-IT" sz="1700" dirty="0"/>
              <a:t>A voi, abissi, vette! A voi, possenti vedute!</a:t>
            </a:r>
          </a:p>
          <a:p>
            <a:pPr algn="just">
              <a:lnSpc>
                <a:spcPct val="80000"/>
              </a:lnSpc>
            </a:pPr>
            <a:endParaRPr lang="it-IT" sz="1700" dirty="0"/>
          </a:p>
          <a:p>
            <a:pPr algn="just">
              <a:lnSpc>
                <a:spcPct val="80000"/>
              </a:lnSpc>
            </a:pPr>
            <a:r>
              <a:rPr lang="it-IT" sz="1700" dirty="0"/>
              <a:t>Ora sono a casa. Partecipo al coro di </a:t>
            </a:r>
            <a:r>
              <a:rPr lang="it-IT" sz="1700" dirty="0" err="1"/>
              <a:t>Rila</a:t>
            </a:r>
            <a:r>
              <a:rPr lang="it-IT" sz="1700" dirty="0"/>
              <a:t>.</a:t>
            </a:r>
          </a:p>
          <a:p>
            <a:pPr algn="just">
              <a:lnSpc>
                <a:spcPct val="80000"/>
              </a:lnSpc>
            </a:pPr>
            <a:r>
              <a:rPr lang="it-IT" sz="1700" dirty="0"/>
              <a:t>Io qui non sono nato, qui vorrei spegnermi,</a:t>
            </a:r>
          </a:p>
          <a:p>
            <a:pPr algn="just">
              <a:lnSpc>
                <a:spcPct val="80000"/>
              </a:lnSpc>
            </a:pPr>
            <a:r>
              <a:rPr lang="it-IT" sz="1700" dirty="0"/>
              <a:t>sotto l’eterno fruscio della foresta, profonda epopea,</a:t>
            </a:r>
          </a:p>
          <a:p>
            <a:pPr algn="just">
              <a:lnSpc>
                <a:spcPct val="80000"/>
              </a:lnSpc>
            </a:pPr>
            <a:r>
              <a:rPr lang="it-IT" sz="1700" dirty="0"/>
              <a:t>e sotto lo sguardo eternamente vigile del Monte del Cervo.</a:t>
            </a:r>
          </a:p>
          <a:p>
            <a:pPr algn="just">
              <a:lnSpc>
                <a:spcPct val="80000"/>
              </a:lnSpc>
            </a:pPr>
            <a:r>
              <a:rPr lang="it-IT" sz="1700" dirty="0"/>
              <a:t>Vorrei avere sepoltura, dopo aver trascorso una vita incatenato dalle sofferenze,</a:t>
            </a:r>
          </a:p>
          <a:p>
            <a:pPr algn="just">
              <a:lnSpc>
                <a:spcPct val="80000"/>
              </a:lnSpc>
            </a:pPr>
            <a:r>
              <a:rPr lang="it-IT" sz="1700" dirty="0"/>
              <a:t>nel grandioso abbraccio di </a:t>
            </a:r>
            <a:r>
              <a:rPr lang="it-IT" sz="1700" dirty="0" err="1"/>
              <a:t>Rila</a:t>
            </a:r>
            <a:r>
              <a:rPr lang="it-IT" sz="1700" dirty="0"/>
              <a:t>.</a:t>
            </a:r>
          </a:p>
        </p:txBody>
      </p:sp>
    </p:spTree>
    <p:extLst>
      <p:ext uri="{BB962C8B-B14F-4D97-AF65-F5344CB8AC3E}">
        <p14:creationId xmlns:p14="http://schemas.microsoft.com/office/powerpoint/2010/main" val="25310153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689834C7-4228-1CFA-3191-91F93D1D0FA9}"/>
              </a:ext>
            </a:extLst>
          </p:cNvPr>
          <p:cNvSpPr>
            <a:spLocks noGrp="1"/>
          </p:cNvSpPr>
          <p:nvPr>
            <p:ph type="title"/>
          </p:nvPr>
        </p:nvSpPr>
        <p:spPr>
          <a:xfrm>
            <a:off x="838200" y="0"/>
            <a:ext cx="10515600" cy="1325563"/>
          </a:xfrm>
        </p:spPr>
        <p:txBody>
          <a:bodyPr>
            <a:normAutofit/>
          </a:bodyPr>
          <a:lstStyle/>
          <a:p>
            <a:pPr algn="ctr"/>
            <a:r>
              <a:rPr lang="bg-BG" sz="4000" dirty="0">
                <a:latin typeface="Times New Roman" panose="02020603050405020304" pitchFamily="18" charset="0"/>
                <a:cs typeface="Times New Roman" panose="02020603050405020304" pitchFamily="18" charset="0"/>
              </a:rPr>
              <a:t>Изводи – трудностите на превода и възможни проекти за бъдещето</a:t>
            </a:r>
          </a:p>
        </p:txBody>
      </p:sp>
      <p:sp>
        <p:nvSpPr>
          <p:cNvPr id="3" name="Segnaposto contenuto 2">
            <a:extLst>
              <a:ext uri="{FF2B5EF4-FFF2-40B4-BE49-F238E27FC236}">
                <a16:creationId xmlns:a16="http://schemas.microsoft.com/office/drawing/2014/main" xmlns="" id="{FA47B4E2-5C4A-A328-DF3F-71602BCBB4E1}"/>
              </a:ext>
            </a:extLst>
          </p:cNvPr>
          <p:cNvSpPr>
            <a:spLocks noGrp="1"/>
          </p:cNvSpPr>
          <p:nvPr>
            <p:ph idx="1"/>
          </p:nvPr>
        </p:nvSpPr>
        <p:spPr>
          <a:xfrm>
            <a:off x="5951095" y="1421932"/>
            <a:ext cx="6100998" cy="5436067"/>
          </a:xfrm>
        </p:spPr>
        <p:txBody>
          <a:bodyPr>
            <a:normAutofit/>
          </a:bodyPr>
          <a:lstStyle/>
          <a:p>
            <a:pPr algn="just"/>
            <a:r>
              <a:rPr lang="bg-BG" sz="2100" dirty="0">
                <a:latin typeface="Times New Roman" panose="02020603050405020304" pitchFamily="18" charset="0"/>
                <a:cs typeface="Times New Roman" panose="02020603050405020304" pitchFamily="18" charset="0"/>
              </a:rPr>
              <a:t>Превод на италиански на пътеписите „</a:t>
            </a:r>
            <a:r>
              <a:rPr lang="bg-BG" sz="2100" i="1" dirty="0">
                <a:latin typeface="Times New Roman" panose="02020603050405020304" pitchFamily="18" charset="0"/>
                <a:cs typeface="Times New Roman" panose="02020603050405020304" pitchFamily="18" charset="0"/>
              </a:rPr>
              <a:t>В недрата на Родопите</a:t>
            </a:r>
            <a:r>
              <a:rPr lang="bg-BG" sz="2100" dirty="0">
                <a:latin typeface="Times New Roman" panose="02020603050405020304" pitchFamily="18" charset="0"/>
                <a:cs typeface="Times New Roman" panose="02020603050405020304" pitchFamily="18" charset="0"/>
              </a:rPr>
              <a:t>“ и „</a:t>
            </a:r>
            <a:r>
              <a:rPr lang="bg-BG" sz="2100" i="1" dirty="0">
                <a:latin typeface="Times New Roman" panose="02020603050405020304" pitchFamily="18" charset="0"/>
                <a:cs typeface="Times New Roman" panose="02020603050405020304" pitchFamily="18" charset="0"/>
              </a:rPr>
              <a:t>Великата рилска пустиня</a:t>
            </a:r>
            <a:r>
              <a:rPr lang="bg-BG" sz="2100" dirty="0">
                <a:latin typeface="Times New Roman" panose="02020603050405020304" pitchFamily="18" charset="0"/>
                <a:cs typeface="Times New Roman" panose="02020603050405020304" pitchFamily="18" charset="0"/>
              </a:rPr>
              <a:t>“ и на стихосбирката „</a:t>
            </a:r>
            <a:r>
              <a:rPr lang="bg-BG" sz="2100" i="1" dirty="0">
                <a:latin typeface="Times New Roman" panose="02020603050405020304" pitchFamily="18" charset="0"/>
                <a:cs typeface="Times New Roman" panose="02020603050405020304" pitchFamily="18" charset="0"/>
              </a:rPr>
              <a:t>В лоното на Рила</a:t>
            </a:r>
            <a:r>
              <a:rPr lang="bg-BG" sz="2100" dirty="0">
                <a:latin typeface="Times New Roman" panose="02020603050405020304" pitchFamily="18" charset="0"/>
                <a:cs typeface="Times New Roman" panose="02020603050405020304" pitchFamily="18" charset="0"/>
              </a:rPr>
              <a:t>“ и подготовка на </a:t>
            </a:r>
            <a:r>
              <a:rPr lang="bg-BG" sz="2100" dirty="0" smtClean="0">
                <a:latin typeface="Times New Roman" panose="02020603050405020304" pitchFamily="18" charset="0"/>
                <a:cs typeface="Times New Roman" panose="02020603050405020304" pitchFamily="18" charset="0"/>
              </a:rPr>
              <a:t>издаването </a:t>
            </a:r>
            <a:r>
              <a:rPr lang="bg-BG" sz="2100" dirty="0">
                <a:latin typeface="Times New Roman" panose="02020603050405020304" pitchFamily="18" charset="0"/>
                <a:cs typeface="Times New Roman" panose="02020603050405020304" pitchFamily="18" charset="0"/>
              </a:rPr>
              <a:t>им в Италия. </a:t>
            </a:r>
          </a:p>
          <a:p>
            <a:pPr algn="just"/>
            <a:r>
              <a:rPr lang="bg-BG" sz="2100" dirty="0">
                <a:latin typeface="Times New Roman" panose="02020603050405020304" pitchFamily="18" charset="0"/>
                <a:cs typeface="Times New Roman" panose="02020603050405020304" pitchFamily="18" charset="0"/>
              </a:rPr>
              <a:t>Разпространяване в Италия на знания за българската земя, природа, култура, история и литература благодарене на произведенията на Иван Вазов</a:t>
            </a:r>
          </a:p>
          <a:p>
            <a:pPr algn="just"/>
            <a:r>
              <a:rPr lang="bg-BG" sz="2100" dirty="0">
                <a:latin typeface="Times New Roman" panose="02020603050405020304" pitchFamily="18" charset="0"/>
                <a:cs typeface="Times New Roman" panose="02020603050405020304" pitchFamily="18" charset="0"/>
              </a:rPr>
              <a:t>Създаване на туристически и културни маршрути, основани на пътеписите на Вазов. </a:t>
            </a:r>
          </a:p>
        </p:txBody>
      </p:sp>
      <p:pic>
        <p:nvPicPr>
          <p:cNvPr id="5" name="Immagine 4">
            <a:extLst>
              <a:ext uri="{FF2B5EF4-FFF2-40B4-BE49-F238E27FC236}">
                <a16:creationId xmlns:a16="http://schemas.microsoft.com/office/drawing/2014/main" xmlns="" id="{D2DB3386-8657-EBF3-29BC-499EA06499E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55042" y="5436068"/>
            <a:ext cx="1678899" cy="1167887"/>
          </a:xfrm>
          <a:prstGeom prst="rect">
            <a:avLst/>
          </a:prstGeom>
        </p:spPr>
      </p:pic>
      <p:pic>
        <p:nvPicPr>
          <p:cNvPr id="9" name="Immagine 8">
            <a:extLst>
              <a:ext uri="{FF2B5EF4-FFF2-40B4-BE49-F238E27FC236}">
                <a16:creationId xmlns:a16="http://schemas.microsoft.com/office/drawing/2014/main" xmlns="" id="{07F29E61-A2D7-838D-CB3A-784AA745213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65317" y="5392710"/>
            <a:ext cx="1382433" cy="1465289"/>
          </a:xfrm>
          <a:prstGeom prst="rect">
            <a:avLst/>
          </a:prstGeom>
        </p:spPr>
      </p:pic>
      <p:sp>
        <p:nvSpPr>
          <p:cNvPr id="10" name="CasellaDiTesto 9">
            <a:extLst>
              <a:ext uri="{FF2B5EF4-FFF2-40B4-BE49-F238E27FC236}">
                <a16:creationId xmlns:a16="http://schemas.microsoft.com/office/drawing/2014/main" xmlns="" id="{1B67B6A8-9283-02D3-F5D9-4038624D0231}"/>
              </a:ext>
            </a:extLst>
          </p:cNvPr>
          <p:cNvSpPr txBox="1"/>
          <p:nvPr/>
        </p:nvSpPr>
        <p:spPr>
          <a:xfrm>
            <a:off x="139907" y="1421932"/>
            <a:ext cx="5681272" cy="4708981"/>
          </a:xfrm>
          <a:prstGeom prst="rect">
            <a:avLst/>
          </a:prstGeom>
          <a:noFill/>
        </p:spPr>
        <p:txBody>
          <a:bodyPr wrap="square" rtlCol="0">
            <a:spAutoFit/>
          </a:bodyPr>
          <a:lstStyle/>
          <a:p>
            <a:pPr algn="just"/>
            <a:r>
              <a:rPr lang="bg-BG" sz="2000" dirty="0">
                <a:latin typeface="Times New Roman" panose="02020603050405020304" pitchFamily="18" charset="0"/>
                <a:cs typeface="Times New Roman" panose="02020603050405020304" pitchFamily="18" charset="0"/>
              </a:rPr>
              <a:t>Някои от главните трудности на превода на откъсите на пътеписите и на стихотворенията на Вазов</a:t>
            </a:r>
          </a:p>
          <a:p>
            <a:pPr marL="285750" indent="-285750" algn="just">
              <a:buFont typeface="Arial" panose="020B0604020202020204" pitchFamily="34" charset="0"/>
              <a:buChar char="•"/>
            </a:pPr>
            <a:r>
              <a:rPr lang="bg-BG" sz="2000" dirty="0">
                <a:latin typeface="Times New Roman" panose="02020603050405020304" pitchFamily="18" charset="0"/>
                <a:cs typeface="Times New Roman" panose="02020603050405020304" pitchFamily="18" charset="0"/>
              </a:rPr>
              <a:t>Сложен синтаксис.</a:t>
            </a:r>
          </a:p>
          <a:p>
            <a:pPr marL="285750" indent="-285750" algn="just">
              <a:buFont typeface="Arial" panose="020B0604020202020204" pitchFamily="34" charset="0"/>
              <a:buChar char="•"/>
            </a:pPr>
            <a:r>
              <a:rPr lang="bg-BG" sz="2000" dirty="0">
                <a:latin typeface="Times New Roman" panose="02020603050405020304" pitchFamily="18" charset="0"/>
                <a:cs typeface="Times New Roman" panose="02020603050405020304" pitchFamily="18" charset="0"/>
              </a:rPr>
              <a:t>Дословен превод на италиански на названията на природните обекти (</a:t>
            </a:r>
            <a:r>
              <a:rPr lang="bg-BG" sz="2000" i="1" dirty="0">
                <a:latin typeface="Times New Roman" panose="02020603050405020304" pitchFamily="18" charset="0"/>
                <a:cs typeface="Times New Roman" panose="02020603050405020304" pitchFamily="18" charset="0"/>
              </a:rPr>
              <a:t>Царев </a:t>
            </a:r>
            <a:r>
              <a:rPr lang="bg-BG" sz="2000" i="1" dirty="0" smtClean="0">
                <a:latin typeface="Times New Roman" panose="02020603050405020304" pitchFamily="18" charset="0"/>
                <a:cs typeface="Times New Roman" panose="02020603050405020304" pitchFamily="18" charset="0"/>
              </a:rPr>
              <a:t>връх</a:t>
            </a:r>
            <a:r>
              <a:rPr lang="bg-BG" sz="2000" i="1" dirty="0">
                <a:latin typeface="Times New Roman" panose="02020603050405020304" pitchFamily="18" charset="0"/>
                <a:cs typeface="Times New Roman" panose="02020603050405020304" pitchFamily="18" charset="0"/>
              </a:rPr>
              <a:t>, </a:t>
            </a:r>
            <a:r>
              <a:rPr lang="bg-BG" sz="2000" i="1" dirty="0" err="1">
                <a:latin typeface="Times New Roman" panose="02020603050405020304" pitchFamily="18" charset="0"/>
                <a:cs typeface="Times New Roman" panose="02020603050405020304" pitchFamily="18" charset="0"/>
              </a:rPr>
              <a:t>Еленин</a:t>
            </a:r>
            <a:r>
              <a:rPr lang="bg-BG" sz="2000" i="1" dirty="0">
                <a:latin typeface="Times New Roman" panose="02020603050405020304" pitchFamily="18" charset="0"/>
                <a:cs typeface="Times New Roman" panose="02020603050405020304" pitchFamily="18" charset="0"/>
              </a:rPr>
              <a:t> </a:t>
            </a:r>
            <a:r>
              <a:rPr lang="bg-BG" sz="2000" i="1" dirty="0" smtClean="0">
                <a:latin typeface="Times New Roman" panose="02020603050405020304" pitchFamily="18" charset="0"/>
                <a:cs typeface="Times New Roman" panose="02020603050405020304" pitchFamily="18" charset="0"/>
              </a:rPr>
              <a:t>връх</a:t>
            </a:r>
            <a:r>
              <a:rPr lang="bg-BG" sz="2000" dirty="0">
                <a:latin typeface="Times New Roman" panose="02020603050405020304" pitchFamily="18" charset="0"/>
                <a:cs typeface="Times New Roman" panose="02020603050405020304" pitchFamily="18" charset="0"/>
              </a:rPr>
              <a:t>) или </a:t>
            </a:r>
            <a:r>
              <a:rPr lang="bg-BG" sz="2000" dirty="0" smtClean="0">
                <a:latin typeface="Times New Roman" panose="02020603050405020304" pitchFamily="18" charset="0"/>
                <a:cs typeface="Times New Roman" panose="02020603050405020304" pitchFamily="18" charset="0"/>
              </a:rPr>
              <a:t>запазване на българските названия?</a:t>
            </a:r>
            <a:endParaRPr lang="bg-BG" sz="2000"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bg-BG" sz="2000" dirty="0" smtClean="0">
                <a:latin typeface="Times New Roman" panose="02020603050405020304" pitchFamily="18" charset="0"/>
                <a:cs typeface="Times New Roman" panose="02020603050405020304" pitchFamily="18" charset="0"/>
              </a:rPr>
              <a:t>Инверсии в </a:t>
            </a:r>
            <a:r>
              <a:rPr lang="bg-BG" sz="2000" dirty="0">
                <a:latin typeface="Times New Roman" panose="02020603050405020304" pitchFamily="18" charset="0"/>
                <a:cs typeface="Times New Roman" panose="02020603050405020304" pitchFamily="18" charset="0"/>
              </a:rPr>
              <a:t>изреченията в </a:t>
            </a:r>
            <a:r>
              <a:rPr lang="bg-BG" sz="2000" dirty="0" smtClean="0">
                <a:latin typeface="Times New Roman" panose="02020603050405020304" pitchFamily="18" charset="0"/>
                <a:cs typeface="Times New Roman" panose="02020603050405020304" pitchFamily="18" charset="0"/>
              </a:rPr>
              <a:t>стиховете, поетичен словоред </a:t>
            </a:r>
            <a:r>
              <a:rPr lang="bg-BG" sz="2000" dirty="0">
                <a:latin typeface="Times New Roman" panose="02020603050405020304" pitchFamily="18" charset="0"/>
                <a:cs typeface="Times New Roman" panose="02020603050405020304" pitchFamily="18" charset="0"/>
              </a:rPr>
              <a:t>(</a:t>
            </a:r>
            <a:r>
              <a:rPr lang="bg-BG" sz="2000" i="1" dirty="0">
                <a:latin typeface="Times New Roman" panose="02020603050405020304" pitchFamily="18" charset="0"/>
                <a:cs typeface="Times New Roman" panose="02020603050405020304" pitchFamily="18" charset="0"/>
              </a:rPr>
              <a:t>на мирозданието във тайните се впива </a:t>
            </a:r>
            <a:r>
              <a:rPr lang="ru-RU" sz="2000" i="1" dirty="0">
                <a:latin typeface="Times New Roman" panose="02020603050405020304" pitchFamily="18" charset="0"/>
                <a:cs typeface="Times New Roman" panose="02020603050405020304" pitchFamily="18" charset="0"/>
              </a:rPr>
              <a:t>- </a:t>
            </a:r>
            <a:r>
              <a:rPr lang="it-IT" sz="2000" i="1" dirty="0">
                <a:latin typeface="Times New Roman" panose="02020603050405020304" pitchFamily="18" charset="0"/>
                <a:cs typeface="Times New Roman" panose="02020603050405020304" pitchFamily="18" charset="0"/>
              </a:rPr>
              <a:t>penetra nei segreti della creazione</a:t>
            </a:r>
            <a:r>
              <a:rPr lang="it-IT" sz="2000" dirty="0">
                <a:latin typeface="Times New Roman" panose="02020603050405020304" pitchFamily="18" charset="0"/>
                <a:cs typeface="Times New Roman" panose="02020603050405020304" pitchFamily="18" charset="0"/>
              </a:rPr>
              <a:t>)</a:t>
            </a:r>
            <a:r>
              <a:rPr lang="ru-RU" sz="2000" dirty="0">
                <a:latin typeface="Times New Roman" panose="02020603050405020304" pitchFamily="18" charset="0"/>
                <a:cs typeface="Times New Roman" panose="02020603050405020304" pitchFamily="18" charset="0"/>
              </a:rPr>
              <a:t>.</a:t>
            </a:r>
          </a:p>
          <a:p>
            <a:pPr marL="285750" indent="-285750" algn="just">
              <a:buFont typeface="Arial" panose="020B0604020202020204" pitchFamily="34" charset="0"/>
              <a:buChar char="•"/>
            </a:pPr>
            <a:r>
              <a:rPr lang="bg-BG" sz="2000" dirty="0">
                <a:latin typeface="Times New Roman" panose="02020603050405020304" pitchFamily="18" charset="0"/>
                <a:cs typeface="Times New Roman" panose="02020603050405020304" pitchFamily="18" charset="0"/>
              </a:rPr>
              <a:t>Специфични названия на видове растения и животни.</a:t>
            </a:r>
          </a:p>
          <a:p>
            <a:pPr marL="285750" indent="-285750" algn="just">
              <a:buFont typeface="Arial" panose="020B0604020202020204" pitchFamily="34" charset="0"/>
              <a:buChar char="•"/>
            </a:pPr>
            <a:r>
              <a:rPr lang="bg-BG" sz="2000" dirty="0">
                <a:latin typeface="Times New Roman" panose="02020603050405020304" pitchFamily="18" charset="0"/>
                <a:cs typeface="Times New Roman" panose="02020603050405020304" pitchFamily="18" charset="0"/>
              </a:rPr>
              <a:t>Необходимост от обяснение на </a:t>
            </a:r>
            <a:r>
              <a:rPr lang="bg-BG" sz="2000" dirty="0" smtClean="0">
                <a:latin typeface="Times New Roman" panose="02020603050405020304" pitchFamily="18" charset="0"/>
                <a:cs typeface="Times New Roman" panose="02020603050405020304" pitchFamily="18" charset="0"/>
              </a:rPr>
              <a:t>реалии, </a:t>
            </a:r>
            <a:r>
              <a:rPr lang="bg-BG" sz="2000" dirty="0">
                <a:latin typeface="Times New Roman" panose="02020603050405020304" pitchFamily="18" charset="0"/>
                <a:cs typeface="Times New Roman" panose="02020603050405020304" pitchFamily="18" charset="0"/>
              </a:rPr>
              <a:t>свързани с българската история или фолклор (</a:t>
            </a:r>
            <a:r>
              <a:rPr lang="bg-BG" sz="2000" i="1" dirty="0">
                <a:latin typeface="Times New Roman" panose="02020603050405020304" pitchFamily="18" charset="0"/>
                <a:cs typeface="Times New Roman" panose="02020603050405020304" pitchFamily="18" charset="0"/>
              </a:rPr>
              <a:t>кадия, ферман, седянка, хъшове</a:t>
            </a:r>
            <a:r>
              <a:rPr lang="bg-BG" sz="20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1461207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9A20233B-492B-C3C5-A8D3-99F9FC9288AC}"/>
              </a:ext>
            </a:extLst>
          </p:cNvPr>
          <p:cNvSpPr>
            <a:spLocks noGrp="1"/>
          </p:cNvSpPr>
          <p:nvPr>
            <p:ph type="title"/>
          </p:nvPr>
        </p:nvSpPr>
        <p:spPr/>
        <p:txBody>
          <a:bodyPr/>
          <a:lstStyle/>
          <a:p>
            <a:pPr algn="ctr"/>
            <a:r>
              <a:rPr lang="bg-BG" dirty="0">
                <a:latin typeface="Times New Roman" panose="02020603050405020304" pitchFamily="18" charset="0"/>
                <a:cs typeface="Times New Roman" panose="02020603050405020304" pitchFamily="18" charset="0"/>
              </a:rPr>
              <a:t>Жанрът пътепис </a:t>
            </a:r>
          </a:p>
        </p:txBody>
      </p:sp>
      <p:sp>
        <p:nvSpPr>
          <p:cNvPr id="3" name="Segnaposto contenuto 2">
            <a:extLst>
              <a:ext uri="{FF2B5EF4-FFF2-40B4-BE49-F238E27FC236}">
                <a16:creationId xmlns:a16="http://schemas.microsoft.com/office/drawing/2014/main" xmlns="" id="{07272DC5-BAB7-79E5-14F5-D073325A7406}"/>
              </a:ext>
            </a:extLst>
          </p:cNvPr>
          <p:cNvSpPr>
            <a:spLocks noGrp="1"/>
          </p:cNvSpPr>
          <p:nvPr>
            <p:ph idx="1"/>
          </p:nvPr>
        </p:nvSpPr>
        <p:spPr/>
        <p:txBody>
          <a:bodyPr>
            <a:normAutofit/>
          </a:bodyPr>
          <a:lstStyle/>
          <a:p>
            <a:r>
              <a:rPr lang="bg-BG" sz="2400" dirty="0">
                <a:latin typeface="Times New Roman" panose="02020603050405020304" pitchFamily="18" charset="0"/>
                <a:cs typeface="Times New Roman" panose="02020603050405020304" pitchFamily="18" charset="0"/>
              </a:rPr>
              <a:t>Описания на </a:t>
            </a:r>
            <a:r>
              <a:rPr lang="bg-BG" sz="2400" b="1" dirty="0">
                <a:latin typeface="Times New Roman" panose="02020603050405020304" pitchFamily="18" charset="0"/>
                <a:cs typeface="Times New Roman" panose="02020603050405020304" pitchFamily="18" charset="0"/>
              </a:rPr>
              <a:t>природните или археологически обекти</a:t>
            </a:r>
            <a:r>
              <a:rPr lang="bg-BG" sz="2400" dirty="0">
                <a:latin typeface="Times New Roman" panose="02020603050405020304" pitchFamily="18" charset="0"/>
                <a:cs typeface="Times New Roman" panose="02020603050405020304" pitchFamily="18" charset="0"/>
              </a:rPr>
              <a:t>, исторически забележителности</a:t>
            </a:r>
            <a:r>
              <a:rPr lang="ru-RU" sz="2400" dirty="0">
                <a:latin typeface="Times New Roman" panose="02020603050405020304" pitchFamily="18" charset="0"/>
                <a:cs typeface="Times New Roman" panose="02020603050405020304" pitchFamily="18" charset="0"/>
              </a:rPr>
              <a:t>,</a:t>
            </a:r>
            <a:r>
              <a:rPr lang="it-IT" sz="2400" dirty="0">
                <a:latin typeface="Times New Roman" panose="02020603050405020304" pitchFamily="18" charset="0"/>
                <a:cs typeface="Times New Roman" panose="02020603050405020304" pitchFamily="18" charset="0"/>
              </a:rPr>
              <a:t> </a:t>
            </a:r>
            <a:r>
              <a:rPr lang="bg-BG" sz="2400" dirty="0">
                <a:latin typeface="Times New Roman" panose="02020603050405020304" pitchFamily="18" charset="0"/>
                <a:cs typeface="Times New Roman" panose="02020603050405020304" pitchFamily="18" charset="0"/>
              </a:rPr>
              <a:t>екологическите и климатичните характеристики на дадена област и на </a:t>
            </a:r>
            <a:r>
              <a:rPr lang="bg-BG" sz="2400" b="1" dirty="0">
                <a:latin typeface="Times New Roman" panose="02020603050405020304" pitchFamily="18" charset="0"/>
                <a:cs typeface="Times New Roman" panose="02020603050405020304" pitchFamily="18" charset="0"/>
              </a:rPr>
              <a:t>традициите и обичаите </a:t>
            </a:r>
            <a:r>
              <a:rPr lang="bg-BG" sz="2400" dirty="0">
                <a:latin typeface="Times New Roman" panose="02020603050405020304" pitchFamily="18" charset="0"/>
                <a:cs typeface="Times New Roman" panose="02020603050405020304" pitchFamily="18" charset="0"/>
              </a:rPr>
              <a:t>на населението на област</a:t>
            </a:r>
            <a:r>
              <a:rPr lang="ru-RU" sz="2400" dirty="0">
                <a:latin typeface="Times New Roman" panose="02020603050405020304" pitchFamily="18" charset="0"/>
                <a:cs typeface="Times New Roman" panose="02020603050405020304" pitchFamily="18" charset="0"/>
              </a:rPr>
              <a:t>та.</a:t>
            </a:r>
            <a:endParaRPr lang="it-IT" sz="2400" dirty="0">
              <a:latin typeface="Times New Roman" panose="02020603050405020304" pitchFamily="18" charset="0"/>
              <a:cs typeface="Times New Roman" panose="02020603050405020304" pitchFamily="18" charset="0"/>
            </a:endParaRPr>
          </a:p>
          <a:p>
            <a:r>
              <a:rPr lang="bg-BG" sz="2400" b="1" dirty="0">
                <a:latin typeface="Times New Roman" panose="02020603050405020304" pitchFamily="18" charset="0"/>
                <a:cs typeface="Times New Roman" panose="02020603050405020304" pitchFamily="18" charset="0"/>
              </a:rPr>
              <a:t>хибриден жанр </a:t>
            </a:r>
            <a:r>
              <a:rPr lang="bg-BG" sz="2400" dirty="0">
                <a:latin typeface="Times New Roman" panose="02020603050405020304" pitchFamily="18" charset="0"/>
                <a:cs typeface="Times New Roman" panose="02020603050405020304" pitchFamily="18" charset="0"/>
              </a:rPr>
              <a:t>(черти от дневника, очерка, есето, туристическия указател, от мемоарите и дори от романа).</a:t>
            </a:r>
          </a:p>
          <a:p>
            <a:r>
              <a:rPr lang="bg-BG" sz="2400" dirty="0">
                <a:latin typeface="Times New Roman" panose="02020603050405020304" pitchFamily="18" charset="0"/>
                <a:cs typeface="Times New Roman" panose="02020603050405020304" pitchFamily="18" charset="0"/>
              </a:rPr>
              <a:t>Изразяване на </a:t>
            </a:r>
            <a:r>
              <a:rPr lang="bg-BG" sz="2400" b="1" dirty="0">
                <a:latin typeface="Times New Roman" panose="02020603050405020304" pitchFamily="18" charset="0"/>
                <a:cs typeface="Times New Roman" panose="02020603050405020304" pitchFamily="18" charset="0"/>
              </a:rPr>
              <a:t>чувства, впечатления и размишления </a:t>
            </a:r>
            <a:r>
              <a:rPr lang="bg-BG" sz="2400" dirty="0">
                <a:latin typeface="Times New Roman" panose="02020603050405020304" pitchFamily="18" charset="0"/>
                <a:cs typeface="Times New Roman" panose="02020603050405020304" pitchFamily="18" charset="0"/>
              </a:rPr>
              <a:t>по отношение на описаното пътешествие.</a:t>
            </a:r>
          </a:p>
          <a:p>
            <a:r>
              <a:rPr lang="bg-BG" sz="2400" dirty="0">
                <a:latin typeface="Times New Roman" panose="02020603050405020304" pitchFamily="18" charset="0"/>
                <a:cs typeface="Times New Roman" panose="02020603050405020304" pitchFamily="18" charset="0"/>
              </a:rPr>
              <a:t>разказвач в първо лице.</a:t>
            </a:r>
          </a:p>
          <a:p>
            <a:r>
              <a:rPr lang="bg-BG" sz="2400" dirty="0">
                <a:latin typeface="Times New Roman" panose="02020603050405020304" pitchFamily="18" charset="0"/>
                <a:cs typeface="Times New Roman" panose="02020603050405020304" pitchFamily="18" charset="0"/>
              </a:rPr>
              <a:t>намерението (реално или въображаемо) на разказвача, който често съвпада с автора, да описва </a:t>
            </a:r>
            <a:r>
              <a:rPr lang="bg-BG" sz="2400" b="1" dirty="0">
                <a:latin typeface="Times New Roman" panose="02020603050405020304" pitchFamily="18" charset="0"/>
                <a:cs typeface="Times New Roman" panose="02020603050405020304" pitchFamily="18" charset="0"/>
              </a:rPr>
              <a:t>автентично преживяване </a:t>
            </a:r>
            <a:r>
              <a:rPr lang="bg-BG" sz="2400" dirty="0">
                <a:latin typeface="Times New Roman" panose="02020603050405020304" pitchFamily="18" charset="0"/>
                <a:cs typeface="Times New Roman" panose="02020603050405020304" pitchFamily="18" charset="0"/>
              </a:rPr>
              <a:t>(Гетова 2020; </a:t>
            </a:r>
            <a:r>
              <a:rPr lang="bg-BG" sz="2400" dirty="0" err="1">
                <a:latin typeface="Times New Roman" panose="02020603050405020304" pitchFamily="18" charset="0"/>
                <a:cs typeface="Times New Roman" panose="02020603050405020304" pitchFamily="18" charset="0"/>
              </a:rPr>
              <a:t>Ракьовски</a:t>
            </a:r>
            <a:r>
              <a:rPr lang="bg-BG" sz="2400" dirty="0">
                <a:latin typeface="Times New Roman" panose="02020603050405020304" pitchFamily="18" charset="0"/>
                <a:cs typeface="Times New Roman" panose="02020603050405020304" pitchFamily="18" charset="0"/>
              </a:rPr>
              <a:t> 2023)</a:t>
            </a:r>
            <a:r>
              <a:rPr lang="ru-RU" sz="2400" dirty="0">
                <a:latin typeface="Times New Roman" panose="02020603050405020304" pitchFamily="18" charset="0"/>
                <a:cs typeface="Times New Roman" panose="02020603050405020304" pitchFamily="18" charset="0"/>
              </a:rPr>
              <a:t>.</a:t>
            </a:r>
            <a:endParaRPr lang="bg-BG" sz="2400" dirty="0">
              <a:latin typeface="Times New Roman" panose="02020603050405020304" pitchFamily="18" charset="0"/>
              <a:cs typeface="Times New Roman" panose="02020603050405020304" pitchFamily="18" charset="0"/>
            </a:endParaRPr>
          </a:p>
          <a:p>
            <a:endParaRPr lang="bg-BG"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591603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B70AD772-7E4C-9BB8-3F5E-D41679531AF1}"/>
              </a:ext>
            </a:extLst>
          </p:cNvPr>
          <p:cNvSpPr>
            <a:spLocks noGrp="1"/>
          </p:cNvSpPr>
          <p:nvPr>
            <p:ph type="title"/>
          </p:nvPr>
        </p:nvSpPr>
        <p:spPr/>
        <p:txBody>
          <a:bodyPr>
            <a:normAutofit/>
          </a:bodyPr>
          <a:lstStyle/>
          <a:p>
            <a:pPr algn="ctr"/>
            <a:r>
              <a:rPr lang="bg-BG" sz="4800" dirty="0">
                <a:latin typeface="Times New Roman" panose="02020603050405020304" pitchFamily="18" charset="0"/>
                <a:cs typeface="Times New Roman" panose="02020603050405020304" pitchFamily="18" charset="0"/>
              </a:rPr>
              <a:t>Изводи</a:t>
            </a:r>
          </a:p>
        </p:txBody>
      </p:sp>
      <p:sp>
        <p:nvSpPr>
          <p:cNvPr id="3" name="Segnaposto contenuto 2">
            <a:extLst>
              <a:ext uri="{FF2B5EF4-FFF2-40B4-BE49-F238E27FC236}">
                <a16:creationId xmlns:a16="http://schemas.microsoft.com/office/drawing/2014/main" xmlns="" id="{0ECDB36E-DDE3-91EC-7BBB-10B08BFE3AF2}"/>
              </a:ext>
            </a:extLst>
          </p:cNvPr>
          <p:cNvSpPr>
            <a:spLocks noGrp="1"/>
          </p:cNvSpPr>
          <p:nvPr>
            <p:ph idx="1"/>
          </p:nvPr>
        </p:nvSpPr>
        <p:spPr/>
        <p:txBody>
          <a:bodyPr/>
          <a:lstStyle/>
          <a:p>
            <a:pPr marL="0" indent="0" algn="just">
              <a:buNone/>
            </a:pPr>
            <a:r>
              <a:rPr lang="bg-BG" dirty="0">
                <a:latin typeface="Times New Roman" panose="02020603050405020304" pitchFamily="18" charset="0"/>
                <a:cs typeface="Times New Roman" panose="02020603050405020304" pitchFamily="18" charset="0"/>
              </a:rPr>
              <a:t>Във </a:t>
            </a:r>
            <a:r>
              <a:rPr lang="bg-BG" i="1" dirty="0">
                <a:latin typeface="Times New Roman" panose="02020603050405020304" pitchFamily="18" charset="0"/>
                <a:cs typeface="Times New Roman" panose="02020603050405020304" pitchFamily="18" charset="0"/>
              </a:rPr>
              <a:t>В лоното на Рила </a:t>
            </a:r>
            <a:r>
              <a:rPr lang="bg-BG" dirty="0">
                <a:latin typeface="Times New Roman" panose="02020603050405020304" pitchFamily="18" charset="0"/>
                <a:cs typeface="Times New Roman" panose="02020603050405020304" pitchFamily="18" charset="0"/>
              </a:rPr>
              <a:t>и във </a:t>
            </a:r>
            <a:r>
              <a:rPr lang="bg-BG" i="1" dirty="0">
                <a:latin typeface="Times New Roman" panose="02020603050405020304" pitchFamily="18" charset="0"/>
                <a:cs typeface="Times New Roman" panose="02020603050405020304" pitchFamily="18" charset="0"/>
              </a:rPr>
              <a:t>Великата рилска пустиня </a:t>
            </a:r>
            <a:r>
              <a:rPr lang="bg-BG" dirty="0">
                <a:latin typeface="Times New Roman" panose="02020603050405020304" pitchFamily="18" charset="0"/>
                <a:cs typeface="Times New Roman" panose="02020603050405020304" pitchFamily="18" charset="0"/>
              </a:rPr>
              <a:t>Вазов представя цялостна картина на Рила и на Рилския манастир, описвайки географските, културно-историческите, социалните и етнографските характеристики на областта.</a:t>
            </a:r>
          </a:p>
          <a:p>
            <a:pPr marL="0" indent="0" algn="just">
              <a:buNone/>
            </a:pPr>
            <a:endParaRPr lang="bg-BG" dirty="0">
              <a:latin typeface="Times New Roman" panose="02020603050405020304" pitchFamily="18" charset="0"/>
              <a:cs typeface="Times New Roman" panose="02020603050405020304" pitchFamily="18" charset="0"/>
            </a:endParaRPr>
          </a:p>
          <a:p>
            <a:pPr marL="0" indent="0" algn="r">
              <a:buNone/>
            </a:pPr>
            <a:r>
              <a:rPr lang="bg-BG" sz="4400" dirty="0">
                <a:latin typeface="Times New Roman" panose="02020603050405020304" pitchFamily="18" charset="0"/>
                <a:cs typeface="Times New Roman" panose="02020603050405020304" pitchFamily="18" charset="0"/>
              </a:rPr>
              <a:t>БЛАГОДАРЯ </a:t>
            </a:r>
          </a:p>
          <a:p>
            <a:pPr marL="0" indent="0" algn="r">
              <a:buNone/>
            </a:pPr>
            <a:r>
              <a:rPr lang="bg-BG" sz="4400" dirty="0">
                <a:latin typeface="Times New Roman" panose="02020603050405020304" pitchFamily="18" charset="0"/>
                <a:cs typeface="Times New Roman" panose="02020603050405020304" pitchFamily="18" charset="0"/>
              </a:rPr>
              <a:t>ЗА ВНИМАНИЕТО!</a:t>
            </a:r>
          </a:p>
        </p:txBody>
      </p:sp>
      <p:pic>
        <p:nvPicPr>
          <p:cNvPr id="5" name="Immagine 4">
            <a:extLst>
              <a:ext uri="{FF2B5EF4-FFF2-40B4-BE49-F238E27FC236}">
                <a16:creationId xmlns:a16="http://schemas.microsoft.com/office/drawing/2014/main" xmlns="" id="{27761637-2AFC-421E-01D0-3456012B65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3704477"/>
            <a:ext cx="4998387" cy="3014038"/>
          </a:xfrm>
          <a:prstGeom prst="rect">
            <a:avLst/>
          </a:prstGeom>
        </p:spPr>
      </p:pic>
    </p:spTree>
    <p:extLst>
      <p:ext uri="{BB962C8B-B14F-4D97-AF65-F5344CB8AC3E}">
        <p14:creationId xmlns:p14="http://schemas.microsoft.com/office/powerpoint/2010/main" val="20163350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CA6AA9DD-F18E-A794-794D-1D20C386D383}"/>
              </a:ext>
            </a:extLst>
          </p:cNvPr>
          <p:cNvSpPr>
            <a:spLocks noGrp="1"/>
          </p:cNvSpPr>
          <p:nvPr>
            <p:ph type="title"/>
          </p:nvPr>
        </p:nvSpPr>
        <p:spPr>
          <a:xfrm>
            <a:off x="838200" y="0"/>
            <a:ext cx="10515600" cy="1325563"/>
          </a:xfrm>
        </p:spPr>
        <p:txBody>
          <a:bodyPr/>
          <a:lstStyle/>
          <a:p>
            <a:pPr algn="ctr"/>
            <a:r>
              <a:rPr lang="bg-BG" dirty="0">
                <a:latin typeface="Times New Roman" panose="02020603050405020304" pitchFamily="18" charset="0"/>
                <a:cs typeface="Times New Roman" panose="02020603050405020304" pitchFamily="18" charset="0"/>
              </a:rPr>
              <a:t>Литература</a:t>
            </a:r>
          </a:p>
        </p:txBody>
      </p:sp>
      <p:sp>
        <p:nvSpPr>
          <p:cNvPr id="3" name="Segnaposto contenuto 2">
            <a:extLst>
              <a:ext uri="{FF2B5EF4-FFF2-40B4-BE49-F238E27FC236}">
                <a16:creationId xmlns:a16="http://schemas.microsoft.com/office/drawing/2014/main" xmlns="" id="{F70D2CE2-AF10-5C45-E44C-63DE70AF8F40}"/>
              </a:ext>
            </a:extLst>
          </p:cNvPr>
          <p:cNvSpPr>
            <a:spLocks noGrp="1"/>
          </p:cNvSpPr>
          <p:nvPr>
            <p:ph idx="1"/>
          </p:nvPr>
        </p:nvSpPr>
        <p:spPr>
          <a:xfrm>
            <a:off x="104931" y="1325563"/>
            <a:ext cx="11977141" cy="5300090"/>
          </a:xfrm>
        </p:spPr>
        <p:txBody>
          <a:bodyPr>
            <a:noAutofit/>
          </a:bodyPr>
          <a:lstStyle/>
          <a:p>
            <a:pPr algn="just">
              <a:lnSpc>
                <a:spcPct val="100000"/>
              </a:lnSpc>
            </a:pPr>
            <a:r>
              <a:rPr lang="it-IT" sz="1600" dirty="0" err="1"/>
              <a:t>Arnaudov</a:t>
            </a:r>
            <a:r>
              <a:rPr lang="it-IT" sz="1600" dirty="0"/>
              <a:t>, Mihail, 2006. “Ivan </a:t>
            </a:r>
            <a:r>
              <a:rPr lang="it-IT" sz="1600" dirty="0" err="1"/>
              <a:t>Vazov</a:t>
            </a:r>
            <a:r>
              <a:rPr lang="it-IT" sz="1600" dirty="0"/>
              <a:t> i </a:t>
            </a:r>
            <a:r>
              <a:rPr lang="it-IT" sz="1600" dirty="0" err="1"/>
              <a:t>bălgarskata</a:t>
            </a:r>
            <a:r>
              <a:rPr lang="it-IT" sz="1600" dirty="0"/>
              <a:t> </a:t>
            </a:r>
            <a:r>
              <a:rPr lang="it-IT" sz="1600" dirty="0" err="1"/>
              <a:t>priroda</a:t>
            </a:r>
            <a:r>
              <a:rPr lang="it-IT" sz="1600" dirty="0"/>
              <a:t>”. In </a:t>
            </a:r>
            <a:r>
              <a:rPr lang="it-IT" sz="1600" dirty="0" err="1"/>
              <a:t>Velikata</a:t>
            </a:r>
            <a:r>
              <a:rPr lang="it-IT" sz="1600" dirty="0"/>
              <a:t> </a:t>
            </a:r>
            <a:r>
              <a:rPr lang="it-IT" sz="1600" dirty="0" err="1"/>
              <a:t>rilska</a:t>
            </a:r>
            <a:r>
              <a:rPr lang="it-IT" sz="1600" dirty="0"/>
              <a:t> </a:t>
            </a:r>
            <a:r>
              <a:rPr lang="it-IT" sz="1600" dirty="0" err="1"/>
              <a:t>pustinja</a:t>
            </a:r>
            <a:r>
              <a:rPr lang="it-IT" sz="1600" dirty="0"/>
              <a:t>, I. </a:t>
            </a:r>
            <a:r>
              <a:rPr lang="it-IT" sz="1600" dirty="0" err="1"/>
              <a:t>Vazov</a:t>
            </a:r>
            <a:r>
              <a:rPr lang="it-IT" sz="1600" dirty="0"/>
              <a:t>, 489-516. </a:t>
            </a:r>
            <a:r>
              <a:rPr lang="it-IT" sz="1600" dirty="0" err="1"/>
              <a:t>Sofija</a:t>
            </a:r>
            <a:r>
              <a:rPr lang="it-IT" sz="1600" dirty="0"/>
              <a:t>: </a:t>
            </a:r>
            <a:r>
              <a:rPr lang="it-IT" sz="1600" dirty="0" err="1"/>
              <a:t>Zaharij</a:t>
            </a:r>
            <a:r>
              <a:rPr lang="it-IT" sz="1600" dirty="0"/>
              <a:t> </a:t>
            </a:r>
            <a:r>
              <a:rPr lang="it-IT" sz="1600" dirty="0" err="1"/>
              <a:t>Stojanov</a:t>
            </a:r>
            <a:r>
              <a:rPr lang="it-IT" sz="1600" dirty="0"/>
              <a:t>.</a:t>
            </a:r>
          </a:p>
          <a:p>
            <a:pPr algn="just">
              <a:lnSpc>
                <a:spcPct val="100000"/>
              </a:lnSpc>
            </a:pPr>
            <a:r>
              <a:rPr lang="it-IT" sz="1600" dirty="0" err="1"/>
              <a:t>Canev</a:t>
            </a:r>
            <a:r>
              <a:rPr lang="it-IT" sz="1600" dirty="0"/>
              <a:t>, Georgi, 2006. “</a:t>
            </a:r>
            <a:r>
              <a:rPr lang="it-IT" sz="1600" dirty="0" err="1"/>
              <a:t>Pătepisite</a:t>
            </a:r>
            <a:r>
              <a:rPr lang="it-IT" sz="1600" dirty="0"/>
              <a:t> </a:t>
            </a:r>
            <a:r>
              <a:rPr lang="it-IT" sz="1600" dirty="0" err="1"/>
              <a:t>na</a:t>
            </a:r>
            <a:r>
              <a:rPr lang="it-IT" sz="1600" dirty="0"/>
              <a:t> </a:t>
            </a:r>
            <a:r>
              <a:rPr lang="it-IT" sz="1600" dirty="0" err="1"/>
              <a:t>Vazov</a:t>
            </a:r>
            <a:r>
              <a:rPr lang="it-IT" sz="1600" dirty="0"/>
              <a:t>”. In </a:t>
            </a:r>
            <a:r>
              <a:rPr lang="it-IT" sz="1600" dirty="0" err="1"/>
              <a:t>Velikata</a:t>
            </a:r>
            <a:r>
              <a:rPr lang="it-IT" sz="1600" dirty="0"/>
              <a:t> </a:t>
            </a:r>
            <a:r>
              <a:rPr lang="it-IT" sz="1600" dirty="0" err="1"/>
              <a:t>rilska</a:t>
            </a:r>
            <a:r>
              <a:rPr lang="it-IT" sz="1600" dirty="0"/>
              <a:t> </a:t>
            </a:r>
            <a:r>
              <a:rPr lang="it-IT" sz="1600" dirty="0" err="1"/>
              <a:t>pustinja</a:t>
            </a:r>
            <a:r>
              <a:rPr lang="it-IT" sz="1600" dirty="0"/>
              <a:t>, I. </a:t>
            </a:r>
            <a:r>
              <a:rPr lang="it-IT" sz="1600" dirty="0" err="1"/>
              <a:t>Vazov</a:t>
            </a:r>
            <a:r>
              <a:rPr lang="it-IT" sz="1600" dirty="0"/>
              <a:t>, 517-540. </a:t>
            </a:r>
            <a:r>
              <a:rPr lang="it-IT" sz="1600" dirty="0" err="1"/>
              <a:t>Sofija</a:t>
            </a:r>
            <a:r>
              <a:rPr lang="it-IT" sz="1600" dirty="0"/>
              <a:t>: </a:t>
            </a:r>
            <a:r>
              <a:rPr lang="it-IT" sz="1600" dirty="0" err="1"/>
              <a:t>Zaharij</a:t>
            </a:r>
            <a:r>
              <a:rPr lang="it-IT" sz="1600" dirty="0"/>
              <a:t> </a:t>
            </a:r>
            <a:r>
              <a:rPr lang="it-IT" sz="1600" dirty="0" err="1"/>
              <a:t>Stojanov</a:t>
            </a:r>
            <a:r>
              <a:rPr lang="it-IT" sz="1600" dirty="0"/>
              <a:t>.</a:t>
            </a:r>
          </a:p>
          <a:p>
            <a:pPr algn="just">
              <a:lnSpc>
                <a:spcPct val="100000"/>
              </a:lnSpc>
            </a:pPr>
            <a:r>
              <a:rPr lang="it-IT" sz="1600" dirty="0"/>
              <a:t>Caneva, Milena. “Ivan </a:t>
            </a:r>
            <a:r>
              <a:rPr lang="it-IT" sz="1600" dirty="0" err="1"/>
              <a:t>Vazov</a:t>
            </a:r>
            <a:r>
              <a:rPr lang="it-IT" sz="1600" dirty="0"/>
              <a:t>”. </a:t>
            </a:r>
            <a:r>
              <a:rPr lang="it-IT" sz="1600" dirty="0" err="1"/>
              <a:t>Rečnik</a:t>
            </a:r>
            <a:r>
              <a:rPr lang="it-IT" sz="1600" dirty="0"/>
              <a:t> </a:t>
            </a:r>
            <a:r>
              <a:rPr lang="it-IT" sz="1600" dirty="0" err="1"/>
              <a:t>na</a:t>
            </a:r>
            <a:r>
              <a:rPr lang="it-IT" sz="1600" dirty="0"/>
              <a:t> </a:t>
            </a:r>
            <a:r>
              <a:rPr lang="it-IT" sz="1600" dirty="0" err="1"/>
              <a:t>bălgarskata</a:t>
            </a:r>
            <a:r>
              <a:rPr lang="it-IT" sz="1600" dirty="0"/>
              <a:t> </a:t>
            </a:r>
            <a:r>
              <a:rPr lang="it-IT" sz="1600" dirty="0" err="1"/>
              <a:t>literatura</a:t>
            </a:r>
            <a:r>
              <a:rPr lang="it-IT" sz="1600" dirty="0"/>
              <a:t> sled </a:t>
            </a:r>
            <a:r>
              <a:rPr lang="it-IT" sz="1600" dirty="0" err="1"/>
              <a:t>Osvoboždenieto</a:t>
            </a:r>
            <a:r>
              <a:rPr lang="it-IT" sz="1600" dirty="0"/>
              <a:t>. </a:t>
            </a:r>
            <a:r>
              <a:rPr lang="it-IT" sz="1600" dirty="0">
                <a:hlinkClick r:id="rId2"/>
              </a:rPr>
              <a:t>https://dictionarylit-bg.eu/%D0%98%D0%B2%D0%B0%D0%BD-%D0%9C%D0%B8%D0%BD%D1%87%D0%BE%D0%B2-%D0%92%D0%B0%D0%B7%D0%BE%D0%B2?sa=1</a:t>
            </a:r>
            <a:r>
              <a:rPr lang="ru-RU" sz="1600" dirty="0"/>
              <a:t> </a:t>
            </a:r>
            <a:r>
              <a:rPr lang="it-IT" sz="1600" dirty="0"/>
              <a:t>(consultato il giorno Marzo 17, 2024).</a:t>
            </a:r>
          </a:p>
          <a:p>
            <a:pPr algn="just">
              <a:lnSpc>
                <a:spcPct val="100000"/>
              </a:lnSpc>
            </a:pPr>
            <a:r>
              <a:rPr lang="it-IT" sz="1600" dirty="0" err="1"/>
              <a:t>Dinekov</a:t>
            </a:r>
            <a:r>
              <a:rPr lang="it-IT" sz="1600" dirty="0"/>
              <a:t>, </a:t>
            </a:r>
            <a:r>
              <a:rPr lang="it-IT" sz="1600" dirty="0" err="1"/>
              <a:t>Petăr</a:t>
            </a:r>
            <a:r>
              <a:rPr lang="it-IT" sz="1600" dirty="0"/>
              <a:t>, 1980. </a:t>
            </a:r>
            <a:r>
              <a:rPr lang="it-IT" sz="1600" dirty="0" err="1"/>
              <a:t>Bălgarski</a:t>
            </a:r>
            <a:r>
              <a:rPr lang="it-IT" sz="1600" dirty="0"/>
              <a:t> </a:t>
            </a:r>
            <a:r>
              <a:rPr lang="it-IT" sz="1600" dirty="0" err="1"/>
              <a:t>folklor</a:t>
            </a:r>
            <a:r>
              <a:rPr lang="it-IT" sz="1600" dirty="0"/>
              <a:t>. </a:t>
            </a:r>
            <a:r>
              <a:rPr lang="it-IT" sz="1600" dirty="0" err="1"/>
              <a:t>Čast</a:t>
            </a:r>
            <a:r>
              <a:rPr lang="it-IT" sz="1600" dirty="0"/>
              <a:t> 1. </a:t>
            </a:r>
            <a:r>
              <a:rPr lang="it-IT" sz="1600" dirty="0" err="1"/>
              <a:t>Sofija</a:t>
            </a:r>
            <a:r>
              <a:rPr lang="it-IT" sz="1600" dirty="0"/>
              <a:t>: </a:t>
            </a:r>
            <a:r>
              <a:rPr lang="it-IT" sz="1600" dirty="0" err="1"/>
              <a:t>Bălgarski</a:t>
            </a:r>
            <a:r>
              <a:rPr lang="it-IT" sz="1600" dirty="0"/>
              <a:t> </a:t>
            </a:r>
            <a:r>
              <a:rPr lang="it-IT" sz="1600" dirty="0" err="1"/>
              <a:t>pisatel</a:t>
            </a:r>
            <a:r>
              <a:rPr lang="it-IT" sz="1600" dirty="0"/>
              <a:t>.</a:t>
            </a:r>
          </a:p>
          <a:p>
            <a:pPr algn="just">
              <a:lnSpc>
                <a:spcPct val="100000"/>
              </a:lnSpc>
            </a:pPr>
            <a:r>
              <a:rPr lang="it-IT" sz="1600" dirty="0" err="1"/>
              <a:t>Getova</a:t>
            </a:r>
            <a:r>
              <a:rPr lang="it-IT" sz="1600" dirty="0"/>
              <a:t>, Elena, 2020. “</a:t>
            </a:r>
            <a:r>
              <a:rPr lang="it-IT" sz="1600" dirty="0" err="1"/>
              <a:t>Pătepis</a:t>
            </a:r>
            <a:r>
              <a:rPr lang="it-IT" sz="1600" dirty="0"/>
              <a:t>”. In </a:t>
            </a:r>
            <a:r>
              <a:rPr lang="it-IT" sz="1600" dirty="0" err="1"/>
              <a:t>Enciklopedija</a:t>
            </a:r>
            <a:r>
              <a:rPr lang="it-IT" sz="1600" dirty="0"/>
              <a:t> “</a:t>
            </a:r>
            <a:r>
              <a:rPr lang="it-IT" sz="1600" dirty="0" err="1"/>
              <a:t>Bălgarskoto</a:t>
            </a:r>
            <a:r>
              <a:rPr lang="it-IT" sz="1600" dirty="0"/>
              <a:t> </a:t>
            </a:r>
            <a:r>
              <a:rPr lang="it-IT" sz="1600" dirty="0" err="1"/>
              <a:t>văzraždane</a:t>
            </a:r>
            <a:r>
              <a:rPr lang="it-IT" sz="1600" dirty="0"/>
              <a:t>. </a:t>
            </a:r>
            <a:r>
              <a:rPr lang="it-IT" sz="1600" dirty="0" err="1"/>
              <a:t>Literatura</a:t>
            </a:r>
            <a:r>
              <a:rPr lang="it-IT" sz="1600" dirty="0"/>
              <a:t>, </a:t>
            </a:r>
            <a:r>
              <a:rPr lang="it-IT" sz="1600" dirty="0" err="1"/>
              <a:t>Periodičen</a:t>
            </a:r>
            <a:r>
              <a:rPr lang="it-IT" sz="1600" dirty="0"/>
              <a:t> </a:t>
            </a:r>
            <a:r>
              <a:rPr lang="it-IT" sz="1600" dirty="0" err="1"/>
              <a:t>pečat</a:t>
            </a:r>
            <a:r>
              <a:rPr lang="it-IT" sz="1600" dirty="0"/>
              <a:t>,</a:t>
            </a:r>
          </a:p>
          <a:p>
            <a:pPr algn="just">
              <a:lnSpc>
                <a:spcPct val="100000"/>
              </a:lnSpc>
            </a:pPr>
            <a:r>
              <a:rPr lang="it-IT" sz="1600" dirty="0" err="1"/>
              <a:t>Literaturen</a:t>
            </a:r>
            <a:r>
              <a:rPr lang="it-IT" sz="1600" dirty="0"/>
              <a:t> </a:t>
            </a:r>
            <a:r>
              <a:rPr lang="it-IT" sz="1600" dirty="0" err="1"/>
              <a:t>život</a:t>
            </a:r>
            <a:r>
              <a:rPr lang="it-IT" sz="1600" dirty="0"/>
              <a:t>, </a:t>
            </a:r>
            <a:r>
              <a:rPr lang="it-IT" sz="1600" dirty="0" err="1"/>
              <a:t>kulturni</a:t>
            </a:r>
            <a:r>
              <a:rPr lang="it-IT" sz="1600" dirty="0"/>
              <a:t> </a:t>
            </a:r>
            <a:r>
              <a:rPr lang="it-IT" sz="1600" dirty="0" err="1"/>
              <a:t>središta</a:t>
            </a:r>
            <a:r>
              <a:rPr lang="it-IT" sz="1600" dirty="0"/>
              <a:t>”.</a:t>
            </a:r>
          </a:p>
          <a:p>
            <a:pPr algn="just">
              <a:lnSpc>
                <a:spcPct val="100000"/>
              </a:lnSpc>
            </a:pPr>
            <a:r>
              <a:rPr lang="it-IT" sz="1600" dirty="0" err="1"/>
              <a:t>Minkov</a:t>
            </a:r>
            <a:r>
              <a:rPr lang="it-IT" sz="1600" dirty="0"/>
              <a:t>, </a:t>
            </a:r>
            <a:r>
              <a:rPr lang="it-IT" sz="1600" dirty="0" err="1"/>
              <a:t>Cvetan</a:t>
            </a:r>
            <a:r>
              <a:rPr lang="it-IT" sz="1600" dirty="0"/>
              <a:t>. 2003. “Ivan </a:t>
            </a:r>
            <a:r>
              <a:rPr lang="it-IT" sz="1600" dirty="0" err="1"/>
              <a:t>Vazov</a:t>
            </a:r>
            <a:r>
              <a:rPr lang="it-IT" sz="1600" dirty="0"/>
              <a:t>”. In </a:t>
            </a:r>
            <a:r>
              <a:rPr lang="it-IT" sz="1600" dirty="0" err="1"/>
              <a:t>Biblioteka</a:t>
            </a:r>
            <a:r>
              <a:rPr lang="it-IT" sz="1600" dirty="0"/>
              <a:t> "</a:t>
            </a:r>
            <a:r>
              <a:rPr lang="it-IT" sz="1600" dirty="0" err="1"/>
              <a:t>Bălgarski</a:t>
            </a:r>
            <a:r>
              <a:rPr lang="it-IT" sz="1600" dirty="0"/>
              <a:t> </a:t>
            </a:r>
            <a:r>
              <a:rPr lang="it-IT" sz="1600" dirty="0" err="1"/>
              <a:t>pisateli</a:t>
            </a:r>
            <a:r>
              <a:rPr lang="it-IT" sz="1600" dirty="0"/>
              <a:t>". </a:t>
            </a:r>
            <a:r>
              <a:rPr lang="it-IT" sz="1600" dirty="0" err="1"/>
              <a:t>Život</a:t>
            </a:r>
            <a:r>
              <a:rPr lang="it-IT" sz="1600" dirty="0"/>
              <a:t> - </a:t>
            </a:r>
            <a:r>
              <a:rPr lang="it-IT" sz="1600" dirty="0" err="1"/>
              <a:t>Tvorčestvo</a:t>
            </a:r>
            <a:r>
              <a:rPr lang="it-IT" sz="1600" dirty="0"/>
              <a:t> - Idei, ed. Mihail </a:t>
            </a:r>
            <a:r>
              <a:rPr lang="it-IT" sz="1600" dirty="0" err="1"/>
              <a:t>Arnaudov</a:t>
            </a:r>
            <a:r>
              <a:rPr lang="it-IT" sz="1600" dirty="0"/>
              <a:t>, 5-26. Varna: </a:t>
            </a:r>
            <a:r>
              <a:rPr lang="it-IT" sz="1600" dirty="0" err="1"/>
              <a:t>LiterNet</a:t>
            </a:r>
            <a:r>
              <a:rPr lang="it-IT" sz="1600" dirty="0"/>
              <a:t>.</a:t>
            </a:r>
          </a:p>
          <a:p>
            <a:pPr algn="just">
              <a:lnSpc>
                <a:spcPct val="100000"/>
              </a:lnSpc>
            </a:pPr>
            <a:r>
              <a:rPr lang="it-IT" sz="1600" dirty="0" err="1"/>
              <a:t>Rakjovski</a:t>
            </a:r>
            <a:r>
              <a:rPr lang="it-IT" sz="1600" dirty="0"/>
              <a:t>, </a:t>
            </a:r>
            <a:r>
              <a:rPr lang="it-IT" sz="1600" dirty="0" err="1"/>
              <a:t>Cvetan</a:t>
            </a:r>
            <a:r>
              <a:rPr lang="it-IT" sz="1600" dirty="0"/>
              <a:t>, 2023. “</a:t>
            </a:r>
            <a:r>
              <a:rPr lang="it-IT" sz="1600" dirty="0" err="1"/>
              <a:t>Pătepisite</a:t>
            </a:r>
            <a:r>
              <a:rPr lang="it-IT" sz="1600" dirty="0"/>
              <a:t> </a:t>
            </a:r>
            <a:r>
              <a:rPr lang="it-IT" sz="1600" dirty="0" err="1"/>
              <a:t>na</a:t>
            </a:r>
            <a:r>
              <a:rPr lang="it-IT" sz="1600" dirty="0"/>
              <a:t> </a:t>
            </a:r>
            <a:r>
              <a:rPr lang="it-IT" sz="1600" dirty="0" err="1"/>
              <a:t>Vazov</a:t>
            </a:r>
            <a:r>
              <a:rPr lang="it-IT" sz="1600" dirty="0"/>
              <a:t>”. </a:t>
            </a:r>
            <a:r>
              <a:rPr lang="it-IT" sz="1600" dirty="0" err="1"/>
              <a:t>Bălgarski</a:t>
            </a:r>
            <a:r>
              <a:rPr lang="it-IT" sz="1600" dirty="0"/>
              <a:t> </a:t>
            </a:r>
            <a:r>
              <a:rPr lang="it-IT" sz="1600" dirty="0" err="1"/>
              <a:t>ezik</a:t>
            </a:r>
            <a:r>
              <a:rPr lang="it-IT" sz="1600" dirty="0"/>
              <a:t> i </a:t>
            </a:r>
            <a:r>
              <a:rPr lang="it-IT" sz="1600" dirty="0" err="1"/>
              <a:t>literatura</a:t>
            </a:r>
            <a:r>
              <a:rPr lang="it-IT" sz="1600" dirty="0"/>
              <a:t> 65, n. 1: 9-26.</a:t>
            </a:r>
          </a:p>
          <a:p>
            <a:pPr algn="just">
              <a:lnSpc>
                <a:spcPct val="100000"/>
              </a:lnSpc>
            </a:pPr>
            <a:r>
              <a:rPr lang="it-IT" sz="1600" dirty="0" err="1"/>
              <a:t>Vazov</a:t>
            </a:r>
            <a:r>
              <a:rPr lang="it-IT" sz="1600" dirty="0"/>
              <a:t>, Ivan, 1926. V </a:t>
            </a:r>
            <a:r>
              <a:rPr lang="it-IT" sz="1600" dirty="0" err="1"/>
              <a:t>lonoto</a:t>
            </a:r>
            <a:r>
              <a:rPr lang="it-IT" sz="1600" dirty="0"/>
              <a:t> </a:t>
            </a:r>
            <a:r>
              <a:rPr lang="it-IT" sz="1600" dirty="0" err="1"/>
              <a:t>na</a:t>
            </a:r>
            <a:r>
              <a:rPr lang="it-IT" sz="1600" dirty="0"/>
              <a:t> </a:t>
            </a:r>
            <a:r>
              <a:rPr lang="it-IT" sz="1600" dirty="0" err="1"/>
              <a:t>Rila</a:t>
            </a:r>
            <a:r>
              <a:rPr lang="it-IT" sz="1600" dirty="0"/>
              <a:t>, </a:t>
            </a:r>
            <a:r>
              <a:rPr lang="it-IT" sz="1600" dirty="0" err="1"/>
              <a:t>Sinajska</a:t>
            </a:r>
            <a:r>
              <a:rPr lang="it-IT" sz="1600" dirty="0"/>
              <a:t> </a:t>
            </a:r>
            <a:r>
              <a:rPr lang="it-IT" sz="1600" dirty="0" err="1"/>
              <a:t>roza</a:t>
            </a:r>
            <a:r>
              <a:rPr lang="it-IT" sz="1600" dirty="0"/>
              <a:t>, </a:t>
            </a:r>
            <a:r>
              <a:rPr lang="it-IT" sz="1600" dirty="0" err="1"/>
              <a:t>Majska</a:t>
            </a:r>
            <a:r>
              <a:rPr lang="it-IT" sz="1600" dirty="0"/>
              <a:t> </a:t>
            </a:r>
            <a:r>
              <a:rPr lang="it-IT" sz="1600" dirty="0" err="1"/>
              <a:t>kitka</a:t>
            </a:r>
            <a:r>
              <a:rPr lang="it-IT" sz="1600" dirty="0"/>
              <a:t>. </a:t>
            </a:r>
            <a:r>
              <a:rPr lang="it-IT" sz="1600" dirty="0" err="1"/>
              <a:t>Sofija</a:t>
            </a:r>
            <a:r>
              <a:rPr lang="it-IT" sz="1600" dirty="0"/>
              <a:t>: </a:t>
            </a:r>
            <a:r>
              <a:rPr lang="it-IT" sz="1600" dirty="0" err="1"/>
              <a:t>Biblioteka</a:t>
            </a:r>
            <a:r>
              <a:rPr lang="it-IT" sz="1600" dirty="0"/>
              <a:t> Ivan </a:t>
            </a:r>
            <a:r>
              <a:rPr lang="it-IT" sz="1600" dirty="0" err="1"/>
              <a:t>Vazov</a:t>
            </a:r>
            <a:r>
              <a:rPr lang="it-IT" sz="1600" dirty="0"/>
              <a:t> - Boris </a:t>
            </a:r>
            <a:r>
              <a:rPr lang="it-IT" sz="1600" dirty="0" err="1"/>
              <a:t>Vazov</a:t>
            </a:r>
            <a:r>
              <a:rPr lang="it-IT" sz="1600" dirty="0"/>
              <a:t>.</a:t>
            </a:r>
          </a:p>
          <a:p>
            <a:pPr algn="just">
              <a:lnSpc>
                <a:spcPct val="100000"/>
              </a:lnSpc>
            </a:pPr>
            <a:r>
              <a:rPr lang="it-IT" sz="1600" dirty="0" err="1"/>
              <a:t>Vazov</a:t>
            </a:r>
            <a:r>
              <a:rPr lang="it-IT" sz="1600" dirty="0"/>
              <a:t>, Ivan, 2013a. V </a:t>
            </a:r>
            <a:r>
              <a:rPr lang="it-IT" sz="1600" dirty="0" err="1"/>
              <a:t>nedrata</a:t>
            </a:r>
            <a:r>
              <a:rPr lang="it-IT" sz="1600" dirty="0"/>
              <a:t> </a:t>
            </a:r>
            <a:r>
              <a:rPr lang="it-IT" sz="1600" dirty="0" err="1"/>
              <a:t>na</a:t>
            </a:r>
            <a:r>
              <a:rPr lang="it-IT" sz="1600" dirty="0"/>
              <a:t> </a:t>
            </a:r>
            <a:r>
              <a:rPr lang="it-IT" sz="1600" dirty="0" err="1"/>
              <a:t>Rodopite</a:t>
            </a:r>
            <a:r>
              <a:rPr lang="it-IT" sz="1600" dirty="0"/>
              <a:t>. </a:t>
            </a:r>
            <a:r>
              <a:rPr lang="it-IT" sz="1600" dirty="0" err="1"/>
              <a:t>Sofija</a:t>
            </a:r>
            <a:r>
              <a:rPr lang="it-IT" sz="1600" dirty="0"/>
              <a:t>: </a:t>
            </a:r>
            <a:r>
              <a:rPr lang="it-IT" sz="1600" dirty="0" err="1"/>
              <a:t>Proektorija</a:t>
            </a:r>
            <a:r>
              <a:rPr lang="it-IT" sz="1600" dirty="0"/>
              <a:t>.</a:t>
            </a:r>
          </a:p>
          <a:p>
            <a:pPr algn="just">
              <a:lnSpc>
                <a:spcPct val="100000"/>
              </a:lnSpc>
            </a:pPr>
            <a:r>
              <a:rPr lang="it-IT" sz="1600" dirty="0" err="1"/>
              <a:t>Vazov</a:t>
            </a:r>
            <a:r>
              <a:rPr lang="it-IT" sz="1600" dirty="0"/>
              <a:t>, Ivan, 2013b. </a:t>
            </a:r>
            <a:r>
              <a:rPr lang="it-IT" sz="1600" dirty="0" err="1"/>
              <a:t>Velikata</a:t>
            </a:r>
            <a:r>
              <a:rPr lang="it-IT" sz="1600" dirty="0"/>
              <a:t> </a:t>
            </a:r>
            <a:r>
              <a:rPr lang="it-IT" sz="1600" dirty="0" err="1"/>
              <a:t>rilska</a:t>
            </a:r>
            <a:r>
              <a:rPr lang="it-IT" sz="1600" dirty="0"/>
              <a:t> </a:t>
            </a:r>
            <a:r>
              <a:rPr lang="it-IT" sz="1600" dirty="0" err="1"/>
              <a:t>pustinja</a:t>
            </a:r>
            <a:r>
              <a:rPr lang="it-IT" sz="1600" dirty="0"/>
              <a:t>. </a:t>
            </a:r>
            <a:r>
              <a:rPr lang="it-IT" sz="1600" dirty="0" err="1"/>
              <a:t>Sofija</a:t>
            </a:r>
            <a:r>
              <a:rPr lang="it-IT" sz="1600" dirty="0"/>
              <a:t>: </a:t>
            </a:r>
            <a:r>
              <a:rPr lang="it-IT" sz="1600" dirty="0" err="1"/>
              <a:t>Proektorija</a:t>
            </a:r>
            <a:r>
              <a:rPr lang="it-IT" sz="1600" dirty="0"/>
              <a:t>.</a:t>
            </a:r>
          </a:p>
          <a:p>
            <a:pPr algn="just">
              <a:lnSpc>
                <a:spcPct val="100000"/>
              </a:lnSpc>
            </a:pPr>
            <a:r>
              <a:rPr lang="it-IT" sz="1600" dirty="0" err="1"/>
              <a:t>Vazov</a:t>
            </a:r>
            <a:r>
              <a:rPr lang="it-IT" sz="1600" dirty="0"/>
              <a:t>, Ivan, 1892. </a:t>
            </a:r>
            <a:r>
              <a:rPr lang="it-IT" sz="1600" dirty="0" err="1"/>
              <a:t>Velikata</a:t>
            </a:r>
            <a:r>
              <a:rPr lang="it-IT" sz="1600" dirty="0"/>
              <a:t> </a:t>
            </a:r>
            <a:r>
              <a:rPr lang="it-IT" sz="1600" dirty="0" err="1"/>
              <a:t>rilska</a:t>
            </a:r>
            <a:r>
              <a:rPr lang="it-IT" sz="1600" dirty="0"/>
              <a:t> </a:t>
            </a:r>
            <a:r>
              <a:rPr lang="it-IT" sz="1600" dirty="0" err="1"/>
              <a:t>pustinja</a:t>
            </a:r>
            <a:r>
              <a:rPr lang="it-IT" sz="1600" dirty="0"/>
              <a:t>. </a:t>
            </a:r>
            <a:r>
              <a:rPr lang="it-IT" sz="1600" dirty="0" err="1"/>
              <a:t>Sofija</a:t>
            </a:r>
            <a:r>
              <a:rPr lang="it-IT" sz="1600" dirty="0"/>
              <a:t>: </a:t>
            </a:r>
            <a:r>
              <a:rPr lang="it-IT" sz="1600" dirty="0" err="1"/>
              <a:t>Dăržavna</a:t>
            </a:r>
            <a:r>
              <a:rPr lang="it-IT" sz="1600" dirty="0"/>
              <a:t> </a:t>
            </a:r>
            <a:r>
              <a:rPr lang="it-IT" sz="1600" dirty="0" err="1"/>
              <a:t>pečatnica</a:t>
            </a:r>
            <a:r>
              <a:rPr lang="it-IT" sz="1600" dirty="0"/>
              <a:t>.</a:t>
            </a:r>
          </a:p>
          <a:p>
            <a:pPr algn="just">
              <a:lnSpc>
                <a:spcPct val="100000"/>
              </a:lnSpc>
            </a:pPr>
            <a:r>
              <a:rPr lang="it-IT" sz="1600" dirty="0" err="1"/>
              <a:t>Vazov</a:t>
            </a:r>
            <a:r>
              <a:rPr lang="it-IT" sz="1600" dirty="0"/>
              <a:t>, Ivan, 1891. “</a:t>
            </a:r>
            <a:r>
              <a:rPr lang="it-IT" sz="1600" dirty="0" err="1"/>
              <a:t>Vpečatlenija</a:t>
            </a:r>
            <a:r>
              <a:rPr lang="it-IT" sz="1600" dirty="0"/>
              <a:t> v </a:t>
            </a:r>
            <a:r>
              <a:rPr lang="it-IT" sz="1600" dirty="0" err="1"/>
              <a:t>Rila</a:t>
            </a:r>
            <a:r>
              <a:rPr lang="it-IT" sz="1600" dirty="0"/>
              <a:t>”. In </a:t>
            </a:r>
            <a:r>
              <a:rPr lang="it-IT" sz="1600" dirty="0" err="1"/>
              <a:t>Dennica</a:t>
            </a:r>
            <a:r>
              <a:rPr lang="it-IT" sz="1600" dirty="0"/>
              <a:t>, ed. I. </a:t>
            </a:r>
            <a:r>
              <a:rPr lang="it-IT" sz="1600" dirty="0" err="1"/>
              <a:t>Vazov</a:t>
            </a:r>
            <a:r>
              <a:rPr lang="it-IT" sz="1600" dirty="0"/>
              <a:t>, 433-441.</a:t>
            </a:r>
          </a:p>
        </p:txBody>
      </p:sp>
    </p:spTree>
    <p:extLst>
      <p:ext uri="{BB962C8B-B14F-4D97-AF65-F5344CB8AC3E}">
        <p14:creationId xmlns:p14="http://schemas.microsoft.com/office/powerpoint/2010/main" val="2100636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73D2A5BB-97B3-E1DA-65F2-41620C72B841}"/>
              </a:ext>
            </a:extLst>
          </p:cNvPr>
          <p:cNvSpPr>
            <a:spLocks noGrp="1"/>
          </p:cNvSpPr>
          <p:nvPr>
            <p:ph type="title"/>
          </p:nvPr>
        </p:nvSpPr>
        <p:spPr>
          <a:xfrm>
            <a:off x="838200" y="0"/>
            <a:ext cx="10515600" cy="1325563"/>
          </a:xfrm>
        </p:spPr>
        <p:txBody>
          <a:bodyPr/>
          <a:lstStyle/>
          <a:p>
            <a:pPr algn="ctr"/>
            <a:r>
              <a:rPr lang="bg-BG" dirty="0">
                <a:latin typeface="Times New Roman" panose="02020603050405020304" pitchFamily="18" charset="0"/>
                <a:cs typeface="Times New Roman" panose="02020603050405020304" pitchFamily="18" charset="0"/>
              </a:rPr>
              <a:t>Пътеписите на Иван Вазов</a:t>
            </a:r>
          </a:p>
        </p:txBody>
      </p:sp>
      <p:sp>
        <p:nvSpPr>
          <p:cNvPr id="3" name="Segnaposto contenuto 2">
            <a:extLst>
              <a:ext uri="{FF2B5EF4-FFF2-40B4-BE49-F238E27FC236}">
                <a16:creationId xmlns:a16="http://schemas.microsoft.com/office/drawing/2014/main" xmlns="" id="{8CC302E1-1E50-98F6-14F7-2A4F3DA475CC}"/>
              </a:ext>
            </a:extLst>
          </p:cNvPr>
          <p:cNvSpPr>
            <a:spLocks noGrp="1"/>
          </p:cNvSpPr>
          <p:nvPr>
            <p:ph idx="1"/>
          </p:nvPr>
        </p:nvSpPr>
        <p:spPr>
          <a:xfrm>
            <a:off x="0" y="1408008"/>
            <a:ext cx="7600013" cy="5066676"/>
          </a:xfrm>
        </p:spPr>
        <p:txBody>
          <a:bodyPr>
            <a:noAutofit/>
          </a:bodyPr>
          <a:lstStyle/>
          <a:p>
            <a:pPr marL="0" indent="0" algn="just">
              <a:buNone/>
            </a:pPr>
            <a:r>
              <a:rPr lang="bg-BG" sz="2000" dirty="0">
                <a:latin typeface="Times New Roman" panose="02020603050405020304" pitchFamily="18" charset="0"/>
                <a:cs typeface="Times New Roman" panose="02020603050405020304" pitchFamily="18" charset="0"/>
              </a:rPr>
              <a:t>Иван </a:t>
            </a:r>
            <a:r>
              <a:rPr lang="bg-BG" sz="2000" dirty="0" err="1">
                <a:latin typeface="Times New Roman" panose="02020603050405020304" pitchFamily="18" charset="0"/>
                <a:cs typeface="Times New Roman" panose="02020603050405020304" pitchFamily="18" charset="0"/>
              </a:rPr>
              <a:t>Минчов</a:t>
            </a:r>
            <a:r>
              <a:rPr lang="bg-BG" sz="2000" dirty="0">
                <a:latin typeface="Times New Roman" panose="02020603050405020304" pitchFamily="18" charset="0"/>
                <a:cs typeface="Times New Roman" panose="02020603050405020304" pitchFamily="18" charset="0"/>
              </a:rPr>
              <a:t> Вазов (Сопот, 1850 – София, 1921) известен като „Патриархът на българската литература</a:t>
            </a:r>
            <a:r>
              <a:rPr lang="ru-RU" sz="2000" dirty="0">
                <a:latin typeface="Times New Roman" panose="02020603050405020304" pitchFamily="18" charset="0"/>
                <a:cs typeface="Times New Roman" panose="02020603050405020304" pitchFamily="18" charset="0"/>
              </a:rPr>
              <a:t>“, </a:t>
            </a:r>
            <a:r>
              <a:rPr lang="bg-BG" sz="2000" dirty="0">
                <a:latin typeface="Times New Roman" panose="02020603050405020304" pitchFamily="18" charset="0"/>
                <a:cs typeface="Times New Roman" panose="02020603050405020304" pitchFamily="18" charset="0"/>
              </a:rPr>
              <a:t> </a:t>
            </a:r>
            <a:r>
              <a:rPr lang="bg-BG" sz="2000" b="1" dirty="0">
                <a:latin typeface="Times New Roman" panose="02020603050405020304" pitchFamily="18" charset="0"/>
                <a:cs typeface="Times New Roman" panose="02020603050405020304" pitchFamily="18" charset="0"/>
              </a:rPr>
              <a:t>работи в жанра на пътеписите във времето от 80-те години на 19. век до 1920 г, пишейки над 70 пътеписа и очерка</a:t>
            </a:r>
            <a:r>
              <a:rPr lang="bg-BG" sz="2000" dirty="0">
                <a:latin typeface="Times New Roman" panose="02020603050405020304" pitchFamily="18" charset="0"/>
                <a:cs typeface="Times New Roman" panose="02020603050405020304" pitchFamily="18" charset="0"/>
              </a:rPr>
              <a:t>.</a:t>
            </a:r>
            <a:r>
              <a:rPr lang="ru-RU" sz="2000" dirty="0">
                <a:latin typeface="Times New Roman" panose="02020603050405020304" pitchFamily="18" charset="0"/>
                <a:cs typeface="Times New Roman" panose="02020603050405020304" pitchFamily="18" charset="0"/>
              </a:rPr>
              <a:t> </a:t>
            </a:r>
            <a:r>
              <a:rPr lang="bg-BG" sz="2000" dirty="0">
                <a:latin typeface="Times New Roman" panose="02020603050405020304" pitchFamily="18" charset="0"/>
                <a:cs typeface="Times New Roman" panose="02020603050405020304" pitchFamily="18" charset="0"/>
              </a:rPr>
              <a:t>Произведенията му, които са фокусирани на българската земя, история, език, традиции и българския народ, дават основата на българската следосвобожденската литература</a:t>
            </a:r>
            <a:r>
              <a:rPr lang="ru-RU" sz="2000" dirty="0">
                <a:latin typeface="Times New Roman" panose="02020603050405020304" pitchFamily="18" charset="0"/>
                <a:cs typeface="Times New Roman" panose="02020603050405020304" pitchFamily="18" charset="0"/>
              </a:rPr>
              <a:t>.</a:t>
            </a:r>
            <a:r>
              <a:rPr lang="bg-BG" sz="2000" dirty="0">
                <a:latin typeface="Times New Roman" panose="02020603050405020304" pitchFamily="18" charset="0"/>
                <a:cs typeface="Times New Roman" panose="02020603050405020304" pitchFamily="18" charset="0"/>
              </a:rPr>
              <a:t>   Някои от пътеписа на Вазов са:</a:t>
            </a:r>
          </a:p>
          <a:p>
            <a:pPr algn="just"/>
            <a:r>
              <a:rPr lang="bg-BG" sz="2000" dirty="0">
                <a:latin typeface="Times New Roman" panose="02020603050405020304" pitchFamily="18" charset="0"/>
                <a:cs typeface="Times New Roman" panose="02020603050405020304" pitchFamily="18" charset="0"/>
              </a:rPr>
              <a:t>Един кът на Стара Планина (1882)</a:t>
            </a:r>
          </a:p>
          <a:p>
            <a:pPr algn="just"/>
            <a:r>
              <a:rPr lang="bg-BG" sz="2000" dirty="0">
                <a:latin typeface="Times New Roman" panose="02020603050405020304" pitchFamily="18" charset="0"/>
                <a:cs typeface="Times New Roman" panose="02020603050405020304" pitchFamily="18" charset="0"/>
              </a:rPr>
              <a:t>От Марица до Тунджа (1890)</a:t>
            </a:r>
          </a:p>
          <a:p>
            <a:pPr algn="just"/>
            <a:r>
              <a:rPr lang="bg-BG" sz="2000" dirty="0">
                <a:latin typeface="Times New Roman" panose="02020603050405020304" pitchFamily="18" charset="0"/>
                <a:cs typeface="Times New Roman" panose="02020603050405020304" pitchFamily="18" charset="0"/>
              </a:rPr>
              <a:t>В недрата на Родопите (1892)</a:t>
            </a:r>
          </a:p>
          <a:p>
            <a:pPr algn="just"/>
            <a:r>
              <a:rPr lang="bg-BG" sz="2000" dirty="0">
                <a:latin typeface="Times New Roman" panose="02020603050405020304" pitchFamily="18" charset="0"/>
                <a:cs typeface="Times New Roman" panose="02020603050405020304" pitchFamily="18" charset="0"/>
              </a:rPr>
              <a:t>Великата рилска пустиня (1892)</a:t>
            </a:r>
          </a:p>
          <a:p>
            <a:pPr algn="just"/>
            <a:r>
              <a:rPr lang="bg-BG" sz="2000" dirty="0">
                <a:latin typeface="Times New Roman" panose="02020603050405020304" pitchFamily="18" charset="0"/>
                <a:cs typeface="Times New Roman" panose="02020603050405020304" pitchFamily="18" charset="0"/>
              </a:rPr>
              <a:t>Сбирка на пътеписи "Живописна България" (1921-1922)</a:t>
            </a:r>
          </a:p>
          <a:p>
            <a:pPr algn="just"/>
            <a:r>
              <a:rPr lang="bg-BG" sz="2000" dirty="0" err="1">
                <a:latin typeface="Times New Roman" panose="02020603050405020304" pitchFamily="18" charset="0"/>
                <a:cs typeface="Times New Roman" panose="02020603050405020304" pitchFamily="18" charset="0"/>
              </a:rPr>
              <a:t>Юмрукчал</a:t>
            </a:r>
            <a:r>
              <a:rPr lang="bg-BG" sz="2000" dirty="0">
                <a:latin typeface="Times New Roman" panose="02020603050405020304" pitchFamily="18" charset="0"/>
                <a:cs typeface="Times New Roman" panose="02020603050405020304" pitchFamily="18" charset="0"/>
              </a:rPr>
              <a:t>; Мургаш (1926)</a:t>
            </a:r>
          </a:p>
          <a:p>
            <a:pPr algn="just"/>
            <a:r>
              <a:rPr lang="bg-BG" sz="2000" dirty="0">
                <a:latin typeface="Times New Roman" panose="02020603050405020304" pitchFamily="18" charset="0"/>
                <a:cs typeface="Times New Roman" panose="02020603050405020304" pitchFamily="18" charset="0"/>
              </a:rPr>
              <a:t>Мусала (1933)</a:t>
            </a:r>
          </a:p>
          <a:p>
            <a:pPr marL="0" indent="0">
              <a:buNone/>
            </a:pPr>
            <a:r>
              <a:rPr lang="bg-BG" sz="2000" dirty="0">
                <a:latin typeface="Times New Roman" panose="02020603050405020304" pitchFamily="18" charset="0"/>
                <a:cs typeface="Times New Roman" panose="02020603050405020304" pitchFamily="18" charset="0"/>
              </a:rPr>
              <a:t>(Цанева 2019)</a:t>
            </a:r>
          </a:p>
        </p:txBody>
      </p:sp>
      <p:pic>
        <p:nvPicPr>
          <p:cNvPr id="7" name="Immagine 6">
            <a:extLst>
              <a:ext uri="{FF2B5EF4-FFF2-40B4-BE49-F238E27FC236}">
                <a16:creationId xmlns:a16="http://schemas.microsoft.com/office/drawing/2014/main" xmlns="" id="{A6F1D133-2790-E41C-8BEF-062F7673B5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94884" y="3987383"/>
            <a:ext cx="4397115" cy="2487301"/>
          </a:xfrm>
          <a:prstGeom prst="rect">
            <a:avLst/>
          </a:prstGeom>
        </p:spPr>
      </p:pic>
      <p:sp>
        <p:nvSpPr>
          <p:cNvPr id="8" name="CasellaDiTesto 7">
            <a:extLst>
              <a:ext uri="{FF2B5EF4-FFF2-40B4-BE49-F238E27FC236}">
                <a16:creationId xmlns:a16="http://schemas.microsoft.com/office/drawing/2014/main" xmlns="" id="{2A5F3E5F-B9D8-4FDF-E6E2-8E44768F82AB}"/>
              </a:ext>
            </a:extLst>
          </p:cNvPr>
          <p:cNvSpPr txBox="1"/>
          <p:nvPr/>
        </p:nvSpPr>
        <p:spPr>
          <a:xfrm>
            <a:off x="8589365" y="6444704"/>
            <a:ext cx="3602635" cy="369332"/>
          </a:xfrm>
          <a:prstGeom prst="rect">
            <a:avLst/>
          </a:prstGeom>
          <a:noFill/>
        </p:spPr>
        <p:txBody>
          <a:bodyPr wrap="square" rtlCol="0">
            <a:spAutoFit/>
          </a:bodyPr>
          <a:lstStyle/>
          <a:p>
            <a:pPr algn="r"/>
            <a:r>
              <a:rPr lang="ru-RU" dirty="0">
                <a:latin typeface="Times New Roman" panose="02020603050405020304" pitchFamily="18" charset="0"/>
                <a:cs typeface="Times New Roman" panose="02020603050405020304" pitchFamily="18" charset="0"/>
              </a:rPr>
              <a:t>Розовата долина</a:t>
            </a:r>
            <a:endParaRPr lang="it-IT" dirty="0">
              <a:latin typeface="Times New Roman" panose="02020603050405020304" pitchFamily="18" charset="0"/>
              <a:cs typeface="Times New Roman" panose="02020603050405020304" pitchFamily="18" charset="0"/>
            </a:endParaRPr>
          </a:p>
        </p:txBody>
      </p:sp>
      <p:pic>
        <p:nvPicPr>
          <p:cNvPr id="4" name="Immagine 3">
            <a:extLst>
              <a:ext uri="{FF2B5EF4-FFF2-40B4-BE49-F238E27FC236}">
                <a16:creationId xmlns:a16="http://schemas.microsoft.com/office/drawing/2014/main" xmlns="" id="{D084B6B9-BC87-4695-12CE-3FAD919B2738}"/>
              </a:ext>
            </a:extLst>
          </p:cNvPr>
          <p:cNvPicPr>
            <a:picLocks noChangeAspect="1"/>
          </p:cNvPicPr>
          <p:nvPr/>
        </p:nvPicPr>
        <p:blipFill>
          <a:blip r:embed="rId3"/>
          <a:stretch>
            <a:fillRect/>
          </a:stretch>
        </p:blipFill>
        <p:spPr>
          <a:xfrm>
            <a:off x="7776116" y="1325563"/>
            <a:ext cx="2147373" cy="2457321"/>
          </a:xfrm>
          <a:prstGeom prst="rect">
            <a:avLst/>
          </a:prstGeom>
        </p:spPr>
      </p:pic>
    </p:spTree>
    <p:extLst>
      <p:ext uri="{BB962C8B-B14F-4D97-AF65-F5344CB8AC3E}">
        <p14:creationId xmlns:p14="http://schemas.microsoft.com/office/powerpoint/2010/main" val="41765081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8D8C7254-5BB9-71BA-CC6C-7BEFD8C3FD42}"/>
              </a:ext>
            </a:extLst>
          </p:cNvPr>
          <p:cNvSpPr>
            <a:spLocks noGrp="1"/>
          </p:cNvSpPr>
          <p:nvPr>
            <p:ph type="title"/>
          </p:nvPr>
        </p:nvSpPr>
        <p:spPr>
          <a:xfrm>
            <a:off x="838200" y="140272"/>
            <a:ext cx="10515600" cy="1325563"/>
          </a:xfrm>
        </p:spPr>
        <p:txBody>
          <a:bodyPr/>
          <a:lstStyle/>
          <a:p>
            <a:pPr algn="ctr"/>
            <a:r>
              <a:rPr lang="bg-BG" dirty="0" smtClean="0">
                <a:latin typeface="Times New Roman" panose="02020603050405020304" pitchFamily="18" charset="0"/>
                <a:cs typeface="Times New Roman" panose="02020603050405020304" pitchFamily="18" charset="0"/>
              </a:rPr>
              <a:t>Преводи на </a:t>
            </a:r>
            <a:r>
              <a:rPr lang="bg-BG" dirty="0">
                <a:latin typeface="Times New Roman" panose="02020603050405020304" pitchFamily="18" charset="0"/>
                <a:cs typeface="Times New Roman" panose="02020603050405020304" pitchFamily="18" charset="0"/>
              </a:rPr>
              <a:t>откъси на </a:t>
            </a:r>
            <a:r>
              <a:rPr lang="bg-BG" dirty="0" smtClean="0">
                <a:latin typeface="Times New Roman" panose="02020603050405020304" pitchFamily="18" charset="0"/>
                <a:cs typeface="Times New Roman" panose="02020603050405020304" pitchFamily="18" charset="0"/>
              </a:rPr>
              <a:t>произведения </a:t>
            </a:r>
            <a:r>
              <a:rPr lang="bg-BG" dirty="0">
                <a:latin typeface="Times New Roman" panose="02020603050405020304" pitchFamily="18" charset="0"/>
                <a:cs typeface="Times New Roman" panose="02020603050405020304" pitchFamily="18" charset="0"/>
              </a:rPr>
              <a:t>на Вазов</a:t>
            </a:r>
          </a:p>
        </p:txBody>
      </p:sp>
      <p:sp>
        <p:nvSpPr>
          <p:cNvPr id="3" name="Segnaposto contenuto 2">
            <a:extLst>
              <a:ext uri="{FF2B5EF4-FFF2-40B4-BE49-F238E27FC236}">
                <a16:creationId xmlns:a16="http://schemas.microsoft.com/office/drawing/2014/main" xmlns="" id="{79895097-1921-A10B-FF77-59919E0CA1A3}"/>
              </a:ext>
            </a:extLst>
          </p:cNvPr>
          <p:cNvSpPr>
            <a:spLocks noGrp="1"/>
          </p:cNvSpPr>
          <p:nvPr>
            <p:ph idx="1"/>
          </p:nvPr>
        </p:nvSpPr>
        <p:spPr>
          <a:xfrm>
            <a:off x="449705" y="1580421"/>
            <a:ext cx="11242623" cy="5032375"/>
          </a:xfrm>
          <a:solidFill>
            <a:schemeClr val="accent5">
              <a:lumMod val="40000"/>
              <a:lumOff val="60000"/>
            </a:schemeClr>
          </a:solidFill>
        </p:spPr>
        <p:txBody>
          <a:bodyPr>
            <a:noAutofit/>
          </a:bodyPr>
          <a:lstStyle/>
          <a:p>
            <a:pPr marL="0" indent="0" algn="just">
              <a:buNone/>
            </a:pPr>
            <a:r>
              <a:rPr lang="bg-BG" sz="2400" dirty="0">
                <a:latin typeface="Times New Roman" panose="02020603050405020304" pitchFamily="18" charset="0"/>
                <a:cs typeface="Times New Roman" panose="02020603050405020304" pitchFamily="18" charset="0"/>
              </a:rPr>
              <a:t>Преведени са разнообразни откъси на произведенията на Вазов, </a:t>
            </a:r>
            <a:r>
              <a:rPr lang="bg-BG" sz="2400" dirty="0" smtClean="0">
                <a:latin typeface="Times New Roman" panose="02020603050405020304" pitchFamily="18" charset="0"/>
                <a:cs typeface="Times New Roman" panose="02020603050405020304" pitchFamily="18" charset="0"/>
              </a:rPr>
              <a:t>които:</a:t>
            </a:r>
            <a:endParaRPr lang="bg-BG" sz="2400" dirty="0">
              <a:latin typeface="Times New Roman" panose="02020603050405020304" pitchFamily="18" charset="0"/>
              <a:cs typeface="Times New Roman" panose="02020603050405020304" pitchFamily="18" charset="0"/>
            </a:endParaRPr>
          </a:p>
          <a:p>
            <a:pPr algn="just"/>
            <a:r>
              <a:rPr lang="bg-BG" sz="2400" dirty="0">
                <a:latin typeface="Times New Roman" panose="02020603050405020304" pitchFamily="18" charset="0"/>
                <a:cs typeface="Times New Roman" panose="02020603050405020304" pitchFamily="18" charset="0"/>
              </a:rPr>
              <a:t>показват </a:t>
            </a:r>
            <a:r>
              <a:rPr lang="bg-BG" sz="2400" b="1" dirty="0">
                <a:latin typeface="Times New Roman" panose="02020603050405020304" pitchFamily="18" charset="0"/>
                <a:cs typeface="Times New Roman" panose="02020603050405020304" pitchFamily="18" charset="0"/>
              </a:rPr>
              <a:t>силната връзка </a:t>
            </a:r>
            <a:r>
              <a:rPr lang="bg-BG" sz="2400" dirty="0">
                <a:latin typeface="Times New Roman" panose="02020603050405020304" pitchFamily="18" charset="0"/>
                <a:cs typeface="Times New Roman" panose="02020603050405020304" pitchFamily="18" charset="0"/>
              </a:rPr>
              <a:t>между </a:t>
            </a:r>
            <a:r>
              <a:rPr lang="bg-BG" sz="2400" b="1" dirty="0">
                <a:latin typeface="Times New Roman" panose="02020603050405020304" pitchFamily="18" charset="0"/>
                <a:cs typeface="Times New Roman" panose="02020603050405020304" pitchFamily="18" charset="0"/>
              </a:rPr>
              <a:t>пътеписите</a:t>
            </a:r>
            <a:r>
              <a:rPr lang="bg-BG" sz="2400" dirty="0">
                <a:latin typeface="Times New Roman" panose="02020603050405020304" pitchFamily="18" charset="0"/>
                <a:cs typeface="Times New Roman" panose="02020603050405020304" pitchFamily="18" charset="0"/>
              </a:rPr>
              <a:t> и </a:t>
            </a:r>
            <a:r>
              <a:rPr lang="bg-BG" sz="2400" b="1" dirty="0">
                <a:latin typeface="Times New Roman" panose="02020603050405020304" pitchFamily="18" charset="0"/>
                <a:cs typeface="Times New Roman" panose="02020603050405020304" pitchFamily="18" charset="0"/>
              </a:rPr>
              <a:t>поетичната продукция </a:t>
            </a:r>
            <a:r>
              <a:rPr lang="bg-BG" sz="2400" dirty="0">
                <a:latin typeface="Times New Roman" panose="02020603050405020304" pitchFamily="18" charset="0"/>
                <a:cs typeface="Times New Roman" panose="02020603050405020304" pitchFamily="18" charset="0"/>
              </a:rPr>
              <a:t>на </a:t>
            </a:r>
            <a:r>
              <a:rPr lang="bg-BG" sz="2400" dirty="0" smtClean="0">
                <a:latin typeface="Times New Roman" panose="02020603050405020304" pitchFamily="18" charset="0"/>
                <a:cs typeface="Times New Roman" panose="02020603050405020304" pitchFamily="18" charset="0"/>
              </a:rPr>
              <a:t>автора;</a:t>
            </a:r>
            <a:endParaRPr lang="bg-BG" sz="2400" dirty="0">
              <a:latin typeface="Times New Roman" panose="02020603050405020304" pitchFamily="18" charset="0"/>
              <a:cs typeface="Times New Roman" panose="02020603050405020304" pitchFamily="18" charset="0"/>
            </a:endParaRPr>
          </a:p>
          <a:p>
            <a:pPr algn="just"/>
            <a:r>
              <a:rPr lang="bg-BG" sz="2400" dirty="0" smtClean="0">
                <a:latin typeface="Times New Roman" panose="02020603050405020304" pitchFamily="18" charset="0"/>
                <a:cs typeface="Times New Roman" panose="02020603050405020304" pitchFamily="18" charset="0"/>
              </a:rPr>
              <a:t>представят </a:t>
            </a:r>
            <a:r>
              <a:rPr lang="bg-BG" sz="2400" dirty="0">
                <a:latin typeface="Times New Roman" panose="02020603050405020304" pitchFamily="18" charset="0"/>
                <a:cs typeface="Times New Roman" panose="02020603050405020304" pitchFamily="18" charset="0"/>
              </a:rPr>
              <a:t>цялостна картината на описания природен обект (природните, </a:t>
            </a:r>
            <a:r>
              <a:rPr lang="bg-BG" sz="2400" dirty="0" smtClean="0">
                <a:latin typeface="Times New Roman" panose="02020603050405020304" pitchFamily="18" charset="0"/>
                <a:cs typeface="Times New Roman" panose="02020603050405020304" pitchFamily="18" charset="0"/>
              </a:rPr>
              <a:t>географските</a:t>
            </a:r>
            <a:r>
              <a:rPr lang="bg-BG" sz="2400" dirty="0">
                <a:latin typeface="Times New Roman" panose="02020603050405020304" pitchFamily="18" charset="0"/>
                <a:cs typeface="Times New Roman" panose="02020603050405020304" pitchFamily="18" charset="0"/>
              </a:rPr>
              <a:t>, историческо-културните, </a:t>
            </a:r>
            <a:r>
              <a:rPr lang="bg-BG" sz="2400" dirty="0" smtClean="0">
                <a:latin typeface="Times New Roman" panose="02020603050405020304" pitchFamily="18" charset="0"/>
                <a:cs typeface="Times New Roman" panose="02020603050405020304" pitchFamily="18" charset="0"/>
              </a:rPr>
              <a:t>етнографските </a:t>
            </a:r>
            <a:r>
              <a:rPr lang="bg-BG" sz="2400" dirty="0">
                <a:latin typeface="Times New Roman" panose="02020603050405020304" pitchFamily="18" charset="0"/>
                <a:cs typeface="Times New Roman" panose="02020603050405020304" pitchFamily="18" charset="0"/>
              </a:rPr>
              <a:t>откъси в анализираните пътеписи).</a:t>
            </a:r>
          </a:p>
          <a:p>
            <a:pPr marL="0" indent="0" algn="just">
              <a:buNone/>
            </a:pPr>
            <a:r>
              <a:rPr lang="bg-BG" sz="2400" dirty="0" smtClean="0">
                <a:latin typeface="Times New Roman" panose="02020603050405020304" pitchFamily="18" charset="0"/>
                <a:cs typeface="Times New Roman" panose="02020603050405020304" pitchFamily="18" charset="0"/>
              </a:rPr>
              <a:t>Преведени </a:t>
            </a:r>
            <a:r>
              <a:rPr lang="bg-BG" sz="2400" dirty="0">
                <a:latin typeface="Times New Roman" panose="02020603050405020304" pitchFamily="18" charset="0"/>
                <a:cs typeface="Times New Roman" panose="02020603050405020304" pitchFamily="18" charset="0"/>
              </a:rPr>
              <a:t>текстове:</a:t>
            </a:r>
          </a:p>
          <a:p>
            <a:pPr algn="just"/>
            <a:r>
              <a:rPr lang="bg-BG" sz="2400" dirty="0">
                <a:latin typeface="Times New Roman" panose="02020603050405020304" pitchFamily="18" charset="0"/>
                <a:cs typeface="Times New Roman" panose="02020603050405020304" pitchFamily="18" charset="0"/>
              </a:rPr>
              <a:t>из пътеписа „</a:t>
            </a:r>
            <a:r>
              <a:rPr lang="bg-BG" sz="2400" b="1" i="1" dirty="0">
                <a:latin typeface="Times New Roman" panose="02020603050405020304" pitchFamily="18" charset="0"/>
                <a:cs typeface="Times New Roman" panose="02020603050405020304" pitchFamily="18" charset="0"/>
              </a:rPr>
              <a:t>В недрата на Родопите</a:t>
            </a:r>
            <a:r>
              <a:rPr lang="bg-BG" sz="2400" dirty="0">
                <a:latin typeface="Times New Roman" panose="02020603050405020304" pitchFamily="18" charset="0"/>
                <a:cs typeface="Times New Roman" panose="02020603050405020304" pitchFamily="18" charset="0"/>
              </a:rPr>
              <a:t>“: Стихотворението „</a:t>
            </a:r>
            <a:r>
              <a:rPr lang="bg-BG" sz="2400" i="1" dirty="0">
                <a:latin typeface="Times New Roman" panose="02020603050405020304" pitchFamily="18" charset="0"/>
                <a:cs typeface="Times New Roman" panose="02020603050405020304" pitchFamily="18" charset="0"/>
              </a:rPr>
              <a:t>В недрата на Родопите</a:t>
            </a:r>
            <a:r>
              <a:rPr lang="bg-BG" sz="2400" dirty="0">
                <a:latin typeface="Times New Roman" panose="02020603050405020304" pitchFamily="18" charset="0"/>
                <a:cs typeface="Times New Roman" panose="02020603050405020304" pitchFamily="18" charset="0"/>
              </a:rPr>
              <a:t>“ и </a:t>
            </a:r>
            <a:r>
              <a:rPr lang="bg-BG" sz="2400" dirty="0" smtClean="0">
                <a:latin typeface="Times New Roman" panose="02020603050405020304" pitchFamily="18" charset="0"/>
                <a:cs typeface="Times New Roman" panose="02020603050405020304" pitchFamily="18" charset="0"/>
              </a:rPr>
              <a:t>следващия </a:t>
            </a:r>
            <a:r>
              <a:rPr lang="bg-BG" sz="2400" dirty="0">
                <a:latin typeface="Times New Roman" panose="02020603050405020304" pitchFamily="18" charset="0"/>
                <a:cs typeface="Times New Roman" panose="02020603050405020304" pitchFamily="18" charset="0"/>
              </a:rPr>
              <a:t>прозаичен откъс, началото на главата „Родопите. Съдба на нашата южна граница“;</a:t>
            </a:r>
          </a:p>
          <a:p>
            <a:pPr algn="just"/>
            <a:r>
              <a:rPr lang="bg-BG" sz="2400" dirty="0">
                <a:latin typeface="Times New Roman" panose="02020603050405020304" pitchFamily="18" charset="0"/>
                <a:cs typeface="Times New Roman" panose="02020603050405020304" pitchFamily="18" charset="0"/>
              </a:rPr>
              <a:t>из пътеписа „</a:t>
            </a:r>
            <a:r>
              <a:rPr lang="bg-BG" sz="2400" b="1" i="1" dirty="0">
                <a:latin typeface="Times New Roman" panose="02020603050405020304" pitchFamily="18" charset="0"/>
                <a:cs typeface="Times New Roman" panose="02020603050405020304" pitchFamily="18" charset="0"/>
              </a:rPr>
              <a:t>Великата рилска пустиня</a:t>
            </a:r>
            <a:r>
              <a:rPr lang="bg-BG" sz="2400" dirty="0">
                <a:latin typeface="Times New Roman" panose="02020603050405020304" pitchFamily="18" charset="0"/>
                <a:cs typeface="Times New Roman" panose="02020603050405020304" pitchFamily="18" charset="0"/>
              </a:rPr>
              <a:t>“: народната песен за Рила </a:t>
            </a:r>
            <a:r>
              <a:rPr lang="ru-RU" sz="2400" dirty="0">
                <a:latin typeface="Times New Roman" panose="02020603050405020304" pitchFamily="18" charset="0"/>
                <a:cs typeface="Times New Roman" panose="02020603050405020304" pitchFamily="18" charset="0"/>
              </a:rPr>
              <a:t>(</a:t>
            </a:r>
            <a:r>
              <a:rPr lang="it-IT" sz="2400" dirty="0">
                <a:latin typeface="Times New Roman" panose="02020603050405020304" pitchFamily="18" charset="0"/>
                <a:cs typeface="Times New Roman" panose="02020603050405020304" pitchFamily="18" charset="0"/>
              </a:rPr>
              <a:t>XXIII</a:t>
            </a:r>
            <a:r>
              <a:rPr lang="ru-RU" sz="2400" dirty="0">
                <a:latin typeface="Times New Roman" panose="02020603050405020304" pitchFamily="18" charset="0"/>
                <a:cs typeface="Times New Roman" panose="02020603050405020304" pitchFamily="18" charset="0"/>
              </a:rPr>
              <a:t> глава), </a:t>
            </a:r>
            <a:r>
              <a:rPr lang="bg-BG" sz="2400" dirty="0">
                <a:latin typeface="Times New Roman" panose="02020603050405020304" pitchFamily="18" charset="0"/>
                <a:cs typeface="Times New Roman" panose="02020603050405020304" pitchFamily="18" charset="0"/>
              </a:rPr>
              <a:t>откъси от главите </a:t>
            </a:r>
            <a:r>
              <a:rPr lang="it-IT" sz="2400" dirty="0">
                <a:latin typeface="Times New Roman" panose="02020603050405020304" pitchFamily="18" charset="0"/>
                <a:cs typeface="Times New Roman" panose="02020603050405020304" pitchFamily="18" charset="0"/>
              </a:rPr>
              <a:t>XII</a:t>
            </a:r>
            <a:r>
              <a:rPr lang="ru-RU" sz="2400" dirty="0">
                <a:latin typeface="Times New Roman" panose="02020603050405020304" pitchFamily="18" charset="0"/>
                <a:cs typeface="Times New Roman" panose="02020603050405020304" pitchFamily="18" charset="0"/>
              </a:rPr>
              <a:t>, </a:t>
            </a:r>
            <a:r>
              <a:rPr lang="it-IT" sz="2400" dirty="0">
                <a:latin typeface="Times New Roman" panose="02020603050405020304" pitchFamily="18" charset="0"/>
                <a:cs typeface="Times New Roman" panose="02020603050405020304" pitchFamily="18" charset="0"/>
              </a:rPr>
              <a:t>XIII</a:t>
            </a:r>
            <a:r>
              <a:rPr lang="ru-RU" sz="2400" dirty="0">
                <a:latin typeface="Times New Roman" panose="02020603050405020304" pitchFamily="18" charset="0"/>
                <a:cs typeface="Times New Roman" panose="02020603050405020304" pitchFamily="18" charset="0"/>
              </a:rPr>
              <a:t>, </a:t>
            </a:r>
            <a:r>
              <a:rPr lang="it-IT" sz="2400" dirty="0">
                <a:latin typeface="Times New Roman" panose="02020603050405020304" pitchFamily="18" charset="0"/>
                <a:cs typeface="Times New Roman" panose="02020603050405020304" pitchFamily="18" charset="0"/>
              </a:rPr>
              <a:t>XXII</a:t>
            </a:r>
            <a:r>
              <a:rPr lang="ru-RU" sz="2400" dirty="0">
                <a:latin typeface="Times New Roman" panose="02020603050405020304" pitchFamily="18" charset="0"/>
                <a:cs typeface="Times New Roman" panose="02020603050405020304" pitchFamily="18" charset="0"/>
              </a:rPr>
              <a:t>;</a:t>
            </a:r>
          </a:p>
          <a:p>
            <a:pPr algn="just"/>
            <a:r>
              <a:rPr lang="bg-BG" sz="2400" dirty="0">
                <a:latin typeface="Times New Roman" panose="02020603050405020304" pitchFamily="18" charset="0"/>
                <a:cs typeface="Times New Roman" panose="02020603050405020304" pitchFamily="18" charset="0"/>
              </a:rPr>
              <a:t>из стихосбирката „</a:t>
            </a:r>
            <a:r>
              <a:rPr lang="bg-BG" sz="2400" b="1" i="1" dirty="0">
                <a:latin typeface="Times New Roman" panose="02020603050405020304" pitchFamily="18" charset="0"/>
                <a:cs typeface="Times New Roman" panose="02020603050405020304" pitchFamily="18" charset="0"/>
              </a:rPr>
              <a:t>В лоното на Рила</a:t>
            </a:r>
            <a:r>
              <a:rPr lang="bg-BG" sz="2400" dirty="0">
                <a:latin typeface="Times New Roman" panose="02020603050405020304" pitchFamily="18" charset="0"/>
                <a:cs typeface="Times New Roman" panose="02020603050405020304" pitchFamily="18" charset="0"/>
              </a:rPr>
              <a:t>“: „</a:t>
            </a:r>
            <a:r>
              <a:rPr lang="bg-BG" sz="2400" i="1" dirty="0">
                <a:latin typeface="Times New Roman" panose="02020603050405020304" pitchFamily="18" charset="0"/>
                <a:cs typeface="Times New Roman" panose="02020603050405020304" pitchFamily="18" charset="0"/>
              </a:rPr>
              <a:t>При Рилския манастир</a:t>
            </a:r>
            <a:r>
              <a:rPr lang="bg-BG" sz="24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510762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720740D3-3F63-BFC9-F699-97C310699127}"/>
              </a:ext>
            </a:extLst>
          </p:cNvPr>
          <p:cNvSpPr>
            <a:spLocks noGrp="1"/>
          </p:cNvSpPr>
          <p:nvPr>
            <p:ph type="title"/>
          </p:nvPr>
        </p:nvSpPr>
        <p:spPr/>
        <p:txBody>
          <a:bodyPr/>
          <a:lstStyle/>
          <a:p>
            <a:pPr algn="ctr"/>
            <a:r>
              <a:rPr lang="bg-BG" dirty="0" smtClean="0">
                <a:latin typeface="Times New Roman" panose="02020603050405020304" pitchFamily="18" charset="0"/>
                <a:cs typeface="Times New Roman" panose="02020603050405020304" pitchFamily="18" charset="0"/>
              </a:rPr>
              <a:t>Принципи </a:t>
            </a:r>
            <a:r>
              <a:rPr lang="bg-BG" dirty="0">
                <a:latin typeface="Times New Roman" panose="02020603050405020304" pitchFamily="18" charset="0"/>
                <a:cs typeface="Times New Roman" panose="02020603050405020304" pitchFamily="18" charset="0"/>
              </a:rPr>
              <a:t>на превода</a:t>
            </a:r>
          </a:p>
        </p:txBody>
      </p:sp>
      <p:sp>
        <p:nvSpPr>
          <p:cNvPr id="3" name="Segnaposto contenuto 2">
            <a:extLst>
              <a:ext uri="{FF2B5EF4-FFF2-40B4-BE49-F238E27FC236}">
                <a16:creationId xmlns:a16="http://schemas.microsoft.com/office/drawing/2014/main" xmlns="" id="{8864B7A6-B882-04E9-7E89-7D09E354482C}"/>
              </a:ext>
            </a:extLst>
          </p:cNvPr>
          <p:cNvSpPr>
            <a:spLocks noGrp="1"/>
          </p:cNvSpPr>
          <p:nvPr>
            <p:ph idx="1"/>
          </p:nvPr>
        </p:nvSpPr>
        <p:spPr>
          <a:xfrm>
            <a:off x="838200" y="1825624"/>
            <a:ext cx="10515600" cy="5032375"/>
          </a:xfrm>
        </p:spPr>
        <p:txBody>
          <a:bodyPr>
            <a:normAutofit/>
          </a:bodyPr>
          <a:lstStyle/>
          <a:p>
            <a:pPr algn="just"/>
            <a:r>
              <a:rPr lang="bg-BG" sz="2400" dirty="0">
                <a:latin typeface="Times New Roman" panose="02020603050405020304" pitchFamily="18" charset="0"/>
                <a:cs typeface="Times New Roman" panose="02020603050405020304" pitchFamily="18" charset="0"/>
              </a:rPr>
              <a:t>Използване на различни български речници (напр. многотомния „речник на българския език“ на </a:t>
            </a:r>
            <a:r>
              <a:rPr lang="bg-BG" sz="2400" dirty="0" smtClean="0">
                <a:latin typeface="Times New Roman" panose="02020603050405020304" pitchFamily="18" charset="0"/>
                <a:cs typeface="Times New Roman" panose="02020603050405020304" pitchFamily="18" charset="0"/>
              </a:rPr>
              <a:t>Института </a:t>
            </a:r>
            <a:r>
              <a:rPr lang="bg-BG" sz="2400" dirty="0">
                <a:latin typeface="Times New Roman" panose="02020603050405020304" pitchFamily="18" charset="0"/>
                <a:cs typeface="Times New Roman" panose="02020603050405020304" pitchFamily="18" charset="0"/>
              </a:rPr>
              <a:t>за български език).</a:t>
            </a:r>
          </a:p>
          <a:p>
            <a:pPr algn="just"/>
            <a:r>
              <a:rPr lang="bg-BG" sz="2400" dirty="0">
                <a:latin typeface="Times New Roman" panose="02020603050405020304" pitchFamily="18" charset="0"/>
                <a:cs typeface="Times New Roman" panose="02020603050405020304" pitchFamily="18" charset="0"/>
              </a:rPr>
              <a:t>Онлайн речници и</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corpora</a:t>
            </a:r>
            <a:r>
              <a:rPr lang="ru-RU" sz="2400" dirty="0">
                <a:latin typeface="Times New Roman" panose="02020603050405020304" pitchFamily="18" charset="0"/>
                <a:cs typeface="Times New Roman" panose="02020603050405020304" pitchFamily="18" charset="0"/>
              </a:rPr>
              <a:t> (напр. </a:t>
            </a:r>
            <a:r>
              <a:rPr lang="ru-RU" sz="2400" dirty="0" err="1">
                <a:latin typeface="Times New Roman" panose="02020603050405020304" pitchFamily="18" charset="0"/>
                <a:cs typeface="Times New Roman" panose="02020603050405020304" pitchFamily="18" charset="0"/>
              </a:rPr>
              <a:t>Glosbe</a:t>
            </a:r>
            <a:r>
              <a:rPr lang="ru-RU" sz="2400" dirty="0">
                <a:latin typeface="Times New Roman" panose="02020603050405020304" pitchFamily="18" charset="0"/>
                <a:cs typeface="Times New Roman" panose="02020603050405020304" pitchFamily="18" charset="0"/>
              </a:rPr>
              <a:t>) </a:t>
            </a:r>
            <a:r>
              <a:rPr lang="bg-BG" sz="2400" dirty="0">
                <a:latin typeface="Times New Roman" panose="02020603050405020304" pitchFamily="18" charset="0"/>
                <a:cs typeface="Times New Roman" panose="02020603050405020304" pitchFamily="18" charset="0"/>
              </a:rPr>
              <a:t>за </a:t>
            </a:r>
            <a:r>
              <a:rPr lang="bg-BG" sz="2400" dirty="0" smtClean="0">
                <a:latin typeface="Times New Roman" panose="02020603050405020304" pitchFamily="18" charset="0"/>
                <a:cs typeface="Times New Roman" panose="02020603050405020304" pitchFamily="18" charset="0"/>
              </a:rPr>
              <a:t>намиране </a:t>
            </a:r>
            <a:r>
              <a:rPr lang="bg-BG" sz="2400" dirty="0">
                <a:latin typeface="Times New Roman" panose="02020603050405020304" pitchFamily="18" charset="0"/>
                <a:cs typeface="Times New Roman" panose="02020603050405020304" pitchFamily="18" charset="0"/>
              </a:rPr>
              <a:t>на най-подходящите италиански еквиваленти. </a:t>
            </a:r>
          </a:p>
          <a:p>
            <a:pPr algn="just"/>
            <a:r>
              <a:rPr lang="bg-BG" sz="2400" dirty="0">
                <a:latin typeface="Times New Roman" panose="02020603050405020304" pitchFamily="18" charset="0"/>
                <a:cs typeface="Times New Roman" panose="02020603050405020304" pitchFamily="18" charset="0"/>
              </a:rPr>
              <a:t>Онлайн български и италиански енциклопедии (напр. Енциклопедия „Българско възраждане“, „Речник на българската литература след Освобождението“</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Treccani</a:t>
            </a:r>
            <a:r>
              <a:rPr lang="ru-RU" sz="2400" dirty="0">
                <a:latin typeface="Times New Roman" panose="02020603050405020304" pitchFamily="18" charset="0"/>
                <a:cs typeface="Times New Roman" panose="02020603050405020304" pitchFamily="18" charset="0"/>
              </a:rPr>
              <a:t>), </a:t>
            </a:r>
            <a:r>
              <a:rPr lang="bg-BG" sz="2400" dirty="0">
                <a:latin typeface="Times New Roman" panose="02020603050405020304" pitchFamily="18" charset="0"/>
                <a:cs typeface="Times New Roman" panose="02020603050405020304" pitchFamily="18" charset="0"/>
              </a:rPr>
              <a:t>особено за названията на видовете растения и животни, цитирани от Вазов в пътеписите му </a:t>
            </a:r>
            <a:r>
              <a:rPr lang="ru-RU" sz="2400" dirty="0">
                <a:latin typeface="Times New Roman" panose="02020603050405020304" pitchFamily="18" charset="0"/>
                <a:cs typeface="Times New Roman" panose="02020603050405020304" pitchFamily="18" charset="0"/>
              </a:rPr>
              <a:t>(напр. мура</a:t>
            </a:r>
            <a:r>
              <a:rPr lang="it-IT" sz="2400" dirty="0">
                <a:latin typeface="Times New Roman" panose="02020603050405020304" pitchFamily="18" charset="0"/>
                <a:cs typeface="Times New Roman" panose="02020603050405020304" pitchFamily="18" charset="0"/>
              </a:rPr>
              <a:t> =</a:t>
            </a:r>
            <a:r>
              <a:rPr lang="ru-RU" sz="2400" dirty="0">
                <a:latin typeface="Times New Roman" panose="02020603050405020304" pitchFamily="18" charset="0"/>
                <a:cs typeface="Times New Roman" panose="02020603050405020304" pitchFamily="18" charset="0"/>
              </a:rPr>
              <a:t> </a:t>
            </a:r>
            <a:r>
              <a:rPr lang="it-IT" sz="2400" dirty="0">
                <a:latin typeface="Times New Roman" panose="02020603050405020304" pitchFamily="18" charset="0"/>
                <a:cs typeface="Times New Roman" panose="02020603050405020304" pitchFamily="18" charset="0"/>
              </a:rPr>
              <a:t>pino loricato, </a:t>
            </a:r>
            <a:r>
              <a:rPr lang="bg-BG" sz="2400" dirty="0">
                <a:latin typeface="Times New Roman" panose="02020603050405020304" pitchFamily="18" charset="0"/>
                <a:cs typeface="Times New Roman" panose="02020603050405020304" pitchFamily="18" charset="0"/>
              </a:rPr>
              <a:t>смърч</a:t>
            </a:r>
            <a:r>
              <a:rPr lang="ru-RU" sz="2400" dirty="0">
                <a:latin typeface="Times New Roman" panose="02020603050405020304" pitchFamily="18" charset="0"/>
                <a:cs typeface="Times New Roman" panose="02020603050405020304" pitchFamily="18" charset="0"/>
              </a:rPr>
              <a:t> </a:t>
            </a:r>
            <a:r>
              <a:rPr lang="it-IT" sz="2400" dirty="0">
                <a:latin typeface="Times New Roman" panose="02020603050405020304" pitchFamily="18" charset="0"/>
                <a:cs typeface="Times New Roman" panose="02020603050405020304" pitchFamily="18" charset="0"/>
              </a:rPr>
              <a:t>= picea</a:t>
            </a:r>
            <a:r>
              <a:rPr lang="ru-RU" sz="2400" dirty="0">
                <a:latin typeface="Times New Roman" panose="02020603050405020304" pitchFamily="18" charset="0"/>
                <a:cs typeface="Times New Roman" panose="02020603050405020304" pitchFamily="18" charset="0"/>
              </a:rPr>
              <a:t>, </a:t>
            </a:r>
            <a:r>
              <a:rPr lang="bg-BG" sz="2400" dirty="0">
                <a:latin typeface="Times New Roman" panose="02020603050405020304" pitchFamily="18" charset="0"/>
                <a:cs typeface="Times New Roman" panose="02020603050405020304" pitchFamily="18" charset="0"/>
              </a:rPr>
              <a:t>горски здравец</a:t>
            </a:r>
            <a:r>
              <a:rPr lang="it-IT" sz="2400" dirty="0">
                <a:latin typeface="Times New Roman" panose="02020603050405020304" pitchFamily="18" charset="0"/>
                <a:cs typeface="Times New Roman" panose="02020603050405020304" pitchFamily="18" charset="0"/>
              </a:rPr>
              <a:t> =</a:t>
            </a:r>
            <a:r>
              <a:rPr lang="ru-RU" sz="2400" dirty="0">
                <a:latin typeface="Times New Roman" panose="02020603050405020304" pitchFamily="18" charset="0"/>
                <a:cs typeface="Times New Roman" panose="02020603050405020304" pitchFamily="18" charset="0"/>
              </a:rPr>
              <a:t> </a:t>
            </a:r>
            <a:r>
              <a:rPr lang="it-IT" sz="2400" dirty="0">
                <a:latin typeface="Times New Roman" panose="02020603050405020304" pitchFamily="18" charset="0"/>
                <a:cs typeface="Times New Roman" panose="02020603050405020304" pitchFamily="18" charset="0"/>
              </a:rPr>
              <a:t>geranio selvatico, </a:t>
            </a:r>
            <a:r>
              <a:rPr lang="ru-RU" sz="2400" dirty="0">
                <a:latin typeface="Times New Roman" panose="02020603050405020304" pitchFamily="18" charset="0"/>
                <a:cs typeface="Times New Roman" panose="02020603050405020304" pitchFamily="18" charset="0"/>
              </a:rPr>
              <a:t>дива коза </a:t>
            </a:r>
            <a:r>
              <a:rPr lang="it-IT" sz="2400" dirty="0">
                <a:latin typeface="Times New Roman" panose="02020603050405020304" pitchFamily="18" charset="0"/>
                <a:cs typeface="Times New Roman" panose="02020603050405020304" pitchFamily="18" charset="0"/>
              </a:rPr>
              <a:t>= camoscio alpino,</a:t>
            </a:r>
            <a:r>
              <a:rPr lang="ru-RU" sz="2400" dirty="0">
                <a:latin typeface="Times New Roman" panose="02020603050405020304" pitchFamily="18" charset="0"/>
                <a:cs typeface="Times New Roman" panose="02020603050405020304" pitchFamily="18" charset="0"/>
              </a:rPr>
              <a:t> </a:t>
            </a:r>
            <a:r>
              <a:rPr lang="bg-BG" sz="2400" dirty="0">
                <a:latin typeface="Times New Roman" panose="02020603050405020304" pitchFamily="18" charset="0"/>
                <a:cs typeface="Times New Roman" panose="02020603050405020304" pitchFamily="18" charset="0"/>
              </a:rPr>
              <a:t>сърна</a:t>
            </a:r>
            <a:r>
              <a:rPr lang="ru-RU" sz="2400" dirty="0">
                <a:latin typeface="Times New Roman" panose="02020603050405020304" pitchFamily="18" charset="0"/>
                <a:cs typeface="Times New Roman" panose="02020603050405020304" pitchFamily="18" charset="0"/>
              </a:rPr>
              <a:t> </a:t>
            </a:r>
            <a:r>
              <a:rPr lang="it-IT" sz="2400" dirty="0">
                <a:latin typeface="Times New Roman" panose="02020603050405020304" pitchFamily="18" charset="0"/>
                <a:cs typeface="Times New Roman" panose="02020603050405020304" pitchFamily="18" charset="0"/>
              </a:rPr>
              <a:t>= capriolo..</a:t>
            </a:r>
            <a:r>
              <a:rPr lang="ru-RU" sz="2400" dirty="0">
                <a:latin typeface="Times New Roman" panose="02020603050405020304" pitchFamily="18" charset="0"/>
                <a:cs typeface="Times New Roman" panose="02020603050405020304" pitchFamily="18" charset="0"/>
              </a:rPr>
              <a:t>.</a:t>
            </a:r>
            <a:r>
              <a:rPr lang="it-IT" sz="2400" dirty="0">
                <a:latin typeface="Times New Roman" panose="02020603050405020304" pitchFamily="18" charset="0"/>
                <a:cs typeface="Times New Roman" panose="02020603050405020304" pitchFamily="18" charset="0"/>
              </a:rPr>
              <a:t>).</a:t>
            </a:r>
            <a:endParaRPr lang="ru-RU" sz="2400" dirty="0">
              <a:latin typeface="Times New Roman" panose="02020603050405020304" pitchFamily="18" charset="0"/>
              <a:cs typeface="Times New Roman" panose="02020603050405020304" pitchFamily="18" charset="0"/>
            </a:endParaRPr>
          </a:p>
          <a:p>
            <a:pPr algn="just"/>
            <a:r>
              <a:rPr lang="bg-BG" sz="2400" dirty="0">
                <a:latin typeface="Times New Roman" panose="02020603050405020304" pitchFamily="18" charset="0"/>
                <a:cs typeface="Times New Roman" panose="02020603050405020304" pitchFamily="18" charset="0"/>
              </a:rPr>
              <a:t>Използване на </a:t>
            </a:r>
            <a:r>
              <a:rPr lang="bg-BG" sz="2400" dirty="0" smtClean="0">
                <a:latin typeface="Times New Roman" panose="02020603050405020304" pitchFamily="18" charset="0"/>
                <a:cs typeface="Times New Roman" panose="02020603050405020304" pitchFamily="18" charset="0"/>
              </a:rPr>
              <a:t>две </a:t>
            </a:r>
            <a:r>
              <a:rPr lang="bg-BG" sz="2400" dirty="0">
                <a:latin typeface="Times New Roman" panose="02020603050405020304" pitchFamily="18" charset="0"/>
                <a:cs typeface="Times New Roman" panose="02020603050405020304" pitchFamily="18" charset="0"/>
              </a:rPr>
              <a:t>издания на пътеписа „</a:t>
            </a:r>
            <a:r>
              <a:rPr lang="bg-BG" sz="2400" i="1" dirty="0">
                <a:latin typeface="Times New Roman" panose="02020603050405020304" pitchFamily="18" charset="0"/>
                <a:cs typeface="Times New Roman" panose="02020603050405020304" pitchFamily="18" charset="0"/>
              </a:rPr>
              <a:t>Велика рилска пустиня</a:t>
            </a:r>
            <a:r>
              <a:rPr lang="bg-BG" sz="2400" dirty="0">
                <a:latin typeface="Times New Roman" panose="02020603050405020304" pitchFamily="18" charset="0"/>
                <a:cs typeface="Times New Roman" panose="02020603050405020304" pitchFamily="18" charset="0"/>
              </a:rPr>
              <a:t>“ (1892 г. и 2013 г.)</a:t>
            </a:r>
            <a:r>
              <a:rPr lang="ru-RU" sz="2400" dirty="0">
                <a:latin typeface="Times New Roman" panose="02020603050405020304" pitchFamily="18" charset="0"/>
                <a:cs typeface="Times New Roman" panose="02020603050405020304" pitchFamily="18" charset="0"/>
              </a:rPr>
              <a:t>.</a:t>
            </a:r>
          </a:p>
          <a:p>
            <a:pPr algn="just"/>
            <a:endParaRPr lang="it-IT" sz="2400" dirty="0"/>
          </a:p>
          <a:p>
            <a:endParaRPr lang="it-IT" dirty="0"/>
          </a:p>
        </p:txBody>
      </p:sp>
    </p:spTree>
    <p:extLst>
      <p:ext uri="{BB962C8B-B14F-4D97-AF65-F5344CB8AC3E}">
        <p14:creationId xmlns:p14="http://schemas.microsoft.com/office/powerpoint/2010/main" val="26508678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FD8646B4-03E8-41CC-1560-3100A08DFAA9}"/>
              </a:ext>
            </a:extLst>
          </p:cNvPr>
          <p:cNvSpPr>
            <a:spLocks noGrp="1"/>
          </p:cNvSpPr>
          <p:nvPr>
            <p:ph type="title"/>
          </p:nvPr>
        </p:nvSpPr>
        <p:spPr>
          <a:xfrm>
            <a:off x="838200" y="219491"/>
            <a:ext cx="10515600" cy="1325563"/>
          </a:xfrm>
        </p:spPr>
        <p:txBody>
          <a:bodyPr/>
          <a:lstStyle/>
          <a:p>
            <a:pPr algn="ctr"/>
            <a:r>
              <a:rPr lang="bg-BG" dirty="0">
                <a:latin typeface="Times New Roman" panose="02020603050405020304" pitchFamily="18" charset="0"/>
                <a:cs typeface="Times New Roman" panose="02020603050405020304" pitchFamily="18" charset="0"/>
              </a:rPr>
              <a:t>В недрата на Родопите</a:t>
            </a:r>
          </a:p>
        </p:txBody>
      </p:sp>
      <p:sp>
        <p:nvSpPr>
          <p:cNvPr id="3" name="Segnaposto contenuto 2">
            <a:extLst>
              <a:ext uri="{FF2B5EF4-FFF2-40B4-BE49-F238E27FC236}">
                <a16:creationId xmlns:a16="http://schemas.microsoft.com/office/drawing/2014/main" xmlns="" id="{20E4C060-A6C2-D8A2-AAED-B9E88190659C}"/>
              </a:ext>
            </a:extLst>
          </p:cNvPr>
          <p:cNvSpPr>
            <a:spLocks noGrp="1"/>
          </p:cNvSpPr>
          <p:nvPr>
            <p:ph idx="1"/>
          </p:nvPr>
        </p:nvSpPr>
        <p:spPr>
          <a:xfrm>
            <a:off x="838200" y="1545054"/>
            <a:ext cx="10515600" cy="4351338"/>
          </a:xfrm>
        </p:spPr>
        <p:txBody>
          <a:bodyPr/>
          <a:lstStyle/>
          <a:p>
            <a:pPr marL="0" indent="0" algn="just">
              <a:buNone/>
            </a:pPr>
            <a:r>
              <a:rPr lang="bg-BG" dirty="0">
                <a:latin typeface="Times New Roman" panose="02020603050405020304" pitchFamily="18" charset="0"/>
                <a:cs typeface="Times New Roman" panose="02020603050405020304" pitchFamily="18" charset="0"/>
              </a:rPr>
              <a:t>Пътеписът „</a:t>
            </a:r>
            <a:r>
              <a:rPr lang="bg-BG" i="1" dirty="0">
                <a:latin typeface="Times New Roman" panose="02020603050405020304" pitchFamily="18" charset="0"/>
                <a:cs typeface="Times New Roman" panose="02020603050405020304" pitchFamily="18" charset="0"/>
              </a:rPr>
              <a:t>В недрата на Родопите</a:t>
            </a:r>
            <a:r>
              <a:rPr lang="bg-BG" dirty="0">
                <a:latin typeface="Times New Roman" panose="02020603050405020304" pitchFamily="18" charset="0"/>
                <a:cs typeface="Times New Roman" panose="02020603050405020304" pitchFamily="18" charset="0"/>
              </a:rPr>
              <a:t>“ излиза през</a:t>
            </a:r>
            <a:r>
              <a:rPr lang="ru-RU" dirty="0">
                <a:latin typeface="Times New Roman" panose="02020603050405020304" pitchFamily="18" charset="0"/>
                <a:cs typeface="Times New Roman" panose="02020603050405020304" pitchFamily="18" charset="0"/>
              </a:rPr>
              <a:t> </a:t>
            </a:r>
            <a:r>
              <a:rPr lang="bg-BG" dirty="0">
                <a:latin typeface="Times New Roman" panose="02020603050405020304" pitchFamily="18" charset="0"/>
                <a:cs typeface="Times New Roman" panose="02020603050405020304" pitchFamily="18" charset="0"/>
              </a:rPr>
              <a:t>1892 г. в</a:t>
            </a:r>
            <a:r>
              <a:rPr lang="ru-RU" dirty="0">
                <a:latin typeface="Times New Roman" panose="02020603050405020304" pitchFamily="18" charset="0"/>
                <a:cs typeface="Times New Roman" panose="02020603050405020304" pitchFamily="18" charset="0"/>
              </a:rPr>
              <a:t> </a:t>
            </a:r>
            <a:r>
              <a:rPr lang="it-IT" dirty="0">
                <a:latin typeface="Times New Roman" panose="02020603050405020304" pitchFamily="18" charset="0"/>
                <a:cs typeface="Times New Roman" panose="02020603050405020304" pitchFamily="18" charset="0"/>
              </a:rPr>
              <a:t>VIII</a:t>
            </a:r>
            <a:r>
              <a:rPr lang="ru-RU" dirty="0">
                <a:latin typeface="Times New Roman" panose="02020603050405020304" pitchFamily="18" charset="0"/>
                <a:cs typeface="Times New Roman" panose="02020603050405020304" pitchFamily="18" charset="0"/>
              </a:rPr>
              <a:t> </a:t>
            </a:r>
            <a:r>
              <a:rPr lang="bg-BG" dirty="0">
                <a:latin typeface="Times New Roman" panose="02020603050405020304" pitchFamily="18" charset="0"/>
                <a:cs typeface="Times New Roman" panose="02020603050405020304" pitchFamily="18" charset="0"/>
              </a:rPr>
              <a:t>том на „</a:t>
            </a:r>
            <a:r>
              <a:rPr lang="bg-BG" i="1" dirty="0">
                <a:latin typeface="Times New Roman" panose="02020603050405020304" pitchFamily="18" charset="0"/>
                <a:cs typeface="Times New Roman" panose="02020603050405020304" pitchFamily="18" charset="0"/>
              </a:rPr>
              <a:t>Сборника за народни умотворения, наука и книжнина</a:t>
            </a:r>
            <a:r>
              <a:rPr lang="bg-BG" dirty="0">
                <a:latin typeface="Times New Roman" panose="02020603050405020304" pitchFamily="18" charset="0"/>
                <a:cs typeface="Times New Roman" panose="02020603050405020304" pitchFamily="18" charset="0"/>
              </a:rPr>
              <a:t>“ с подзаглавие „Пътни бележки и впечатления“. Като самостоятелна книга текстът е публикуван през 1904 г. в книжарницата на Христо </a:t>
            </a:r>
            <a:r>
              <a:rPr lang="bg-BG" dirty="0" err="1">
                <a:latin typeface="Times New Roman" panose="02020603050405020304" pitchFamily="18" charset="0"/>
                <a:cs typeface="Times New Roman" panose="02020603050405020304" pitchFamily="18" charset="0"/>
              </a:rPr>
              <a:t>Олчев</a:t>
            </a:r>
            <a:r>
              <a:rPr lang="ru-RU" dirty="0">
                <a:latin typeface="Times New Roman" panose="02020603050405020304" pitchFamily="18" charset="0"/>
                <a:cs typeface="Times New Roman" panose="02020603050405020304" pitchFamily="18" charset="0"/>
              </a:rPr>
              <a:t> </a:t>
            </a:r>
            <a:r>
              <a:rPr lang="it-IT" dirty="0">
                <a:latin typeface="Times New Roman" panose="02020603050405020304" pitchFamily="18" charset="0"/>
                <a:cs typeface="Times New Roman" panose="02020603050405020304" pitchFamily="18" charset="0"/>
              </a:rPr>
              <a:t>(</a:t>
            </a:r>
            <a:r>
              <a:rPr lang="it-IT" dirty="0" err="1">
                <a:latin typeface="Times New Roman" panose="02020603050405020304" pitchFamily="18" charset="0"/>
                <a:cs typeface="Times New Roman" panose="02020603050405020304" pitchFamily="18" charset="0"/>
              </a:rPr>
              <a:t>Vazov</a:t>
            </a:r>
            <a:r>
              <a:rPr lang="it-IT" dirty="0">
                <a:latin typeface="Times New Roman" panose="02020603050405020304" pitchFamily="18" charset="0"/>
                <a:cs typeface="Times New Roman" panose="02020603050405020304" pitchFamily="18" charset="0"/>
              </a:rPr>
              <a:t> 2013a).</a:t>
            </a:r>
          </a:p>
        </p:txBody>
      </p:sp>
      <p:pic>
        <p:nvPicPr>
          <p:cNvPr id="5" name="Immagine 4">
            <a:extLst>
              <a:ext uri="{FF2B5EF4-FFF2-40B4-BE49-F238E27FC236}">
                <a16:creationId xmlns:a16="http://schemas.microsoft.com/office/drawing/2014/main" xmlns="" id="{AA292E24-6007-5388-2D2F-6191088203C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26610" y="3429000"/>
            <a:ext cx="4527190" cy="2915587"/>
          </a:xfrm>
          <a:prstGeom prst="rect">
            <a:avLst/>
          </a:prstGeom>
        </p:spPr>
      </p:pic>
      <p:sp>
        <p:nvSpPr>
          <p:cNvPr id="6" name="CasellaDiTesto 5">
            <a:extLst>
              <a:ext uri="{FF2B5EF4-FFF2-40B4-BE49-F238E27FC236}">
                <a16:creationId xmlns:a16="http://schemas.microsoft.com/office/drawing/2014/main" xmlns="" id="{AFC1DB4C-7074-504B-B10B-DB3211F4126D}"/>
              </a:ext>
            </a:extLst>
          </p:cNvPr>
          <p:cNvSpPr txBox="1"/>
          <p:nvPr/>
        </p:nvSpPr>
        <p:spPr>
          <a:xfrm>
            <a:off x="6955436" y="6359577"/>
            <a:ext cx="4398364" cy="369332"/>
          </a:xfrm>
          <a:prstGeom prst="rect">
            <a:avLst/>
          </a:prstGeom>
          <a:noFill/>
        </p:spPr>
        <p:txBody>
          <a:bodyPr wrap="square" rtlCol="0">
            <a:spAutoFit/>
          </a:bodyPr>
          <a:lstStyle/>
          <a:p>
            <a:pPr algn="r"/>
            <a:r>
              <a:rPr lang="bg-BG" dirty="0">
                <a:latin typeface="Times New Roman" panose="02020603050405020304" pitchFamily="18" charset="0"/>
                <a:cs typeface="Times New Roman" panose="02020603050405020304" pitchFamily="18" charset="0"/>
              </a:rPr>
              <a:t>Рило-родопският масив</a:t>
            </a:r>
          </a:p>
        </p:txBody>
      </p:sp>
    </p:spTree>
    <p:extLst>
      <p:ext uri="{BB962C8B-B14F-4D97-AF65-F5344CB8AC3E}">
        <p14:creationId xmlns:p14="http://schemas.microsoft.com/office/powerpoint/2010/main" val="13116605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xmlns="" id="{DB55A79B-8E45-0F2C-CDB7-03F7B44E6259}"/>
              </a:ext>
            </a:extLst>
          </p:cNvPr>
          <p:cNvSpPr>
            <a:spLocks noGrp="1"/>
          </p:cNvSpPr>
          <p:nvPr>
            <p:ph idx="1"/>
          </p:nvPr>
        </p:nvSpPr>
        <p:spPr>
          <a:xfrm>
            <a:off x="403484" y="84320"/>
            <a:ext cx="5692516" cy="6689360"/>
          </a:xfrm>
        </p:spPr>
        <p:txBody>
          <a:bodyPr>
            <a:normAutofit fontScale="92500" lnSpcReduction="10000"/>
          </a:bodyPr>
          <a:lstStyle/>
          <a:p>
            <a:pPr marL="0" indent="0" algn="just">
              <a:lnSpc>
                <a:spcPct val="60000"/>
              </a:lnSpc>
              <a:buNone/>
            </a:pPr>
            <a:r>
              <a:rPr lang="bg-BG" sz="1800" dirty="0">
                <a:highlight>
                  <a:srgbClr val="FFFF00"/>
                </a:highlight>
              </a:rPr>
              <a:t>Крила, крила да имах</a:t>
            </a:r>
            <a:r>
              <a:rPr lang="bg-BG" sz="1800" dirty="0"/>
              <a:t>! – та щях да бягам </a:t>
            </a:r>
            <a:r>
              <a:rPr lang="bg-BG" sz="1800" dirty="0" err="1"/>
              <a:t>ази</a:t>
            </a:r>
            <a:endParaRPr lang="bg-BG" sz="1800" dirty="0"/>
          </a:p>
          <a:p>
            <a:pPr marL="0" indent="0" algn="just">
              <a:lnSpc>
                <a:spcPct val="60000"/>
              </a:lnSpc>
              <a:buNone/>
            </a:pPr>
            <a:r>
              <a:rPr lang="bg-BG" sz="1800" dirty="0"/>
              <a:t>От туй </a:t>
            </a:r>
            <a:r>
              <a:rPr lang="bg-BG" sz="1800" dirty="0" err="1"/>
              <a:t>борбище</a:t>
            </a:r>
            <a:r>
              <a:rPr lang="bg-BG" sz="1800" dirty="0"/>
              <a:t> шумно на страсти и </a:t>
            </a:r>
            <a:r>
              <a:rPr lang="bg-BG" sz="1800" dirty="0" err="1"/>
              <a:t>умрази</a:t>
            </a:r>
            <a:r>
              <a:rPr lang="bg-BG" sz="1800" dirty="0"/>
              <a:t>,</a:t>
            </a:r>
          </a:p>
          <a:p>
            <a:pPr marL="0" indent="0" algn="just">
              <a:lnSpc>
                <a:spcPct val="60000"/>
              </a:lnSpc>
              <a:buNone/>
            </a:pPr>
            <a:r>
              <a:rPr lang="bg-BG" sz="1800" dirty="0"/>
              <a:t>Де моя дух под скърби прегъва се кат роб;</a:t>
            </a:r>
          </a:p>
          <a:p>
            <a:pPr marL="0" indent="0" algn="just">
              <a:lnSpc>
                <a:spcPct val="60000"/>
              </a:lnSpc>
              <a:buNone/>
            </a:pPr>
            <a:r>
              <a:rPr lang="bg-BG" sz="1800" dirty="0"/>
              <a:t>Та щях към вас да </a:t>
            </a:r>
            <a:r>
              <a:rPr lang="bg-BG" sz="1800" dirty="0" err="1"/>
              <a:t>хвръка</a:t>
            </a:r>
            <a:r>
              <a:rPr lang="bg-BG" sz="1800" dirty="0"/>
              <a:t>, Родопи горделиви – </a:t>
            </a:r>
          </a:p>
          <a:p>
            <a:pPr marL="0" indent="0" algn="just">
              <a:lnSpc>
                <a:spcPct val="60000"/>
              </a:lnSpc>
              <a:buNone/>
            </a:pPr>
            <a:r>
              <a:rPr lang="bg-BG" sz="1800" dirty="0" err="1"/>
              <a:t>Опряни</a:t>
            </a:r>
            <a:r>
              <a:rPr lang="bg-BG" sz="1800" dirty="0"/>
              <a:t> в </a:t>
            </a:r>
            <a:r>
              <a:rPr lang="bg-BG" sz="1800" dirty="0" err="1"/>
              <a:t>ваший</a:t>
            </a:r>
            <a:r>
              <a:rPr lang="bg-BG" sz="1800" dirty="0"/>
              <a:t> лоб.</a:t>
            </a:r>
          </a:p>
          <a:p>
            <a:pPr marL="0" indent="0" algn="just">
              <a:lnSpc>
                <a:spcPct val="60000"/>
              </a:lnSpc>
              <a:buNone/>
            </a:pPr>
            <a:endParaRPr lang="bg-BG" sz="1800" dirty="0"/>
          </a:p>
          <a:p>
            <a:pPr marL="0" indent="0" algn="just">
              <a:lnSpc>
                <a:spcPct val="60000"/>
              </a:lnSpc>
              <a:buNone/>
            </a:pPr>
            <a:r>
              <a:rPr lang="bg-BG" sz="1800" dirty="0"/>
              <a:t>Аз щял бих да се стрелна, в полета си чудесни,</a:t>
            </a:r>
          </a:p>
          <a:p>
            <a:pPr marL="0" indent="0" algn="just">
              <a:lnSpc>
                <a:spcPct val="60000"/>
              </a:lnSpc>
              <a:buNone/>
            </a:pPr>
            <a:r>
              <a:rPr lang="bg-BG" sz="1800" dirty="0"/>
              <a:t>Сред облаците светли – селения небесни – </a:t>
            </a:r>
          </a:p>
          <a:p>
            <a:pPr marL="0" indent="0" algn="just">
              <a:lnSpc>
                <a:spcPct val="60000"/>
              </a:lnSpc>
              <a:buNone/>
            </a:pPr>
            <a:r>
              <a:rPr lang="bg-BG" sz="1800" dirty="0"/>
              <a:t>Кораби без кормило, без шум, без капитан,</a:t>
            </a:r>
          </a:p>
          <a:p>
            <a:pPr marL="0" indent="0" algn="just">
              <a:lnSpc>
                <a:spcPct val="60000"/>
              </a:lnSpc>
              <a:buNone/>
            </a:pPr>
            <a:r>
              <a:rPr lang="bg-BG" sz="1800" dirty="0"/>
              <a:t>По волята на вятъра оставени да плават,</a:t>
            </a:r>
          </a:p>
          <a:p>
            <a:pPr marL="0" indent="0" algn="just">
              <a:lnSpc>
                <a:spcPct val="60000"/>
              </a:lnSpc>
              <a:buNone/>
            </a:pPr>
            <a:r>
              <a:rPr lang="bg-BG" sz="1800" dirty="0"/>
              <a:t>Кат мислите </a:t>
            </a:r>
            <a:r>
              <a:rPr lang="bg-BG" sz="1800" dirty="0" err="1"/>
              <a:t>поетски</a:t>
            </a:r>
            <a:r>
              <a:rPr lang="bg-BG" sz="1800" dirty="0"/>
              <a:t>, що често </a:t>
            </a:r>
            <a:r>
              <a:rPr lang="bg-BG" sz="1800" dirty="0" err="1"/>
              <a:t>обичават</a:t>
            </a:r>
            <a:endParaRPr lang="bg-BG" sz="1800" dirty="0"/>
          </a:p>
          <a:p>
            <a:pPr marL="0" indent="0" algn="just">
              <a:lnSpc>
                <a:spcPct val="60000"/>
              </a:lnSpc>
              <a:buNone/>
            </a:pPr>
            <a:r>
              <a:rPr lang="bg-BG" sz="1800" dirty="0" err="1"/>
              <a:t>Ефирний</a:t>
            </a:r>
            <a:r>
              <a:rPr lang="bg-BG" sz="1800" dirty="0"/>
              <a:t> океан!</a:t>
            </a:r>
          </a:p>
          <a:p>
            <a:pPr marL="0" indent="0" algn="just">
              <a:lnSpc>
                <a:spcPct val="60000"/>
              </a:lnSpc>
              <a:buNone/>
            </a:pPr>
            <a:endParaRPr lang="bg-BG" sz="1800" dirty="0"/>
          </a:p>
          <a:p>
            <a:pPr marL="0" indent="0" algn="just">
              <a:lnSpc>
                <a:spcPct val="60000"/>
              </a:lnSpc>
              <a:buNone/>
            </a:pPr>
            <a:r>
              <a:rPr lang="bg-BG" sz="1800" dirty="0"/>
              <a:t>Аз щял бих, о грамади, о снежни пирамиди,</a:t>
            </a:r>
          </a:p>
          <a:p>
            <a:pPr marL="0" indent="0" algn="just">
              <a:lnSpc>
                <a:spcPct val="60000"/>
              </a:lnSpc>
              <a:buNone/>
            </a:pPr>
            <a:r>
              <a:rPr lang="bg-BG" sz="1800" dirty="0"/>
              <a:t>Върху кои орелът легло си волно </a:t>
            </a:r>
            <a:r>
              <a:rPr lang="bg-BG" sz="1800" dirty="0" err="1"/>
              <a:t>зиди</a:t>
            </a:r>
            <a:r>
              <a:rPr lang="bg-BG" sz="1800" dirty="0"/>
              <a:t>,</a:t>
            </a:r>
          </a:p>
          <a:p>
            <a:pPr marL="0" indent="0" algn="just">
              <a:lnSpc>
                <a:spcPct val="60000"/>
              </a:lnSpc>
              <a:buNone/>
            </a:pPr>
            <a:r>
              <a:rPr lang="bg-BG" sz="1800" dirty="0"/>
              <a:t>Полека да се нося из </a:t>
            </a:r>
            <a:r>
              <a:rPr lang="bg-BG" sz="1800" dirty="0" err="1"/>
              <a:t>ваште</a:t>
            </a:r>
            <a:r>
              <a:rPr lang="bg-BG" sz="1800" dirty="0"/>
              <a:t> висоти,</a:t>
            </a:r>
          </a:p>
          <a:p>
            <a:pPr marL="0" indent="0" algn="just">
              <a:lnSpc>
                <a:spcPct val="60000"/>
              </a:lnSpc>
              <a:buNone/>
            </a:pPr>
            <a:r>
              <a:rPr lang="bg-BG" sz="1800" dirty="0"/>
              <a:t>Над преспите ви бели простора да измирам</a:t>
            </a:r>
          </a:p>
          <a:p>
            <a:pPr marL="0" indent="0" algn="just">
              <a:lnSpc>
                <a:spcPct val="60000"/>
              </a:lnSpc>
              <a:buNone/>
            </a:pPr>
            <a:r>
              <a:rPr lang="bg-BG" sz="1800" dirty="0"/>
              <a:t>И сянката си будна с любов да я съзирам</a:t>
            </a:r>
          </a:p>
          <a:p>
            <a:pPr marL="0" indent="0" algn="just">
              <a:lnSpc>
                <a:spcPct val="60000"/>
              </a:lnSpc>
              <a:buNone/>
            </a:pPr>
            <a:r>
              <a:rPr lang="bg-BG" sz="1800" dirty="0"/>
              <a:t>По </a:t>
            </a:r>
            <a:r>
              <a:rPr lang="bg-BG" sz="1800" dirty="0" err="1"/>
              <a:t>тяк</a:t>
            </a:r>
            <a:r>
              <a:rPr lang="bg-BG" sz="1800" dirty="0"/>
              <a:t> като лети…</a:t>
            </a:r>
          </a:p>
          <a:p>
            <a:pPr marL="0" indent="0" algn="just">
              <a:lnSpc>
                <a:spcPct val="60000"/>
              </a:lnSpc>
              <a:buNone/>
            </a:pPr>
            <a:endParaRPr lang="bg-BG" sz="1800" dirty="0"/>
          </a:p>
          <a:p>
            <a:pPr marL="0" indent="0" algn="just">
              <a:lnSpc>
                <a:spcPct val="60000"/>
              </a:lnSpc>
              <a:buNone/>
            </a:pPr>
            <a:r>
              <a:rPr lang="bg-BG" sz="1800" dirty="0"/>
              <a:t>Аз щял бих тихо, плавно в лазура да се вея</a:t>
            </a:r>
          </a:p>
          <a:p>
            <a:pPr marL="0" indent="0" algn="just">
              <a:lnSpc>
                <a:spcPct val="60000"/>
              </a:lnSpc>
              <a:buNone/>
            </a:pPr>
            <a:r>
              <a:rPr lang="bg-BG" sz="1800" dirty="0">
                <a:highlight>
                  <a:srgbClr val="FFFF00"/>
                </a:highlight>
              </a:rPr>
              <a:t>И някъде да срещна душата на </a:t>
            </a:r>
            <a:r>
              <a:rPr lang="bg-BG" sz="1800" dirty="0" err="1">
                <a:highlight>
                  <a:srgbClr val="FFFF00"/>
                </a:highlight>
              </a:rPr>
              <a:t>Орфея</a:t>
            </a:r>
            <a:r>
              <a:rPr lang="bg-BG" sz="1800" dirty="0"/>
              <a:t>,</a:t>
            </a:r>
          </a:p>
          <a:p>
            <a:pPr marL="0" indent="0" algn="just">
              <a:lnSpc>
                <a:spcPct val="60000"/>
              </a:lnSpc>
              <a:buNone/>
            </a:pPr>
            <a:r>
              <a:rPr lang="bg-BG" sz="1800" dirty="0" err="1"/>
              <a:t>Блудяща</a:t>
            </a:r>
            <a:r>
              <a:rPr lang="bg-BG" sz="1800" dirty="0"/>
              <a:t>, като мене, из сините зари,</a:t>
            </a:r>
          </a:p>
          <a:p>
            <a:pPr marL="0" indent="0" algn="just">
              <a:lnSpc>
                <a:spcPct val="60000"/>
              </a:lnSpc>
              <a:buNone/>
            </a:pPr>
            <a:r>
              <a:rPr lang="bg-BG" sz="1800" dirty="0"/>
              <a:t>Или да чуя, смаян, в стона на зефира</a:t>
            </a:r>
          </a:p>
          <a:p>
            <a:pPr marL="0" indent="0" algn="just">
              <a:lnSpc>
                <a:spcPct val="60000"/>
              </a:lnSpc>
              <a:buNone/>
            </a:pPr>
            <a:r>
              <a:rPr lang="bg-BG" sz="2000" dirty="0"/>
              <a:t>Звук някой си останал от дивната му лира</a:t>
            </a:r>
          </a:p>
          <a:p>
            <a:pPr marL="0" indent="0" algn="just">
              <a:lnSpc>
                <a:spcPct val="60000"/>
              </a:lnSpc>
              <a:buNone/>
            </a:pPr>
            <a:r>
              <a:rPr lang="bg-BG" sz="2000" dirty="0"/>
              <a:t>В дълбоките гори… </a:t>
            </a:r>
            <a:r>
              <a:rPr lang="it-IT" sz="2000" dirty="0"/>
              <a:t>(</a:t>
            </a:r>
            <a:r>
              <a:rPr lang="it-IT" sz="2000" dirty="0" err="1"/>
              <a:t>Vazov</a:t>
            </a:r>
            <a:r>
              <a:rPr lang="it-IT" sz="2000" dirty="0"/>
              <a:t> 2013a, 1)</a:t>
            </a:r>
            <a:endParaRPr lang="ru-RU" sz="2000" dirty="0"/>
          </a:p>
          <a:p>
            <a:pPr marL="0" indent="0">
              <a:lnSpc>
                <a:spcPct val="60000"/>
              </a:lnSpc>
              <a:buNone/>
            </a:pPr>
            <a:endParaRPr lang="it-IT" sz="2000" dirty="0"/>
          </a:p>
        </p:txBody>
      </p:sp>
      <p:sp>
        <p:nvSpPr>
          <p:cNvPr id="5" name="CasellaDiTesto 4">
            <a:extLst>
              <a:ext uri="{FF2B5EF4-FFF2-40B4-BE49-F238E27FC236}">
                <a16:creationId xmlns:a16="http://schemas.microsoft.com/office/drawing/2014/main" xmlns="" id="{44B7B251-D5FC-8F02-3831-BEBC334564F8}"/>
              </a:ext>
            </a:extLst>
          </p:cNvPr>
          <p:cNvSpPr txBox="1"/>
          <p:nvPr/>
        </p:nvSpPr>
        <p:spPr>
          <a:xfrm>
            <a:off x="6096000" y="0"/>
            <a:ext cx="6096000" cy="6989606"/>
          </a:xfrm>
          <a:prstGeom prst="rect">
            <a:avLst/>
          </a:prstGeom>
          <a:noFill/>
        </p:spPr>
        <p:txBody>
          <a:bodyPr wrap="square" rtlCol="0">
            <a:spAutoFit/>
          </a:bodyPr>
          <a:lstStyle/>
          <a:p>
            <a:pPr algn="just"/>
            <a:r>
              <a:rPr lang="it-IT" sz="1660" dirty="0">
                <a:highlight>
                  <a:srgbClr val="FFFF00"/>
                </a:highlight>
              </a:rPr>
              <a:t>Ali, se solo avessi le ali! </a:t>
            </a:r>
            <a:r>
              <a:rPr lang="it-IT" sz="1660" dirty="0"/>
              <a:t>Allora fuggirei io</a:t>
            </a:r>
          </a:p>
          <a:p>
            <a:pPr algn="just"/>
            <a:r>
              <a:rPr lang="it-IT" sz="1660" dirty="0"/>
              <a:t>da questo campo di battaglia tra passioni e odio,</a:t>
            </a:r>
          </a:p>
          <a:p>
            <a:pPr algn="just"/>
            <a:r>
              <a:rPr lang="it-IT" sz="1660" dirty="0"/>
              <a:t>dove la mia anima si piega al dolore, come schiava.</a:t>
            </a:r>
          </a:p>
          <a:p>
            <a:pPr algn="just"/>
            <a:r>
              <a:rPr lang="it-IT" sz="1660" dirty="0"/>
              <a:t>Allora spiccherei il volo verso di voi, Rodopi fieri,</a:t>
            </a:r>
          </a:p>
          <a:p>
            <a:pPr algn="just"/>
            <a:r>
              <a:rPr lang="it-IT" sz="1660" dirty="0"/>
              <a:t>con il petto ampio e con lo sguardo acceso,</a:t>
            </a:r>
          </a:p>
          <a:p>
            <a:pPr algn="just"/>
            <a:r>
              <a:rPr lang="it-IT" sz="1660" dirty="0"/>
              <a:t>puntato sulle vostre vette.</a:t>
            </a:r>
          </a:p>
          <a:p>
            <a:pPr algn="just"/>
            <a:endParaRPr lang="ru-RU" sz="1660" dirty="0"/>
          </a:p>
          <a:p>
            <a:pPr algn="just"/>
            <a:r>
              <a:rPr lang="it-IT" sz="1660" dirty="0"/>
              <a:t>Io vorrei attraversare come freccia, in volo, i meravigliosi, tra le nubi luminose, villaggi celesti:</a:t>
            </a:r>
          </a:p>
          <a:p>
            <a:pPr algn="just"/>
            <a:r>
              <a:rPr lang="it-IT" sz="1660" dirty="0"/>
              <a:t>navi senza timone, senza suono, senza capitano,</a:t>
            </a:r>
          </a:p>
          <a:p>
            <a:pPr algn="just"/>
            <a:r>
              <a:rPr lang="it-IT" sz="1660" dirty="0"/>
              <a:t>lasciate galleggiare dal volere del vento,</a:t>
            </a:r>
          </a:p>
          <a:p>
            <a:pPr algn="just"/>
            <a:r>
              <a:rPr lang="it-IT" sz="1660" dirty="0"/>
              <a:t>come pensieri poetici, che sovente abitano</a:t>
            </a:r>
          </a:p>
          <a:p>
            <a:pPr algn="just"/>
            <a:r>
              <a:rPr lang="it-IT" sz="1660" dirty="0"/>
              <a:t>l’oceano celeste!</a:t>
            </a:r>
          </a:p>
          <a:p>
            <a:pPr algn="just"/>
            <a:endParaRPr lang="ru-RU" sz="1660" dirty="0"/>
          </a:p>
          <a:p>
            <a:pPr algn="just"/>
            <a:r>
              <a:rPr lang="it-IT" sz="1660" dirty="0"/>
              <a:t>Io vorrei, oh maestose, oh innevate piramidi,</a:t>
            </a:r>
          </a:p>
          <a:p>
            <a:pPr algn="just"/>
            <a:r>
              <a:rPr lang="it-IT" sz="1660" dirty="0"/>
              <a:t>su cui l’aquila volentieri prepara il suo giaciglio,</a:t>
            </a:r>
          </a:p>
          <a:p>
            <a:pPr algn="just"/>
            <a:r>
              <a:rPr lang="it-IT" sz="1660" dirty="0"/>
              <a:t>muovermi lentamente dalle vostre vette,</a:t>
            </a:r>
          </a:p>
          <a:p>
            <a:pPr algn="just"/>
            <a:r>
              <a:rPr lang="it-IT" sz="1660" dirty="0"/>
              <a:t>con lo sguardo abbracciare le vostre regioni imbiancate e nevose</a:t>
            </a:r>
          </a:p>
          <a:p>
            <a:pPr algn="just"/>
            <a:r>
              <a:rPr lang="it-IT" sz="1660" dirty="0"/>
              <a:t>e con amore osservare come vola sola</a:t>
            </a:r>
          </a:p>
          <a:p>
            <a:pPr algn="just"/>
            <a:r>
              <a:rPr lang="it-IT" sz="1660" dirty="0"/>
              <a:t>la mia vispa ombra…</a:t>
            </a:r>
          </a:p>
          <a:p>
            <a:pPr algn="just"/>
            <a:endParaRPr lang="ru-RU" sz="1660" dirty="0"/>
          </a:p>
          <a:p>
            <a:pPr algn="just"/>
            <a:r>
              <a:rPr lang="it-IT" sz="1660" dirty="0"/>
              <a:t>Io vorrei, silenziosamente, adagio librarmi in cielo,</a:t>
            </a:r>
          </a:p>
          <a:p>
            <a:pPr algn="just"/>
            <a:r>
              <a:rPr lang="it-IT" sz="1660" dirty="0">
                <a:highlight>
                  <a:srgbClr val="FFFF00"/>
                </a:highlight>
              </a:rPr>
              <a:t>ed imbattermi nell’anima di Orfeo</a:t>
            </a:r>
            <a:r>
              <a:rPr lang="it-IT" sz="1660" dirty="0"/>
              <a:t>,</a:t>
            </a:r>
          </a:p>
          <a:p>
            <a:pPr algn="just"/>
            <a:r>
              <a:rPr lang="it-IT" sz="1660" dirty="0"/>
              <a:t>vagabonda, come me, tra i raggi azzurri,</a:t>
            </a:r>
          </a:p>
          <a:p>
            <a:pPr algn="just"/>
            <a:r>
              <a:rPr lang="it-IT" sz="1660" dirty="0"/>
              <a:t>o udire, sorpreso, nel lamento di Zefiro,</a:t>
            </a:r>
          </a:p>
          <a:p>
            <a:pPr algn="just"/>
            <a:r>
              <a:rPr lang="it-IT" sz="1660" dirty="0"/>
              <a:t>una qualche melodia dalla sua meravigliosa lira</a:t>
            </a:r>
          </a:p>
          <a:p>
            <a:pPr algn="just"/>
            <a:r>
              <a:rPr lang="it-IT" sz="1660" dirty="0"/>
              <a:t>nelle fitte foreste…</a:t>
            </a:r>
          </a:p>
        </p:txBody>
      </p:sp>
    </p:spTree>
    <p:extLst>
      <p:ext uri="{BB962C8B-B14F-4D97-AF65-F5344CB8AC3E}">
        <p14:creationId xmlns:p14="http://schemas.microsoft.com/office/powerpoint/2010/main" val="11571600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xmlns="" id="{499B6592-9D86-F02D-36D7-FF9C378D6086}"/>
              </a:ext>
            </a:extLst>
          </p:cNvPr>
          <p:cNvSpPr>
            <a:spLocks noGrp="1"/>
          </p:cNvSpPr>
          <p:nvPr>
            <p:ph idx="1"/>
          </p:nvPr>
        </p:nvSpPr>
        <p:spPr>
          <a:xfrm>
            <a:off x="179883" y="239844"/>
            <a:ext cx="5786202" cy="6618156"/>
          </a:xfrm>
        </p:spPr>
        <p:txBody>
          <a:bodyPr>
            <a:normAutofit fontScale="70000" lnSpcReduction="20000"/>
          </a:bodyPr>
          <a:lstStyle/>
          <a:p>
            <a:pPr marL="0" indent="0" algn="just">
              <a:buNone/>
            </a:pPr>
            <a:r>
              <a:rPr lang="bg-BG" dirty="0"/>
              <a:t>“С такива думи преди години в Пловдив, аз се обръщах към Родопите и към оная снеговита грамада, която ги завършва на запад, и която тогава аз не знаех, че се нарича Мусала – защото нашите географии ни учеха за Лунните планини в Африка и за езерото </a:t>
            </a:r>
            <a:r>
              <a:rPr lang="bg-BG" dirty="0" err="1"/>
              <a:t>Коку</a:t>
            </a:r>
            <a:r>
              <a:rPr lang="bg-BG" dirty="0"/>
              <a:t>-Нор в Тибет, а нашата земя не знаеха – с такива </a:t>
            </a:r>
            <a:r>
              <a:rPr lang="bg-BG" dirty="0" err="1"/>
              <a:t>жедни</a:t>
            </a:r>
            <a:r>
              <a:rPr lang="bg-BG" dirty="0"/>
              <a:t> чувства се обръщах към Родопите, които така пленително мамеха душата ми и </a:t>
            </a:r>
            <a:r>
              <a:rPr lang="bg-BG" dirty="0" err="1"/>
              <a:t>остаяха</a:t>
            </a:r>
            <a:r>
              <a:rPr lang="bg-BG" dirty="0"/>
              <a:t> за мене тайнствен свят.</a:t>
            </a:r>
          </a:p>
          <a:p>
            <a:pPr marL="0" indent="0" algn="just">
              <a:buNone/>
            </a:pPr>
            <a:r>
              <a:rPr lang="bg-BG" dirty="0">
                <a:highlight>
                  <a:srgbClr val="FFFF00"/>
                </a:highlight>
              </a:rPr>
              <a:t>А между това, съвсем не бяха нужни крила – ако не да се надминат, то да се посетят – тия приоблачни висоти, и онова, което стои зад тях</a:t>
            </a:r>
            <a:r>
              <a:rPr lang="bg-BG" dirty="0"/>
              <a:t>.</a:t>
            </a:r>
          </a:p>
          <a:p>
            <a:pPr marL="0" indent="0" algn="just">
              <a:buNone/>
            </a:pPr>
            <a:r>
              <a:rPr lang="bg-BG" dirty="0"/>
              <a:t>Трябваше просто малко воля и един кираджийски кон.</a:t>
            </a:r>
          </a:p>
          <a:p>
            <a:pPr marL="0" indent="0" algn="just">
              <a:buNone/>
            </a:pPr>
            <a:r>
              <a:rPr lang="bg-BG" dirty="0"/>
              <a:t>Истина, – тогава (1882 год.) беше още Румелия, и свободното разхождане из Родопите на неуловимите рицари на </a:t>
            </a:r>
            <a:r>
              <a:rPr lang="bg-BG" dirty="0" err="1"/>
              <a:t>Караискакевата</a:t>
            </a:r>
            <a:r>
              <a:rPr lang="bg-BG" dirty="0"/>
              <a:t> и Маламовата части, плюс – непокорните соколи на </a:t>
            </a:r>
            <a:r>
              <a:rPr lang="bg-BG" dirty="0" err="1"/>
              <a:t>Тъмръшката</a:t>
            </a:r>
            <a:r>
              <a:rPr lang="bg-BG" dirty="0"/>
              <a:t> република, правеха въздуха им често много нехигиеничен за туристите...</a:t>
            </a:r>
          </a:p>
          <a:p>
            <a:pPr marL="0" indent="0" algn="just">
              <a:buNone/>
            </a:pPr>
            <a:r>
              <a:rPr lang="bg-BG" dirty="0"/>
              <a:t>Но това лято, през юни, </a:t>
            </a:r>
            <a:r>
              <a:rPr lang="bg-BG" dirty="0">
                <a:highlight>
                  <a:srgbClr val="FFFF00"/>
                </a:highlight>
              </a:rPr>
              <a:t>аз бях честит да направя една обиколка из класическата планина на </a:t>
            </a:r>
            <a:r>
              <a:rPr lang="bg-BG" dirty="0" err="1">
                <a:highlight>
                  <a:srgbClr val="FFFF00"/>
                </a:highlight>
              </a:rPr>
              <a:t>Орфея</a:t>
            </a:r>
            <a:r>
              <a:rPr lang="bg-BG" dirty="0"/>
              <a:t>” (</a:t>
            </a:r>
            <a:r>
              <a:rPr lang="bg-BG" dirty="0" err="1"/>
              <a:t>Vazov</a:t>
            </a:r>
            <a:r>
              <a:rPr lang="bg-BG" dirty="0"/>
              <a:t> 2013a, 2).</a:t>
            </a:r>
          </a:p>
          <a:p>
            <a:pPr marL="0" indent="0" algn="just">
              <a:buNone/>
            </a:pPr>
            <a:endParaRPr lang="bg-BG" dirty="0"/>
          </a:p>
        </p:txBody>
      </p:sp>
      <p:sp>
        <p:nvSpPr>
          <p:cNvPr id="4" name="CasellaDiTesto 3">
            <a:extLst>
              <a:ext uri="{FF2B5EF4-FFF2-40B4-BE49-F238E27FC236}">
                <a16:creationId xmlns:a16="http://schemas.microsoft.com/office/drawing/2014/main" xmlns="" id="{9CF507D5-E827-612C-0BC1-F720BA873D8E}"/>
              </a:ext>
            </a:extLst>
          </p:cNvPr>
          <p:cNvSpPr txBox="1"/>
          <p:nvPr/>
        </p:nvSpPr>
        <p:spPr>
          <a:xfrm>
            <a:off x="6540707" y="134913"/>
            <a:ext cx="5471410" cy="6186309"/>
          </a:xfrm>
          <a:prstGeom prst="rect">
            <a:avLst/>
          </a:prstGeom>
          <a:noFill/>
        </p:spPr>
        <p:txBody>
          <a:bodyPr wrap="square" rtlCol="0">
            <a:spAutoFit/>
          </a:bodyPr>
          <a:lstStyle/>
          <a:p>
            <a:pPr algn="just"/>
            <a:r>
              <a:rPr lang="it-IT" dirty="0"/>
              <a:t>“Con queste parole, anni fa, da Plovdiv, mi diressi verso i Rodopi e verso quella mole ricoperta di neve che pone loro fine ad Occidente e che all’epoca non sapevo che si chiamasse Mussala, perché i nostri geografi ci facevano studiare le Montagne del Ruwenzori in Africa e il lago Qinghai in Tibet, ma la nostra terra non la conoscevano. Con tale sensazione di sete mi diressi verso i Rodopi, che con il loro fascino attraevano la mia anima e rimanevano per me un mondo sconosciuto.</a:t>
            </a:r>
          </a:p>
          <a:p>
            <a:pPr algn="just"/>
            <a:r>
              <a:rPr lang="it-IT" dirty="0">
                <a:highlight>
                  <a:srgbClr val="FFFF00"/>
                </a:highlight>
              </a:rPr>
              <a:t>Fra l’altro, non erano affatto necessarie delle ali, se non per sorvolare, almeno per visitare quelle vette che toccavano le nubi e ciò che nascondevano</a:t>
            </a:r>
            <a:r>
              <a:rPr lang="it-IT" dirty="0"/>
              <a:t>.</a:t>
            </a:r>
          </a:p>
          <a:p>
            <a:pPr algn="just"/>
            <a:r>
              <a:rPr lang="it-IT" dirty="0"/>
              <a:t>Erano necessari solamente un po’ di volontà e un mulo da soma.</a:t>
            </a:r>
          </a:p>
          <a:p>
            <a:pPr algn="just"/>
            <a:r>
              <a:rPr lang="it-IT" dirty="0"/>
              <a:t>In verità, all’epoca (1882), la regione faceva ancora parte della </a:t>
            </a:r>
            <a:r>
              <a:rPr lang="it-IT" dirty="0" err="1"/>
              <a:t>Rumelia</a:t>
            </a:r>
            <a:r>
              <a:rPr lang="it-IT" dirty="0"/>
              <a:t> e le libere scorribande provenienti dai Rodopi degli inarrestabili uomini a cavallo delle fazioni di </a:t>
            </a:r>
            <a:r>
              <a:rPr lang="it-IT" dirty="0" err="1"/>
              <a:t>Karaiskakis</a:t>
            </a:r>
            <a:r>
              <a:rPr lang="it-IT" dirty="0"/>
              <a:t> e di </a:t>
            </a:r>
            <a:r>
              <a:rPr lang="it-IT" dirty="0" err="1"/>
              <a:t>Halamov</a:t>
            </a:r>
            <a:r>
              <a:rPr lang="it-IT" dirty="0"/>
              <a:t>, e, in più, gli indomabili e temerari </a:t>
            </a:r>
            <a:r>
              <a:rPr lang="it-IT" dirty="0" err="1"/>
              <a:t>pomacchi</a:t>
            </a:r>
            <a:r>
              <a:rPr lang="it-IT" dirty="0"/>
              <a:t> della Repubblica di </a:t>
            </a:r>
            <a:r>
              <a:rPr lang="it-IT" dirty="0" err="1"/>
              <a:t>Tămrăš</a:t>
            </a:r>
            <a:r>
              <a:rPr lang="it-IT" dirty="0"/>
              <a:t>, rendevano l’aria spesso insalubre per i turisti…</a:t>
            </a:r>
          </a:p>
          <a:p>
            <a:pPr algn="just"/>
            <a:r>
              <a:rPr lang="it-IT" dirty="0">
                <a:highlight>
                  <a:srgbClr val="FFFF00"/>
                </a:highlight>
              </a:rPr>
              <a:t>Ma quell’estate, in giugno, io ero contento di fare un’escursione presso i monti di Orfeo.”</a:t>
            </a:r>
          </a:p>
        </p:txBody>
      </p:sp>
    </p:spTree>
    <p:extLst>
      <p:ext uri="{BB962C8B-B14F-4D97-AF65-F5344CB8AC3E}">
        <p14:creationId xmlns:p14="http://schemas.microsoft.com/office/powerpoint/2010/main" val="33073396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3827060B-9A68-C8F7-525A-4540BC5C9D6B}"/>
              </a:ext>
            </a:extLst>
          </p:cNvPr>
          <p:cNvSpPr>
            <a:spLocks noGrp="1"/>
          </p:cNvSpPr>
          <p:nvPr>
            <p:ph type="title"/>
          </p:nvPr>
        </p:nvSpPr>
        <p:spPr>
          <a:xfrm>
            <a:off x="838200" y="0"/>
            <a:ext cx="10515600" cy="1325563"/>
          </a:xfrm>
        </p:spPr>
        <p:txBody>
          <a:bodyPr/>
          <a:lstStyle/>
          <a:p>
            <a:pPr algn="ctr"/>
            <a:r>
              <a:rPr lang="bg-BG" dirty="0">
                <a:latin typeface="Times New Roman" panose="02020603050405020304" pitchFamily="18" charset="0"/>
                <a:cs typeface="Times New Roman" panose="02020603050405020304" pitchFamily="18" charset="0"/>
              </a:rPr>
              <a:t>Родопите. Съдба на нашата южна граница</a:t>
            </a:r>
          </a:p>
        </p:txBody>
      </p:sp>
      <p:sp>
        <p:nvSpPr>
          <p:cNvPr id="3" name="Segnaposto contenuto 2">
            <a:extLst>
              <a:ext uri="{FF2B5EF4-FFF2-40B4-BE49-F238E27FC236}">
                <a16:creationId xmlns:a16="http://schemas.microsoft.com/office/drawing/2014/main" xmlns="" id="{D8F84700-373A-6699-EB56-2E099FF8F03C}"/>
              </a:ext>
            </a:extLst>
          </p:cNvPr>
          <p:cNvSpPr>
            <a:spLocks noGrp="1"/>
          </p:cNvSpPr>
          <p:nvPr>
            <p:ph idx="1"/>
          </p:nvPr>
        </p:nvSpPr>
        <p:spPr>
          <a:xfrm>
            <a:off x="164892" y="1396503"/>
            <a:ext cx="6130977" cy="5332203"/>
          </a:xfrm>
        </p:spPr>
        <p:txBody>
          <a:bodyPr>
            <a:normAutofit/>
          </a:bodyPr>
          <a:lstStyle/>
          <a:p>
            <a:pPr marL="0" indent="0">
              <a:buNone/>
            </a:pPr>
            <a:r>
              <a:rPr lang="bg-BG" sz="1800" dirty="0">
                <a:cs typeface="Times New Roman" panose="02020603050405020304" pitchFamily="18" charset="0"/>
              </a:rPr>
              <a:t>Родопите – това грамадно кръстосване и сплитане безчислени планински вериги, покрити с борови гори или с тлъсти паши, което захваща от долината на Марица и простира и последните си вълнения дори до Бяло море, са много слабо познати на науката, в по-голямата си част. Едно, тяхната отстраненост и мъчнопроходимост, друго – мохамеданското там население, </a:t>
            </a:r>
            <a:r>
              <a:rPr lang="bg-BG" sz="1800" dirty="0" err="1">
                <a:cs typeface="Times New Roman" panose="02020603050405020304" pitchFamily="18" charset="0"/>
              </a:rPr>
              <a:t>остало</a:t>
            </a:r>
            <a:r>
              <a:rPr lang="bg-BG" sz="1800" dirty="0">
                <a:cs typeface="Times New Roman" panose="02020603050405020304" pitchFamily="18" charset="0"/>
              </a:rPr>
              <a:t> в първобитно състояние, недоверчиво и фанатично, правели са пътуването из тях пълно с трудности и премеждия, които са отклонявали от там туристи и посетители. Аз разбирам – европейци. Колкото за нас, българите, тия зелени планини, които препасват от юг България, са били през цели векове за нас една </a:t>
            </a:r>
            <a:r>
              <a:rPr lang="bg-BG" sz="1800" i="1" dirty="0" err="1">
                <a:cs typeface="Times New Roman" panose="02020603050405020304" pitchFamily="18" charset="0"/>
              </a:rPr>
              <a:t>terra</a:t>
            </a:r>
            <a:r>
              <a:rPr lang="bg-BG" sz="1800" i="1" dirty="0">
                <a:cs typeface="Times New Roman" panose="02020603050405020304" pitchFamily="18" charset="0"/>
              </a:rPr>
              <a:t> </a:t>
            </a:r>
            <a:r>
              <a:rPr lang="bg-BG" sz="1800" i="1" dirty="0" err="1">
                <a:cs typeface="Times New Roman" panose="02020603050405020304" pitchFamily="18" charset="0"/>
              </a:rPr>
              <a:t>incognita</a:t>
            </a:r>
            <a:r>
              <a:rPr lang="bg-BG" sz="1800" i="1" dirty="0">
                <a:cs typeface="Times New Roman" panose="02020603050405020304" pitchFamily="18" charset="0"/>
              </a:rPr>
              <a:t> </a:t>
            </a:r>
            <a:r>
              <a:rPr lang="bg-BG" sz="1800" dirty="0">
                <a:cs typeface="Times New Roman" panose="02020603050405020304" pitchFamily="18" charset="0"/>
              </a:rPr>
              <a:t>в същото ни отечество и пълно със страховита и враждебна тайнственост. Само неколцина търговци от индустриалните градове на Тракия в турско време, поради интересите си на македонските панаири, са се престрашавали да </a:t>
            </a:r>
            <a:r>
              <a:rPr lang="bg-BG" sz="1800" dirty="0" err="1">
                <a:cs typeface="Times New Roman" panose="02020603050405020304" pitchFamily="18" charset="0"/>
              </a:rPr>
              <a:t>минуват</a:t>
            </a:r>
            <a:r>
              <a:rPr lang="bg-BG" sz="1800" dirty="0">
                <a:cs typeface="Times New Roman" panose="02020603050405020304" pitchFamily="18" charset="0"/>
              </a:rPr>
              <a:t> страшния "Доспатски балкан", през пътя, насеян с опасности и с възпоменания за кървави грабежи и убийства...” </a:t>
            </a:r>
            <a:r>
              <a:rPr lang="ru-RU" sz="1800" dirty="0">
                <a:cs typeface="Times New Roman" panose="02020603050405020304" pitchFamily="18" charset="0"/>
              </a:rPr>
              <a:t>(</a:t>
            </a:r>
            <a:r>
              <a:rPr lang="ru-RU" sz="1800" dirty="0" err="1">
                <a:cs typeface="Times New Roman" panose="02020603050405020304" pitchFamily="18" charset="0"/>
              </a:rPr>
              <a:t>Vazov</a:t>
            </a:r>
            <a:r>
              <a:rPr lang="ru-RU" sz="1800" dirty="0">
                <a:cs typeface="Times New Roman" panose="02020603050405020304" pitchFamily="18" charset="0"/>
              </a:rPr>
              <a:t> 2013a, 3).</a:t>
            </a:r>
            <a:endParaRPr lang="it-IT" sz="1800" dirty="0">
              <a:cs typeface="Times New Roman" panose="02020603050405020304" pitchFamily="18" charset="0"/>
            </a:endParaRPr>
          </a:p>
        </p:txBody>
      </p:sp>
      <p:sp>
        <p:nvSpPr>
          <p:cNvPr id="4" name="CasellaDiTesto 3">
            <a:extLst>
              <a:ext uri="{FF2B5EF4-FFF2-40B4-BE49-F238E27FC236}">
                <a16:creationId xmlns:a16="http://schemas.microsoft.com/office/drawing/2014/main" xmlns="" id="{5CD20BB3-7791-8996-961C-C59938AF9059}"/>
              </a:ext>
            </a:extLst>
          </p:cNvPr>
          <p:cNvSpPr txBox="1"/>
          <p:nvPr/>
        </p:nvSpPr>
        <p:spPr>
          <a:xfrm>
            <a:off x="6295869" y="1107949"/>
            <a:ext cx="5896131" cy="5909310"/>
          </a:xfrm>
          <a:prstGeom prst="rect">
            <a:avLst/>
          </a:prstGeom>
          <a:noFill/>
        </p:spPr>
        <p:txBody>
          <a:bodyPr wrap="square" rtlCol="0">
            <a:spAutoFit/>
          </a:bodyPr>
          <a:lstStyle/>
          <a:p>
            <a:r>
              <a:rPr lang="it-IT" dirty="0"/>
              <a:t>“I Rodopi, lo sconfinato crocevia ed intreccio di innumerevoli catene montuose ricoperte di foreste di conifere e di fertili pascoli che ha inizio dalla valle della Marizza ed estende le sue ultime increspature giù, fino al Mar Egeo, sono per la loro maggior parte decisamente poco conosciuti in ambito scientifico. Prima di tutto, il loro carattere remoto e recondito e la difficoltà di attraversarli, poi, in secondo luogo, la locale popolazione maomettana, diffidente e fanatica e rimasta in uno stato primordiale, hanno reso le loro vie ricche di difficoltà ed ostacoli, inducendo turisti e visitatori, certamente europei, ad evitarli. Per quanto riguarda noi Bulgari, quei monti verdeggianti che cingono dal sud la Bulgaria, sono stati per interi secoli una terra incognita nella nostra stessa patria, totalmente ricoperta da un velo di mistero terribile ed inospitale. Solamente sparuti gruppi di mercanti delle città industriali della Tracia in epoca ottomana, guidati dai loro interessi nelle fiere macedoni, hanno avuto il coraggio di attraversare i “Balcani della regione del </a:t>
            </a:r>
            <a:r>
              <a:rPr lang="it-IT" dirty="0" err="1"/>
              <a:t>Dospat</a:t>
            </a:r>
            <a:r>
              <a:rPr lang="it-IT" dirty="0"/>
              <a:t>”, percorrendo un cammino seminato di pericoli e segnato nel tempo da sanguinosi assassinii e razzie…”</a:t>
            </a:r>
          </a:p>
        </p:txBody>
      </p:sp>
    </p:spTree>
    <p:extLst>
      <p:ext uri="{BB962C8B-B14F-4D97-AF65-F5344CB8AC3E}">
        <p14:creationId xmlns:p14="http://schemas.microsoft.com/office/powerpoint/2010/main" val="4150221190"/>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730</TotalTime>
  <Words>4214</Words>
  <Application>Microsoft Office PowerPoint</Application>
  <PresentationFormat>Широк екран</PresentationFormat>
  <Paragraphs>284</Paragraphs>
  <Slides>21</Slides>
  <Notes>0</Notes>
  <HiddenSlides>0</HiddenSlides>
  <MMClips>0</MMClips>
  <ScaleCrop>false</ScaleCrop>
  <HeadingPairs>
    <vt:vector size="6" baseType="variant">
      <vt:variant>
        <vt:lpstr>Използвани шрифтове</vt:lpstr>
      </vt:variant>
      <vt:variant>
        <vt:i4>4</vt:i4>
      </vt:variant>
      <vt:variant>
        <vt:lpstr>Тема</vt:lpstr>
      </vt:variant>
      <vt:variant>
        <vt:i4>1</vt:i4>
      </vt:variant>
      <vt:variant>
        <vt:lpstr>Заглавия на слайдовете</vt:lpstr>
      </vt:variant>
      <vt:variant>
        <vt:i4>21</vt:i4>
      </vt:variant>
    </vt:vector>
  </HeadingPairs>
  <TitlesOfParts>
    <vt:vector size="26" baseType="lpstr">
      <vt:lpstr>Arial</vt:lpstr>
      <vt:lpstr>Calibri</vt:lpstr>
      <vt:lpstr>Calibri Light</vt:lpstr>
      <vt:lpstr>Times New Roman</vt:lpstr>
      <vt:lpstr>Tema di Office</vt:lpstr>
      <vt:lpstr>Рила в пътеписите на Иван Вазов</vt:lpstr>
      <vt:lpstr>Жанрът пътепис </vt:lpstr>
      <vt:lpstr>Пътеписите на Иван Вазов</vt:lpstr>
      <vt:lpstr>Преводи на откъси на произведения на Вазов</vt:lpstr>
      <vt:lpstr>Принципи на превода</vt:lpstr>
      <vt:lpstr>В недрата на Родопите</vt:lpstr>
      <vt:lpstr>Презентация на PowerPoint</vt:lpstr>
      <vt:lpstr>Презентация на PowerPoint</vt:lpstr>
      <vt:lpstr>Родопите. Съдба на нашата южна граница</vt:lpstr>
      <vt:lpstr>Рила и Иван Вазов</vt:lpstr>
      <vt:lpstr>Тематични съответствия между Великата рилска пустиня и В лоното на Рила</vt:lpstr>
      <vt:lpstr>Великата рилска пустиня и историята на Рила</vt:lpstr>
      <vt:lpstr>Великата рилска пустиня като източник на етнографски материал на Рилската горска област</vt:lpstr>
      <vt:lpstr>Великата рилска пустиня: географско положение и граници на Рилската област</vt:lpstr>
      <vt:lpstr>Връзката между човек и природа - противопоставяне между природния свят и цивилизацията </vt:lpstr>
      <vt:lpstr>Връзката между човек и природа - общата съдба на всичките живи същества</vt:lpstr>
      <vt:lpstr>При Рилския манастир</vt:lpstr>
      <vt:lpstr>Presso il monastero di Rila</vt:lpstr>
      <vt:lpstr>Изводи – трудностите на превода и възможни проекти за бъдещето</vt:lpstr>
      <vt:lpstr>Изводи</vt:lpstr>
      <vt:lpstr>Литература</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Рила в пътеписите на Иван Вазов</dc:title>
  <dc:creator>Tiziana Di Felice</dc:creator>
  <cp:lastModifiedBy>User</cp:lastModifiedBy>
  <cp:revision>21</cp:revision>
  <dcterms:created xsi:type="dcterms:W3CDTF">2024-06-12T18:01:50Z</dcterms:created>
  <dcterms:modified xsi:type="dcterms:W3CDTF">2024-06-16T08:17:46Z</dcterms:modified>
</cp:coreProperties>
</file>