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135F21-76DA-6DB1-2B3A-03A574EE1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B940DED-91B2-5E5F-26C6-D55A945D04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A01CFDE-BE02-93CC-6747-353FA30BA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63A4-876B-4602-B003-56C1DAE960C8}" type="datetimeFigureOut">
              <a:rPr lang="hu-HU" smtClean="0"/>
              <a:t>2024. 10. 29.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A9AF92A-E373-1850-ADA9-E94E7A97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46F570-9D1A-7784-B429-C8C18D812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EC16-5FF6-4493-A496-96A53F51A2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7606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9CDD61-41CA-AB49-186B-2D7A7CCA1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520C1612-3634-31E5-DE81-473642862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EA5DDFB-EC22-B141-499E-A71FBCCE5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63A4-876B-4602-B003-56C1DAE960C8}" type="datetimeFigureOut">
              <a:rPr lang="hu-HU" smtClean="0"/>
              <a:t>2024. 10. 29.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3A6C27B-C048-200B-F93C-448E3FF14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C164533-7AA1-1B67-0998-DB9ECB49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EC16-5FF6-4493-A496-96A53F51A2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783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4E7C62FB-9BB6-BA87-7A48-3BD4A0045C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5241F6B-1B31-0F6B-7A9B-48AB21B06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909D0E5-05D4-5AB5-BDB3-B77BEBB8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63A4-876B-4602-B003-56C1DAE960C8}" type="datetimeFigureOut">
              <a:rPr lang="hu-HU" smtClean="0"/>
              <a:t>2024. 10. 29.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207F58-1A6A-90B2-81BE-AB6281BDD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5C3BA77-7E8C-1EF2-EE24-4312EC7DE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EC16-5FF6-4493-A496-96A53F51A2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114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C0C134-A447-B9F2-D931-6B49A659C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D1AC42B-2C4F-9599-DBD0-EACD3082A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07694A5-328F-845D-1105-34C68C26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63A4-876B-4602-B003-56C1DAE960C8}" type="datetimeFigureOut">
              <a:rPr lang="hu-HU" smtClean="0"/>
              <a:t>2024. 10. 29.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8F5B47D-7499-AB7C-0502-653A1FD4E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F01F185-A59A-CB10-2578-0232BF6B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EC16-5FF6-4493-A496-96A53F51A2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019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8C3E495-0977-C0A9-2920-0B8CD8857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F8A97C5-8F1F-26DB-173C-11D1C841A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C8BFE6C-EBDE-3F1B-6DE0-938B7D03C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63A4-876B-4602-B003-56C1DAE960C8}" type="datetimeFigureOut">
              <a:rPr lang="hu-HU" smtClean="0"/>
              <a:t>2024. 10. 29.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DE30B93-0EC3-0B94-6886-1BCA2044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28B36D4-BFF2-3268-EC34-CD3DC8FC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EC16-5FF6-4493-A496-96A53F51A2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18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B9FE0B-2042-091D-D8A5-44D08332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730ACB5-211E-7984-6154-4188EDA84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AA9D595-465D-4306-3AA0-F101A0AD0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702A946-AB95-4814-C82B-338DDD974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63A4-876B-4602-B003-56C1DAE960C8}" type="datetimeFigureOut">
              <a:rPr lang="hu-HU" smtClean="0"/>
              <a:t>2024. 10. 29.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91759AC-DF1A-D274-3F9B-2E82F8BB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7CE9A3-4A9C-5A93-44C4-92B047A6A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EC16-5FF6-4493-A496-96A53F51A2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513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61EF75-844A-E9F8-41F9-98DADC35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3C5682B-B617-9677-D927-0B18D513F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F72599AB-A149-3A60-794B-640A91DD6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FF7E35FB-44B6-3CBB-34B2-E992715925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6181D10-D28C-F041-D349-AC84F67E68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C67249E-D255-142A-5B0F-C78CD2D99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63A4-876B-4602-B003-56C1DAE960C8}" type="datetimeFigureOut">
              <a:rPr lang="hu-HU" smtClean="0"/>
              <a:t>2024. 10. 29.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E4314E8D-E345-2DB2-2230-B0A7D264F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19AA30F-1064-3A9A-C9AD-51A2397BD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EC16-5FF6-4493-A496-96A53F51A2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8971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8EBC0A-02A9-748D-3B37-36A6D24FA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D284F08-CB3E-F18D-CA3C-2BD81F08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63A4-876B-4602-B003-56C1DAE960C8}" type="datetimeFigureOut">
              <a:rPr lang="hu-HU" smtClean="0"/>
              <a:t>2024. 10. 29.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F06A1DB-70F8-0B35-BB7A-BB17976FB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296EFE7-D490-82B0-D5F2-0C1A008BC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EC16-5FF6-4493-A496-96A53F51A2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560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E607631-37B3-A3EA-2BC1-7EB0AEAB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63A4-876B-4602-B003-56C1DAE960C8}" type="datetimeFigureOut">
              <a:rPr lang="hu-HU" smtClean="0"/>
              <a:t>2024. 10. 29.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6B14482F-AF2D-8286-6A1F-B7AEB0A7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8A9CC7B-D6ED-7F87-6922-3D92AC85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EC16-5FF6-4493-A496-96A53F51A2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764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0A79F2-60E5-89E8-6E9C-BC23DE95A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BD2DC23-EE0B-8910-5F16-5DFAF6CFF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5BD9BEA0-04F3-F86B-D5E5-D93215497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E808DC80-470E-703D-03AA-B02931D4A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63A4-876B-4602-B003-56C1DAE960C8}" type="datetimeFigureOut">
              <a:rPr lang="hu-HU" smtClean="0"/>
              <a:t>2024. 10. 29.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E7F55EE-26E8-728C-BEB3-DDCEBDEC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6C2BB60-B3BE-7793-0097-BB72511C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EC16-5FF6-4493-A496-96A53F51A2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0274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D92E9F-DC6A-7925-4C47-16E143A01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53B8B3BE-9A6C-D96E-7ABF-BB798AE7B1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A9F9F31-3960-5DA2-1379-144D3354C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65E3B6D-1010-4C48-773B-4BDD50724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763A4-876B-4602-B003-56C1DAE960C8}" type="datetimeFigureOut">
              <a:rPr lang="hu-HU" smtClean="0"/>
              <a:t>2024. 10. 29.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CC51FD4-9285-69B7-9B6F-2A57ADE4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5E996A8-E7CB-DBFF-0AEA-CFF7ED640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29EC16-5FF6-4493-A496-96A53F51A2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337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5D6BCED9-441C-0587-FBB6-B43D5371D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ADAA72F-7A01-B9CB-0C5B-D37DBF91C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28AE7E6-8AF0-6885-0E14-A5CE0B5E61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5763A4-876B-4602-B003-56C1DAE960C8}" type="datetimeFigureOut">
              <a:rPr lang="hu-HU" smtClean="0"/>
              <a:t>2024. 10. 29.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7F0D2C-0780-2FEF-71CE-89A1EE3647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8AAB87B-1D56-FB25-77E1-660082B2B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29EC16-5FF6-4493-A496-96A53F51A2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058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56D880-9ED7-14EB-2FC8-E892B11AD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bg-BG" sz="4800" dirty="0"/>
              <a:t>Рилският манастир в контекста на Европейските културни процеси</a:t>
            </a:r>
            <a:endParaRPr lang="hu-HU" sz="48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5360FDA-FD26-B36E-1633-E8E860D34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13323"/>
            <a:ext cx="9144000" cy="1655762"/>
          </a:xfrm>
        </p:spPr>
        <p:txBody>
          <a:bodyPr/>
          <a:lstStyle/>
          <a:p>
            <a:r>
              <a:rPr lang="bg-BG" dirty="0"/>
              <a:t>Стефан </a:t>
            </a:r>
            <a:r>
              <a:rPr lang="sr-Cyrl-RS" dirty="0"/>
              <a:t>Немет</a:t>
            </a:r>
          </a:p>
          <a:p>
            <a:r>
              <a:rPr lang="sr-Cyrl-RS" dirty="0" smtClean="0"/>
              <a:t>2024 </a:t>
            </a:r>
            <a:r>
              <a:rPr lang="sr-Cyrl-RS" dirty="0"/>
              <a:t>г.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224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artalom helye 5" descr="A képen kültéri, hegy, fa, táj látható&#10;&#10;Automatikusan generált leírás">
            <a:extLst>
              <a:ext uri="{FF2B5EF4-FFF2-40B4-BE49-F238E27FC236}">
                <a16:creationId xmlns:a16="http://schemas.microsoft.com/office/drawing/2014/main" id="{8D4F9840-B4FC-11C5-0B9B-875D7DEDD1C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1" r="22596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E987D53-C78F-1A1D-004F-920F134B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Основни данни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EEE79FE-E52E-5BF4-26DC-054E747595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1700" dirty="0"/>
              <a:t>Разположен в югозападната част на Рила планина, на 120 км южно от София, в долината на река Рилска, на 1150 м надморска височина.</a:t>
            </a:r>
            <a:endParaRPr lang="hu-HU" sz="1700" dirty="0"/>
          </a:p>
          <a:p>
            <a:r>
              <a:rPr lang="ru-RU" sz="1700" dirty="0"/>
              <a:t>Основан през X в. от </a:t>
            </a:r>
            <a:r>
              <a:rPr lang="bg-BG" sz="1700" dirty="0"/>
              <a:t>Св. </a:t>
            </a:r>
            <a:r>
              <a:rPr lang="ru-RU" sz="1700" dirty="0"/>
              <a:t>Иван Рилски</a:t>
            </a:r>
            <a:r>
              <a:rPr lang="hu-HU" sz="1700" dirty="0"/>
              <a:t> </a:t>
            </a:r>
            <a:r>
              <a:rPr lang="en-US" sz="1700" dirty="0"/>
              <a:t>(876-946 г.) </a:t>
            </a:r>
            <a:endParaRPr lang="hu-HU" sz="1700" dirty="0"/>
          </a:p>
          <a:p>
            <a:r>
              <a:rPr lang="en-US" sz="1700" dirty="0" err="1"/>
              <a:t>Най-големият</a:t>
            </a:r>
            <a:r>
              <a:rPr lang="hu-HU" sz="1700" dirty="0"/>
              <a:t> </a:t>
            </a:r>
            <a:r>
              <a:rPr lang="en-US" sz="1700" dirty="0" err="1"/>
              <a:t>православен</a:t>
            </a:r>
            <a:r>
              <a:rPr lang="en-US" sz="1700" dirty="0"/>
              <a:t> </a:t>
            </a:r>
            <a:r>
              <a:rPr lang="en-US" sz="1700" dirty="0" err="1"/>
              <a:t>манастир</a:t>
            </a:r>
            <a:r>
              <a:rPr lang="en-US" sz="1700" dirty="0"/>
              <a:t> в </a:t>
            </a:r>
            <a:r>
              <a:rPr lang="en-US" sz="1700" dirty="0" err="1"/>
              <a:t>България</a:t>
            </a:r>
            <a:endParaRPr lang="en-US" sz="1700" dirty="0"/>
          </a:p>
          <a:p>
            <a:r>
              <a:rPr lang="en-US" sz="1700" dirty="0" err="1"/>
              <a:t>Природен</a:t>
            </a:r>
            <a:r>
              <a:rPr lang="en-US" sz="1700" dirty="0"/>
              <a:t> </a:t>
            </a:r>
            <a:r>
              <a:rPr lang="en-US" sz="1700" dirty="0" err="1"/>
              <a:t>парк</a:t>
            </a:r>
            <a:r>
              <a:rPr lang="en-US" sz="1700" dirty="0"/>
              <a:t> „</a:t>
            </a:r>
            <a:r>
              <a:rPr lang="en-US" sz="1700" dirty="0" err="1"/>
              <a:t>Рилски</a:t>
            </a:r>
            <a:r>
              <a:rPr lang="en-US" sz="1700" dirty="0"/>
              <a:t> </a:t>
            </a:r>
            <a:r>
              <a:rPr lang="en-US" sz="1700" dirty="0" err="1"/>
              <a:t>манастир</a:t>
            </a:r>
            <a:r>
              <a:rPr lang="en-US" sz="1700" dirty="0"/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442395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4173AC6-EBAD-278D-2327-CF1A26BC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Местоположение</a:t>
            </a:r>
            <a:r>
              <a:rPr lang="en-US" sz="4000" dirty="0"/>
              <a:t> и </a:t>
            </a:r>
            <a:r>
              <a:rPr lang="en-US" sz="4000" dirty="0" err="1"/>
              <a:t>архитектура</a:t>
            </a:r>
            <a:endParaRPr lang="en-US" sz="40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4C389D-0B53-3FA7-7E77-FB77C9B45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6680" y="2405067"/>
            <a:ext cx="6002110" cy="3729034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000"/>
              <a:t>Построена е с дарения от българските царе от Второто българско царство до османското завоевание</a:t>
            </a:r>
          </a:p>
          <a:p>
            <a:r>
              <a:rPr lang="en-US" sz="2000"/>
              <a:t>Деспот Хрелю (феодал от XIV в.) мести манастира на сегашното му място </a:t>
            </a:r>
            <a:r>
              <a:rPr lang="en-US" sz="2000">
                <a:sym typeface="Wingdings" panose="05000000000000000000" pitchFamily="2" charset="2"/>
              </a:rPr>
              <a:t> </a:t>
            </a:r>
            <a:r>
              <a:rPr lang="en-US" sz="2000"/>
              <a:t>Най-старата сграда: кулата на Хрелю (1334-1335 г.)</a:t>
            </a:r>
          </a:p>
          <a:p>
            <a:r>
              <a:rPr lang="en-US" sz="2000"/>
              <a:t>Комплексът представлява затворен неправилен петоъгълник с вътрешен двор</a:t>
            </a:r>
          </a:p>
          <a:p>
            <a:r>
              <a:rPr lang="en-US" sz="2000"/>
              <a:t>Вътрешен микроклимат и течаща вода (7 чешми)</a:t>
            </a:r>
          </a:p>
        </p:txBody>
      </p:sp>
      <p:pic>
        <p:nvPicPr>
          <p:cNvPr id="6" name="Tartalom helye 5" descr="A képen épület, kültéri, ég, torony látható&#10;&#10;Automatikusan generált leírás">
            <a:extLst>
              <a:ext uri="{FF2B5EF4-FFF2-40B4-BE49-F238E27FC236}">
                <a16:creationId xmlns:a16="http://schemas.microsoft.com/office/drawing/2014/main" id="{92545D1C-8128-BE14-A054-F4817E81FC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7" r="1" b="732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74118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086F622-7628-9141-0B59-C55E61491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Рилската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библиотека</a:t>
            </a: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F46E800-EE03-5FDF-8868-66C503C90E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482589"/>
            <a:ext cx="3816096" cy="36943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 err="1"/>
              <a:t>Единствената</a:t>
            </a:r>
            <a:r>
              <a:rPr lang="en-US" sz="2000" dirty="0"/>
              <a:t> </a:t>
            </a:r>
            <a:r>
              <a:rPr lang="en-US" sz="2000" dirty="0" err="1"/>
              <a:t>самосъздадена</a:t>
            </a:r>
            <a:r>
              <a:rPr lang="en-US" sz="2000" dirty="0"/>
              <a:t> </a:t>
            </a:r>
            <a:r>
              <a:rPr lang="en-US" sz="2000" dirty="0" err="1"/>
              <a:t>библиотека</a:t>
            </a:r>
            <a:r>
              <a:rPr lang="en-US" sz="2000" dirty="0"/>
              <a:t> в </a:t>
            </a:r>
            <a:r>
              <a:rPr lang="en-US" sz="2000" dirty="0" err="1"/>
              <a:t>България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Съхранява</a:t>
            </a:r>
            <a:r>
              <a:rPr lang="en-US" sz="2000" dirty="0"/>
              <a:t> </a:t>
            </a:r>
            <a:r>
              <a:rPr lang="en-US" sz="2000" dirty="0" err="1"/>
              <a:t>около</a:t>
            </a:r>
            <a:r>
              <a:rPr lang="en-US" sz="2000" dirty="0"/>
              <a:t> 250 </a:t>
            </a:r>
            <a:r>
              <a:rPr lang="en-US" sz="2000" dirty="0" err="1"/>
              <a:t>ръкописни</a:t>
            </a:r>
            <a:r>
              <a:rPr lang="en-US" sz="2000" dirty="0"/>
              <a:t> </a:t>
            </a:r>
            <a:r>
              <a:rPr lang="en-US" sz="2000" dirty="0" err="1"/>
              <a:t>книги</a:t>
            </a:r>
            <a:r>
              <a:rPr lang="en-US" sz="2000" dirty="0"/>
              <a:t> </a:t>
            </a:r>
            <a:r>
              <a:rPr lang="en-US" sz="2000" dirty="0" err="1"/>
              <a:t>от</a:t>
            </a:r>
            <a:r>
              <a:rPr lang="en-US" sz="2000" dirty="0"/>
              <a:t> 11-19 в</a:t>
            </a:r>
            <a:r>
              <a:rPr lang="bg-BG" sz="2000" dirty="0"/>
              <a:t>ек</a:t>
            </a:r>
            <a:r>
              <a:rPr lang="en-US" sz="2000" dirty="0"/>
              <a:t>, 9000 </a:t>
            </a:r>
            <a:r>
              <a:rPr lang="en-US" sz="2000" dirty="0" err="1"/>
              <a:t>старопечатни</a:t>
            </a:r>
            <a:r>
              <a:rPr lang="en-US" sz="2000" dirty="0"/>
              <a:t> </a:t>
            </a:r>
            <a:r>
              <a:rPr lang="en-US" sz="2000" dirty="0" err="1"/>
              <a:t>издания</a:t>
            </a:r>
            <a:r>
              <a:rPr lang="en-US" sz="2000" dirty="0"/>
              <a:t>, </a:t>
            </a:r>
            <a:r>
              <a:rPr lang="en-US" sz="2000" dirty="0" err="1"/>
              <a:t>нотирани</a:t>
            </a:r>
            <a:r>
              <a:rPr lang="en-US" sz="2000" dirty="0"/>
              <a:t> </a:t>
            </a:r>
            <a:r>
              <a:rPr lang="en-US" sz="2000" dirty="0" err="1"/>
              <a:t>ръкописи</a:t>
            </a:r>
            <a:r>
              <a:rPr lang="en-US" sz="2000" dirty="0"/>
              <a:t> и </a:t>
            </a:r>
            <a:r>
              <a:rPr lang="en-US" sz="2000" dirty="0" err="1"/>
              <a:t>възрожденски</a:t>
            </a:r>
            <a:r>
              <a:rPr lang="en-US" sz="2000" dirty="0"/>
              <a:t> </a:t>
            </a:r>
            <a:r>
              <a:rPr lang="en-US" sz="2000" dirty="0" err="1"/>
              <a:t>графични</a:t>
            </a:r>
            <a:r>
              <a:rPr lang="en-US" sz="2000" dirty="0"/>
              <a:t> </a:t>
            </a:r>
            <a:r>
              <a:rPr lang="en-US" sz="2000" dirty="0" err="1"/>
              <a:t>щампи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Рилски</a:t>
            </a:r>
            <a:r>
              <a:rPr lang="en-US" sz="2000" dirty="0"/>
              <a:t> </a:t>
            </a:r>
            <a:r>
              <a:rPr lang="en-US" sz="2000" dirty="0" err="1"/>
              <a:t>глаголически</a:t>
            </a:r>
            <a:r>
              <a:rPr lang="en-US" sz="2000" dirty="0"/>
              <a:t> </a:t>
            </a:r>
            <a:r>
              <a:rPr lang="en-US" sz="2000" dirty="0" err="1"/>
              <a:t>листове</a:t>
            </a:r>
            <a:endParaRPr lang="en-US" sz="2000" dirty="0"/>
          </a:p>
        </p:txBody>
      </p:sp>
      <p:pic>
        <p:nvPicPr>
          <p:cNvPr id="8" name="Kép 7" descr="A képen szöveg, könyv, kézírás, papír látható&#10;&#10;Automatikusan generált leírás">
            <a:extLst>
              <a:ext uri="{FF2B5EF4-FFF2-40B4-BE49-F238E27FC236}">
                <a16:creationId xmlns:a16="http://schemas.microsoft.com/office/drawing/2014/main" id="{1B88A885-463D-6826-4887-49198448F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04" r="-1" b="34976"/>
          <a:stretch/>
        </p:blipFill>
        <p:spPr>
          <a:xfrm>
            <a:off x="4893012" y="-4"/>
            <a:ext cx="7298987" cy="370010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6" name="Tartalom helye 5" descr="A képen szöveg, papír, kötés, írószer látható&#10;&#10;Automatikusan generált leírás">
            <a:extLst>
              <a:ext uri="{FF2B5EF4-FFF2-40B4-BE49-F238E27FC236}">
                <a16:creationId xmlns:a16="http://schemas.microsoft.com/office/drawing/2014/main" id="{2C149653-B384-036C-811B-1A8EA99AC8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3" b="19287"/>
          <a:stretch/>
        </p:blipFill>
        <p:spPr>
          <a:xfrm>
            <a:off x="4726728" y="3802961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5947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3EA876C-4E84-5918-7DD3-169C38BEB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Тома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Вишанов-Молера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(1750?-1811?)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3A22AE-786F-A170-55CB-C2E81C9B9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368" y="2711395"/>
            <a:ext cx="4114801" cy="34655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700" dirty="0" err="1"/>
              <a:t>Иконописец</a:t>
            </a:r>
            <a:r>
              <a:rPr lang="en-US" sz="1700" dirty="0"/>
              <a:t> и </a:t>
            </a:r>
            <a:r>
              <a:rPr lang="en-US" sz="1700" dirty="0" err="1"/>
              <a:t>стенописец</a:t>
            </a:r>
            <a:r>
              <a:rPr lang="en-US" sz="1700" dirty="0"/>
              <a:t>, </a:t>
            </a:r>
            <a:r>
              <a:rPr lang="en-US" sz="1700" dirty="0" err="1"/>
              <a:t>основоположник</a:t>
            </a:r>
            <a:r>
              <a:rPr lang="en-US" sz="1700" dirty="0"/>
              <a:t> </a:t>
            </a:r>
            <a:r>
              <a:rPr lang="en-US" sz="1700" dirty="0" err="1"/>
              <a:t>на</a:t>
            </a:r>
            <a:r>
              <a:rPr lang="en-US" sz="1700" dirty="0"/>
              <a:t> </a:t>
            </a:r>
            <a:r>
              <a:rPr lang="en-US" sz="1700" dirty="0" err="1"/>
              <a:t>банската</a:t>
            </a:r>
            <a:r>
              <a:rPr lang="en-US" sz="1700" dirty="0"/>
              <a:t> </a:t>
            </a:r>
            <a:r>
              <a:rPr lang="en-US" sz="1700" dirty="0" err="1"/>
              <a:t>художествена</a:t>
            </a:r>
            <a:r>
              <a:rPr lang="en-US" sz="1700" dirty="0"/>
              <a:t> </a:t>
            </a:r>
            <a:r>
              <a:rPr lang="en-US" sz="1700" dirty="0" err="1"/>
              <a:t>школа</a:t>
            </a:r>
            <a:r>
              <a:rPr lang="en-US" sz="1700" dirty="0"/>
              <a:t>.</a:t>
            </a:r>
          </a:p>
          <a:p>
            <a:r>
              <a:rPr lang="en-US" sz="1700" dirty="0" err="1"/>
              <a:t>Учил</a:t>
            </a:r>
            <a:r>
              <a:rPr lang="en-US" sz="1700" dirty="0"/>
              <a:t> </a:t>
            </a:r>
            <a:r>
              <a:rPr lang="en-US" sz="1700" dirty="0" err="1"/>
              <a:t>живопис</a:t>
            </a:r>
            <a:r>
              <a:rPr lang="en-US" sz="1700" dirty="0"/>
              <a:t> </a:t>
            </a:r>
            <a:r>
              <a:rPr lang="en-US" sz="1700" dirty="0" err="1"/>
              <a:t>във</a:t>
            </a:r>
            <a:r>
              <a:rPr lang="en-US" sz="1700" dirty="0"/>
              <a:t> </a:t>
            </a:r>
            <a:r>
              <a:rPr lang="en-US" sz="1700" dirty="0" err="1"/>
              <a:t>Виена</a:t>
            </a:r>
            <a:r>
              <a:rPr lang="en-US" sz="1700" dirty="0"/>
              <a:t>, </a:t>
            </a:r>
            <a:r>
              <a:rPr lang="en-US" sz="1700" dirty="0" err="1"/>
              <a:t>работил</a:t>
            </a:r>
            <a:r>
              <a:rPr lang="en-US" sz="1700" dirty="0"/>
              <a:t> в </a:t>
            </a:r>
            <a:r>
              <a:rPr lang="en-US" sz="1700" dirty="0" err="1"/>
              <a:t>православни</a:t>
            </a:r>
            <a:r>
              <a:rPr lang="en-US" sz="1700" dirty="0"/>
              <a:t> </a:t>
            </a:r>
            <a:r>
              <a:rPr lang="en-US" sz="1700" dirty="0" err="1"/>
              <a:t>църкви</a:t>
            </a:r>
            <a:r>
              <a:rPr lang="en-US" sz="1700" dirty="0"/>
              <a:t> в </a:t>
            </a:r>
            <a:r>
              <a:rPr lang="en-US" sz="1700" dirty="0" err="1"/>
              <a:t>Унгария</a:t>
            </a:r>
            <a:r>
              <a:rPr lang="en-US" sz="1700" dirty="0"/>
              <a:t>.</a:t>
            </a:r>
          </a:p>
          <a:p>
            <a:r>
              <a:rPr lang="en-US" sz="1700" dirty="0" err="1"/>
              <a:t>Под</a:t>
            </a:r>
            <a:r>
              <a:rPr lang="en-US" sz="1700" dirty="0"/>
              <a:t> </a:t>
            </a:r>
            <a:r>
              <a:rPr lang="en-US" sz="1700" dirty="0" err="1"/>
              <a:t>влияние</a:t>
            </a:r>
            <a:r>
              <a:rPr lang="en-US" sz="1700" dirty="0"/>
              <a:t> </a:t>
            </a:r>
            <a:r>
              <a:rPr lang="en-US" sz="1700" dirty="0" err="1"/>
              <a:t>на</a:t>
            </a:r>
            <a:r>
              <a:rPr lang="en-US" sz="1700" dirty="0"/>
              <a:t> </a:t>
            </a:r>
            <a:r>
              <a:rPr lang="en-US" sz="1700" dirty="0" err="1"/>
              <a:t>европейското</a:t>
            </a:r>
            <a:r>
              <a:rPr lang="en-US" sz="1700" dirty="0"/>
              <a:t> </a:t>
            </a:r>
            <a:r>
              <a:rPr lang="en-US" sz="1700" dirty="0" err="1"/>
              <a:t>изкуство</a:t>
            </a:r>
            <a:r>
              <a:rPr lang="en-US" sz="1700" dirty="0"/>
              <a:t>, </a:t>
            </a:r>
            <a:r>
              <a:rPr lang="en-US" sz="1700" dirty="0" err="1"/>
              <a:t>въвежда</a:t>
            </a:r>
            <a:r>
              <a:rPr lang="en-US" sz="1700" dirty="0"/>
              <a:t> </a:t>
            </a:r>
            <a:r>
              <a:rPr lang="en-US" sz="1700" dirty="0" err="1"/>
              <a:t>нов</a:t>
            </a:r>
            <a:r>
              <a:rPr lang="en-US" sz="1700" dirty="0"/>
              <a:t> </a:t>
            </a:r>
            <a:r>
              <a:rPr lang="en-US" sz="1700" dirty="0" err="1"/>
              <a:t>стил</a:t>
            </a:r>
            <a:r>
              <a:rPr lang="en-US" sz="1700" dirty="0"/>
              <a:t> в </a:t>
            </a:r>
            <a:r>
              <a:rPr lang="en-US" sz="1700" dirty="0" err="1"/>
              <a:t>българското</a:t>
            </a:r>
            <a:r>
              <a:rPr lang="en-US" sz="1700" dirty="0"/>
              <a:t> </a:t>
            </a:r>
            <a:r>
              <a:rPr lang="en-US" sz="1700" dirty="0" err="1"/>
              <a:t>изобразително</a:t>
            </a:r>
            <a:r>
              <a:rPr lang="en-US" sz="1700" dirty="0"/>
              <a:t> </a:t>
            </a:r>
            <a:r>
              <a:rPr lang="en-US" sz="1700" dirty="0" err="1"/>
              <a:t>изкуство</a:t>
            </a:r>
            <a:r>
              <a:rPr lang="en-US" sz="1700" dirty="0"/>
              <a:t>.</a:t>
            </a:r>
          </a:p>
          <a:p>
            <a:r>
              <a:rPr lang="en-US" sz="1700" dirty="0" err="1"/>
              <a:t>Наречен</a:t>
            </a:r>
            <a:r>
              <a:rPr lang="en-US" sz="1700" dirty="0"/>
              <a:t> "</a:t>
            </a:r>
            <a:r>
              <a:rPr lang="en-US" sz="1700" dirty="0" err="1"/>
              <a:t>Първият</a:t>
            </a:r>
            <a:r>
              <a:rPr lang="en-US" sz="1700" dirty="0"/>
              <a:t> и </a:t>
            </a:r>
            <a:r>
              <a:rPr lang="en-US" sz="1700" dirty="0" err="1"/>
              <a:t>последен</a:t>
            </a:r>
            <a:r>
              <a:rPr lang="en-US" sz="1700" dirty="0"/>
              <a:t> </a:t>
            </a:r>
            <a:r>
              <a:rPr lang="en-US" sz="1700" dirty="0" err="1"/>
              <a:t>бароков</a:t>
            </a:r>
            <a:r>
              <a:rPr lang="en-US" sz="1700" dirty="0"/>
              <a:t> </a:t>
            </a:r>
            <a:r>
              <a:rPr lang="en-US" sz="1700" dirty="0" err="1"/>
              <a:t>художник</a:t>
            </a:r>
            <a:r>
              <a:rPr lang="en-US" sz="1700" dirty="0"/>
              <a:t> </a:t>
            </a:r>
            <a:r>
              <a:rPr lang="en-US" sz="1700" dirty="0" err="1"/>
              <a:t>на</a:t>
            </a:r>
            <a:r>
              <a:rPr lang="en-US" sz="1700" dirty="0"/>
              <a:t> </a:t>
            </a:r>
            <a:r>
              <a:rPr lang="en-US" sz="1700" dirty="0" err="1"/>
              <a:t>България</a:t>
            </a:r>
            <a:r>
              <a:rPr lang="en-US" sz="1700" dirty="0"/>
              <a:t>".</a:t>
            </a:r>
          </a:p>
        </p:txBody>
      </p:sp>
      <p:pic>
        <p:nvPicPr>
          <p:cNvPr id="7" name="Tartalom helye 6" descr="A képen festmény, Emberi arc, ruházat, mitológia látható&#10;&#10;Automatikusan generált leírás">
            <a:extLst>
              <a:ext uri="{FF2B5EF4-FFF2-40B4-BE49-F238E27FC236}">
                <a16:creationId xmlns:a16="http://schemas.microsoft.com/office/drawing/2014/main" id="{10AE6A9B-79B9-82D1-0B61-1DDA7628E0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" b="43192"/>
          <a:stretch/>
        </p:blipFill>
        <p:spPr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</p:spPr>
      </p:pic>
      <p:pic>
        <p:nvPicPr>
          <p:cNvPr id="11" name="Kép 10" descr="A képen Emberi arc, festmény, ruházat, rajz látható&#10;&#10;Automatikusan generált leírás">
            <a:extLst>
              <a:ext uri="{FF2B5EF4-FFF2-40B4-BE49-F238E27FC236}">
                <a16:creationId xmlns:a16="http://schemas.microsoft.com/office/drawing/2014/main" id="{376F86B9-E9F5-FE33-B57E-EE44170DDA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3" r="1" b="37308"/>
          <a:stretch/>
        </p:blipFill>
        <p:spPr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</p:spPr>
      </p:pic>
      <p:pic>
        <p:nvPicPr>
          <p:cNvPr id="9" name="Kép 8" descr="A képen festmény, mitológia, művészet, Képzőművészet látható&#10;&#10;Automatikusan generált leírás">
            <a:extLst>
              <a:ext uri="{FF2B5EF4-FFF2-40B4-BE49-F238E27FC236}">
                <a16:creationId xmlns:a16="http://schemas.microsoft.com/office/drawing/2014/main" id="{82C5C189-D195-C4DF-2288-A4DAAD6524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01" r="-2" b="10627"/>
          <a:stretch/>
        </p:blipFill>
        <p:spPr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0717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3AD47E0-FA98-5104-2A3E-59EC62E06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Неофит Рилски (1793-1881)</a:t>
            </a:r>
          </a:p>
        </p:txBody>
      </p:sp>
      <p:pic>
        <p:nvPicPr>
          <p:cNvPr id="10" name="Kép 9" descr="A képen szöveg, levél, könyv, papír látható&#10;&#10;Automatikusan generált leírás">
            <a:extLst>
              <a:ext uri="{FF2B5EF4-FFF2-40B4-BE49-F238E27FC236}">
                <a16:creationId xmlns:a16="http://schemas.microsoft.com/office/drawing/2014/main" id="{27D95B4A-5DAC-8063-C775-08CAC3B279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1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85C488-CA56-D797-8391-FF8A54EBC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8966" y="2147357"/>
            <a:ext cx="3810000" cy="410104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Роден в Банско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1818 г. – приема монашество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1835 г. – написва "Болгарска граматика"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1837 г. – написва "Краснописание"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1860-1864 г. – игумен на Рилския манастир</a:t>
            </a:r>
          </a:p>
          <a:p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Умира в Рилския манастир</a:t>
            </a:r>
          </a:p>
        </p:txBody>
      </p:sp>
      <p:pic>
        <p:nvPicPr>
          <p:cNvPr id="6" name="Tartalom helye 5" descr="A képen Emberi arc, Emberi szakáll, portré, személy látható&#10;&#10;Automatikusan generált leírás">
            <a:extLst>
              <a:ext uri="{FF2B5EF4-FFF2-40B4-BE49-F238E27FC236}">
                <a16:creationId xmlns:a16="http://schemas.microsoft.com/office/drawing/2014/main" id="{89DE91C9-4261-794B-C505-83EBE4FBBE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7" r="7833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977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1AC6A30-4F22-4C0F-B278-19C5B8A80C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4335AD-65B1-44E4-90AF-264024FE4B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C28BE1C-82F7-2CD9-A8D1-2F2DA437C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366" y="609600"/>
            <a:ext cx="4267200" cy="135147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1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След освобождението на България</a:t>
            </a:r>
          </a:p>
        </p:txBody>
      </p:sp>
      <p:pic>
        <p:nvPicPr>
          <p:cNvPr id="8" name="Kép 7" descr="A képen Kompozit anyag, infrastruktúra, mennyezet, sor látható&#10;&#10;Automatikusan generált leírás">
            <a:extLst>
              <a:ext uri="{FF2B5EF4-FFF2-40B4-BE49-F238E27FC236}">
                <a16:creationId xmlns:a16="http://schemas.microsoft.com/office/drawing/2014/main" id="{02C54FD9-BB4B-D133-18A5-A155FAA100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9" r="28884" b="-1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F869BF-C863-F42F-16EA-B7604BFF9D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8966" y="2147357"/>
            <a:ext cx="3810000" cy="410104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манастира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е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погребан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цар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Борис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III. </a:t>
            </a: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епохата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комунизма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атеистичната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власт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се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опитва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се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засвидетелства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манастира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като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обновява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изгражда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ново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едно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неговите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крила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най-ново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време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българските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правителства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черпят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символен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капитал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чрез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широко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медийно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отразяване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ремонти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извършвани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за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изграждане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на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пътя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към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Рилски</a:t>
            </a:r>
            <a:r>
              <a:rPr lang="en-US" sz="17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7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манастир</a:t>
            </a: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Tartalom helye 5" descr="A képen Emberi arc, ruházat, ember, portré látható&#10;&#10;Automatikusan generált leírás">
            <a:extLst>
              <a:ext uri="{FF2B5EF4-FFF2-40B4-BE49-F238E27FC236}">
                <a16:creationId xmlns:a16="http://schemas.microsoft.com/office/drawing/2014/main" id="{DD51BE0C-7B18-D0FB-741C-4D7B76CCC0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7" r="20491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87265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CF55B88-B939-8897-4A56-D728906BCB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/>
              <a:t>Благодаря за вниманието!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DB3B49D-D7AB-BCEB-1638-7EB71D69F0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0947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314</Words>
  <Application>Microsoft Office PowerPoint</Application>
  <PresentationFormat>Широк екран</PresentationFormat>
  <Paragraphs>34</Paragraphs>
  <Slides>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Wingdings</vt:lpstr>
      <vt:lpstr>Office-téma</vt:lpstr>
      <vt:lpstr>Рилският манастир в контекста на Европейските културни процеси</vt:lpstr>
      <vt:lpstr>Основни данни</vt:lpstr>
      <vt:lpstr>Местоположение и архитектура</vt:lpstr>
      <vt:lpstr>Рилската библиотека</vt:lpstr>
      <vt:lpstr>Тома Вишанов-Молера (1750?-1811?)</vt:lpstr>
      <vt:lpstr>Неофит Рилски (1793-1881)</vt:lpstr>
      <vt:lpstr>След освобождението на България</vt:lpstr>
      <vt:lpstr>Благодаря за вниманието!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Рилският манастир в контекста на Европейските културни процеси</dc:title>
  <dc:creator>Németh Stefán</dc:creator>
  <cp:lastModifiedBy>User</cp:lastModifiedBy>
  <cp:revision>3</cp:revision>
  <dcterms:created xsi:type="dcterms:W3CDTF">2024-06-17T12:08:00Z</dcterms:created>
  <dcterms:modified xsi:type="dcterms:W3CDTF">2024-10-29T12:16:40Z</dcterms:modified>
</cp:coreProperties>
</file>